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0" r:id="rId1"/>
    <p:sldMasterId id="2147483716" r:id="rId2"/>
  </p:sldMasterIdLst>
  <p:notesMasterIdLst>
    <p:notesMasterId r:id="rId49"/>
  </p:notesMasterIdLst>
  <p:handoutMasterIdLst>
    <p:handoutMasterId r:id="rId50"/>
  </p:handoutMasterIdLst>
  <p:sldIdLst>
    <p:sldId id="378" r:id="rId3"/>
    <p:sldId id="412"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2" r:id="rId21"/>
    <p:sldId id="433" r:id="rId22"/>
    <p:sldId id="459"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07" r:id="rId46"/>
    <p:sldId id="458" r:id="rId47"/>
    <p:sldId id="411" r:id="rId4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98" d="100"/>
          <a:sy n="98" d="100"/>
        </p:scale>
        <p:origin x="90" y="894"/>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D6A6C-6F9D-4A68-9A1F-BA6927E6203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52069BCF-7A72-4958-BBBB-17B645149A02}">
      <dgm:prSet phldrT="[Text]"/>
      <dgm:spPr>
        <a:solidFill>
          <a:schemeClr val="accent2">
            <a:lumMod val="60000"/>
            <a:lumOff val="40000"/>
            <a:alpha val="50000"/>
          </a:schemeClr>
        </a:solidFill>
      </dgm:spPr>
      <dgm:t>
        <a:bodyPr/>
        <a:lstStyle/>
        <a:p>
          <a:r>
            <a:rPr lang="en-US" dirty="0">
              <a:solidFill>
                <a:schemeClr val="tx1"/>
              </a:solidFill>
            </a:rPr>
            <a:t>Microservices</a:t>
          </a:r>
        </a:p>
      </dgm:t>
    </dgm:pt>
    <dgm:pt modelId="{FF2589C0-74F7-4BDE-94E6-9C5D9CDD8807}" type="parTrans" cxnId="{8904D4A4-E9A8-4403-B2C1-6F4C97FE3D2E}">
      <dgm:prSet/>
      <dgm:spPr/>
      <dgm:t>
        <a:bodyPr/>
        <a:lstStyle/>
        <a:p>
          <a:endParaRPr lang="en-US">
            <a:solidFill>
              <a:schemeClr val="bg1"/>
            </a:solidFill>
          </a:endParaRPr>
        </a:p>
      </dgm:t>
    </dgm:pt>
    <dgm:pt modelId="{CEFC5A04-0313-476B-8EE2-08F498B28D82}" type="sibTrans" cxnId="{8904D4A4-E9A8-4403-B2C1-6F4C97FE3D2E}">
      <dgm:prSet/>
      <dgm:spPr/>
      <dgm:t>
        <a:bodyPr/>
        <a:lstStyle/>
        <a:p>
          <a:endParaRPr lang="en-US">
            <a:solidFill>
              <a:schemeClr val="bg1"/>
            </a:solidFill>
          </a:endParaRPr>
        </a:p>
      </dgm:t>
    </dgm:pt>
    <dgm:pt modelId="{73D3604C-464A-468B-923E-F6CB1F9BF300}">
      <dgm:prSet phldrT="[Text]"/>
      <dgm:spPr/>
      <dgm:t>
        <a:bodyPr/>
        <a:lstStyle/>
        <a:p>
          <a:r>
            <a:rPr lang="en-US" dirty="0">
              <a:solidFill>
                <a:schemeClr val="bg1"/>
              </a:solidFill>
            </a:rPr>
            <a:t>Modeled around business concepts</a:t>
          </a:r>
        </a:p>
      </dgm:t>
    </dgm:pt>
    <dgm:pt modelId="{8C4CDA00-6602-4263-8A8C-298488C3D091}" type="parTrans" cxnId="{41669B3E-57FA-4F7D-B499-51DE09A2434C}">
      <dgm:prSet/>
      <dgm:spPr/>
      <dgm:t>
        <a:bodyPr/>
        <a:lstStyle/>
        <a:p>
          <a:endParaRPr lang="en-US">
            <a:solidFill>
              <a:schemeClr val="bg1"/>
            </a:solidFill>
          </a:endParaRPr>
        </a:p>
      </dgm:t>
    </dgm:pt>
    <dgm:pt modelId="{D6046EE7-3D47-43C9-9BE0-43A9A91D9EB7}" type="sibTrans" cxnId="{41669B3E-57FA-4F7D-B499-51DE09A2434C}">
      <dgm:prSet/>
      <dgm:spPr/>
      <dgm:t>
        <a:bodyPr/>
        <a:lstStyle/>
        <a:p>
          <a:endParaRPr lang="en-US">
            <a:solidFill>
              <a:schemeClr val="bg1"/>
            </a:solidFill>
          </a:endParaRPr>
        </a:p>
      </dgm:t>
    </dgm:pt>
    <dgm:pt modelId="{C57BCBBC-B6A0-4A34-AABC-FDA66F904696}">
      <dgm:prSet phldrT="[Text]"/>
      <dgm:spPr/>
      <dgm:t>
        <a:bodyPr/>
        <a:lstStyle/>
        <a:p>
          <a:r>
            <a:rPr lang="en-US" dirty="0">
              <a:solidFill>
                <a:schemeClr val="bg1"/>
              </a:solidFill>
            </a:rPr>
            <a:t>Culture of Automation</a:t>
          </a:r>
        </a:p>
      </dgm:t>
    </dgm:pt>
    <dgm:pt modelId="{6C2DDC24-BD60-43A0-908F-FAB64314C98D}" type="parTrans" cxnId="{27FB5D66-971A-4C44-A63A-1713D8014BC2}">
      <dgm:prSet/>
      <dgm:spPr/>
      <dgm:t>
        <a:bodyPr/>
        <a:lstStyle/>
        <a:p>
          <a:endParaRPr lang="en-US">
            <a:solidFill>
              <a:schemeClr val="bg1"/>
            </a:solidFill>
          </a:endParaRPr>
        </a:p>
      </dgm:t>
    </dgm:pt>
    <dgm:pt modelId="{0DEEB634-12EA-497D-AF9E-20F245CF9DC7}" type="sibTrans" cxnId="{27FB5D66-971A-4C44-A63A-1713D8014BC2}">
      <dgm:prSet/>
      <dgm:spPr/>
      <dgm:t>
        <a:bodyPr/>
        <a:lstStyle/>
        <a:p>
          <a:endParaRPr lang="en-US">
            <a:solidFill>
              <a:schemeClr val="bg1"/>
            </a:solidFill>
          </a:endParaRPr>
        </a:p>
      </dgm:t>
    </dgm:pt>
    <dgm:pt modelId="{B9446D45-7635-43D4-B270-F2846F45854C}">
      <dgm:prSet phldrT="[Text]"/>
      <dgm:spPr/>
      <dgm:t>
        <a:bodyPr/>
        <a:lstStyle/>
        <a:p>
          <a:r>
            <a:rPr lang="en-US" dirty="0">
              <a:solidFill>
                <a:schemeClr val="bg1"/>
              </a:solidFill>
            </a:rPr>
            <a:t>Hide implementation details</a:t>
          </a:r>
        </a:p>
      </dgm:t>
    </dgm:pt>
    <dgm:pt modelId="{CE51E50D-9E50-47CC-8EE9-DFF601E72223}" type="parTrans" cxnId="{0B980867-9169-492A-BFA1-D3E9B8E9DD70}">
      <dgm:prSet/>
      <dgm:spPr/>
      <dgm:t>
        <a:bodyPr/>
        <a:lstStyle/>
        <a:p>
          <a:endParaRPr lang="en-US">
            <a:solidFill>
              <a:schemeClr val="bg1"/>
            </a:solidFill>
          </a:endParaRPr>
        </a:p>
      </dgm:t>
    </dgm:pt>
    <dgm:pt modelId="{8DAC6660-F6C3-46B4-8590-BC3B6017E562}" type="sibTrans" cxnId="{0B980867-9169-492A-BFA1-D3E9B8E9DD70}">
      <dgm:prSet/>
      <dgm:spPr/>
      <dgm:t>
        <a:bodyPr/>
        <a:lstStyle/>
        <a:p>
          <a:endParaRPr lang="en-US">
            <a:solidFill>
              <a:schemeClr val="bg1"/>
            </a:solidFill>
          </a:endParaRPr>
        </a:p>
      </dgm:t>
    </dgm:pt>
    <dgm:pt modelId="{FD9852DD-E2F7-4E67-924E-4969C7A346D3}">
      <dgm:prSet phldrT="[Text]"/>
      <dgm:spPr/>
      <dgm:t>
        <a:bodyPr/>
        <a:lstStyle/>
        <a:p>
          <a:r>
            <a:rPr lang="en-US" dirty="0">
              <a:solidFill>
                <a:schemeClr val="bg1"/>
              </a:solidFill>
            </a:rPr>
            <a:t>Decentralized</a:t>
          </a:r>
        </a:p>
      </dgm:t>
    </dgm:pt>
    <dgm:pt modelId="{DE09B25B-A44B-4F8C-8F0B-F1C9B6B67D3B}" type="parTrans" cxnId="{2956A0CF-D465-4705-9518-DE51D59442F5}">
      <dgm:prSet/>
      <dgm:spPr/>
      <dgm:t>
        <a:bodyPr/>
        <a:lstStyle/>
        <a:p>
          <a:endParaRPr lang="en-US">
            <a:solidFill>
              <a:schemeClr val="bg1"/>
            </a:solidFill>
          </a:endParaRPr>
        </a:p>
      </dgm:t>
    </dgm:pt>
    <dgm:pt modelId="{9949823A-CC26-41FC-9982-60277DC75F54}" type="sibTrans" cxnId="{2956A0CF-D465-4705-9518-DE51D59442F5}">
      <dgm:prSet/>
      <dgm:spPr/>
      <dgm:t>
        <a:bodyPr/>
        <a:lstStyle/>
        <a:p>
          <a:endParaRPr lang="en-US">
            <a:solidFill>
              <a:schemeClr val="bg1"/>
            </a:solidFill>
          </a:endParaRPr>
        </a:p>
      </dgm:t>
    </dgm:pt>
    <dgm:pt modelId="{54A53354-4986-474C-8772-33F87F777276}">
      <dgm:prSet phldrT="[Text]"/>
      <dgm:spPr/>
      <dgm:t>
        <a:bodyPr/>
        <a:lstStyle/>
        <a:p>
          <a:r>
            <a:rPr lang="en-US" dirty="0">
              <a:solidFill>
                <a:schemeClr val="bg1"/>
              </a:solidFill>
            </a:rPr>
            <a:t>Independently deployed</a:t>
          </a:r>
        </a:p>
      </dgm:t>
    </dgm:pt>
    <dgm:pt modelId="{DD754880-8577-4FED-807F-897719B572C1}" type="parTrans" cxnId="{54155370-1893-4959-A89B-31F5E76A0163}">
      <dgm:prSet/>
      <dgm:spPr/>
      <dgm:t>
        <a:bodyPr/>
        <a:lstStyle/>
        <a:p>
          <a:endParaRPr lang="en-US">
            <a:solidFill>
              <a:schemeClr val="bg1"/>
            </a:solidFill>
          </a:endParaRPr>
        </a:p>
      </dgm:t>
    </dgm:pt>
    <dgm:pt modelId="{19B65182-A1EF-4C7B-9E94-56F446144B61}" type="sibTrans" cxnId="{54155370-1893-4959-A89B-31F5E76A0163}">
      <dgm:prSet/>
      <dgm:spPr/>
      <dgm:t>
        <a:bodyPr/>
        <a:lstStyle/>
        <a:p>
          <a:endParaRPr lang="en-US">
            <a:solidFill>
              <a:schemeClr val="bg1"/>
            </a:solidFill>
          </a:endParaRPr>
        </a:p>
      </dgm:t>
    </dgm:pt>
    <dgm:pt modelId="{BD899B29-7A33-4BBF-B6AE-D26F2B3FE656}">
      <dgm:prSet phldrT="[Text]"/>
      <dgm:spPr/>
      <dgm:t>
        <a:bodyPr/>
        <a:lstStyle/>
        <a:p>
          <a:r>
            <a:rPr lang="en-US" dirty="0">
              <a:solidFill>
                <a:schemeClr val="bg1"/>
              </a:solidFill>
            </a:rPr>
            <a:t>Isolate failures</a:t>
          </a:r>
        </a:p>
      </dgm:t>
    </dgm:pt>
    <dgm:pt modelId="{95C7D438-D104-4EEA-94B9-05F473A128C8}" type="parTrans" cxnId="{84387EDE-FED9-4140-B504-7E0857E77EB5}">
      <dgm:prSet/>
      <dgm:spPr/>
      <dgm:t>
        <a:bodyPr/>
        <a:lstStyle/>
        <a:p>
          <a:endParaRPr lang="en-US">
            <a:solidFill>
              <a:schemeClr val="bg1"/>
            </a:solidFill>
          </a:endParaRPr>
        </a:p>
      </dgm:t>
    </dgm:pt>
    <dgm:pt modelId="{60D2A5AF-8CAE-4A5D-AFD8-8716687B4065}" type="sibTrans" cxnId="{84387EDE-FED9-4140-B504-7E0857E77EB5}">
      <dgm:prSet/>
      <dgm:spPr/>
      <dgm:t>
        <a:bodyPr/>
        <a:lstStyle/>
        <a:p>
          <a:endParaRPr lang="en-US">
            <a:solidFill>
              <a:schemeClr val="bg1"/>
            </a:solidFill>
          </a:endParaRPr>
        </a:p>
      </dgm:t>
    </dgm:pt>
    <dgm:pt modelId="{B9E0FC93-76F3-47E3-9240-40DC157FFB23}">
      <dgm:prSet phldrT="[Text]"/>
      <dgm:spPr/>
      <dgm:t>
        <a:bodyPr/>
        <a:lstStyle/>
        <a:p>
          <a:r>
            <a:rPr lang="en-US" dirty="0">
              <a:solidFill>
                <a:schemeClr val="bg1"/>
              </a:solidFill>
            </a:rPr>
            <a:t>Highly observable</a:t>
          </a:r>
        </a:p>
      </dgm:t>
    </dgm:pt>
    <dgm:pt modelId="{BAD1A08A-E03E-407B-855D-65604FB90801}" type="parTrans" cxnId="{F05C9DB8-F2E1-4775-9515-E6BF9F6BB3A5}">
      <dgm:prSet/>
      <dgm:spPr/>
      <dgm:t>
        <a:bodyPr/>
        <a:lstStyle/>
        <a:p>
          <a:endParaRPr lang="en-US">
            <a:solidFill>
              <a:schemeClr val="bg1"/>
            </a:solidFill>
          </a:endParaRPr>
        </a:p>
      </dgm:t>
    </dgm:pt>
    <dgm:pt modelId="{D102F3BC-C4A6-4FA0-A6CE-7FA5977AF583}" type="sibTrans" cxnId="{F05C9DB8-F2E1-4775-9515-E6BF9F6BB3A5}">
      <dgm:prSet/>
      <dgm:spPr/>
      <dgm:t>
        <a:bodyPr/>
        <a:lstStyle/>
        <a:p>
          <a:endParaRPr lang="en-US">
            <a:solidFill>
              <a:schemeClr val="bg1"/>
            </a:solidFill>
          </a:endParaRPr>
        </a:p>
      </dgm:t>
    </dgm:pt>
    <dgm:pt modelId="{0C8055B4-E969-461D-A59E-F2B70A64A26B}" type="pres">
      <dgm:prSet presAssocID="{FA5D6A6C-6F9D-4A68-9A1F-BA6927E62031}" presName="composite" presStyleCnt="0">
        <dgm:presLayoutVars>
          <dgm:chMax val="1"/>
          <dgm:dir/>
          <dgm:resizeHandles val="exact"/>
        </dgm:presLayoutVars>
      </dgm:prSet>
      <dgm:spPr/>
    </dgm:pt>
    <dgm:pt modelId="{B999CB5F-1197-4FC1-88C9-FDCA28C93BBC}" type="pres">
      <dgm:prSet presAssocID="{FA5D6A6C-6F9D-4A68-9A1F-BA6927E62031}" presName="radial" presStyleCnt="0">
        <dgm:presLayoutVars>
          <dgm:animLvl val="ctr"/>
        </dgm:presLayoutVars>
      </dgm:prSet>
      <dgm:spPr/>
    </dgm:pt>
    <dgm:pt modelId="{A478A1C1-7024-4E7D-A7D2-CBBA6003C95F}" type="pres">
      <dgm:prSet presAssocID="{52069BCF-7A72-4958-BBBB-17B645149A02}" presName="centerShape" presStyleLbl="vennNode1" presStyleIdx="0" presStyleCnt="8"/>
      <dgm:spPr/>
    </dgm:pt>
    <dgm:pt modelId="{EA8AD8DC-8664-499B-A5AB-32C21D0DC571}" type="pres">
      <dgm:prSet presAssocID="{73D3604C-464A-468B-923E-F6CB1F9BF300}" presName="node" presStyleLbl="vennNode1" presStyleIdx="1" presStyleCnt="8">
        <dgm:presLayoutVars>
          <dgm:bulletEnabled val="1"/>
        </dgm:presLayoutVars>
      </dgm:prSet>
      <dgm:spPr/>
    </dgm:pt>
    <dgm:pt modelId="{0571FA58-C996-4182-91D9-971E61C02E4D}" type="pres">
      <dgm:prSet presAssocID="{C57BCBBC-B6A0-4A34-AABC-FDA66F904696}" presName="node" presStyleLbl="vennNode1" presStyleIdx="2" presStyleCnt="8">
        <dgm:presLayoutVars>
          <dgm:bulletEnabled val="1"/>
        </dgm:presLayoutVars>
      </dgm:prSet>
      <dgm:spPr/>
    </dgm:pt>
    <dgm:pt modelId="{AA544954-6327-4C31-99C6-D55CE56C5CB8}" type="pres">
      <dgm:prSet presAssocID="{B9446D45-7635-43D4-B270-F2846F45854C}" presName="node" presStyleLbl="vennNode1" presStyleIdx="3" presStyleCnt="8">
        <dgm:presLayoutVars>
          <dgm:bulletEnabled val="1"/>
        </dgm:presLayoutVars>
      </dgm:prSet>
      <dgm:spPr/>
    </dgm:pt>
    <dgm:pt modelId="{02E67DE1-05A7-4A37-8F31-6274EEBABF0A}" type="pres">
      <dgm:prSet presAssocID="{FD9852DD-E2F7-4E67-924E-4969C7A346D3}" presName="node" presStyleLbl="vennNode1" presStyleIdx="4" presStyleCnt="8">
        <dgm:presLayoutVars>
          <dgm:bulletEnabled val="1"/>
        </dgm:presLayoutVars>
      </dgm:prSet>
      <dgm:spPr/>
    </dgm:pt>
    <dgm:pt modelId="{853D4F1A-FDD4-43FC-B032-945C9D0B15CF}" type="pres">
      <dgm:prSet presAssocID="{54A53354-4986-474C-8772-33F87F777276}" presName="node" presStyleLbl="vennNode1" presStyleIdx="5" presStyleCnt="8">
        <dgm:presLayoutVars>
          <dgm:bulletEnabled val="1"/>
        </dgm:presLayoutVars>
      </dgm:prSet>
      <dgm:spPr/>
    </dgm:pt>
    <dgm:pt modelId="{03C2AA74-2D8E-4C32-AC69-9427433F787F}" type="pres">
      <dgm:prSet presAssocID="{BD899B29-7A33-4BBF-B6AE-D26F2B3FE656}" presName="node" presStyleLbl="vennNode1" presStyleIdx="6" presStyleCnt="8">
        <dgm:presLayoutVars>
          <dgm:bulletEnabled val="1"/>
        </dgm:presLayoutVars>
      </dgm:prSet>
      <dgm:spPr/>
    </dgm:pt>
    <dgm:pt modelId="{129D6A03-FA37-4688-B7C2-D36400A1C77E}" type="pres">
      <dgm:prSet presAssocID="{B9E0FC93-76F3-47E3-9240-40DC157FFB23}" presName="node" presStyleLbl="vennNode1" presStyleIdx="7" presStyleCnt="8">
        <dgm:presLayoutVars>
          <dgm:bulletEnabled val="1"/>
        </dgm:presLayoutVars>
      </dgm:prSet>
      <dgm:spPr/>
    </dgm:pt>
  </dgm:ptLst>
  <dgm:cxnLst>
    <dgm:cxn modelId="{CE70DF3A-66F9-4773-8786-73EC80D304B6}" type="presOf" srcId="{FA5D6A6C-6F9D-4A68-9A1F-BA6927E62031}" destId="{0C8055B4-E969-461D-A59E-F2B70A64A26B}" srcOrd="0" destOrd="0" presId="urn:microsoft.com/office/officeart/2005/8/layout/radial3"/>
    <dgm:cxn modelId="{41669B3E-57FA-4F7D-B499-51DE09A2434C}" srcId="{52069BCF-7A72-4958-BBBB-17B645149A02}" destId="{73D3604C-464A-468B-923E-F6CB1F9BF300}" srcOrd="0" destOrd="0" parTransId="{8C4CDA00-6602-4263-8A8C-298488C3D091}" sibTransId="{D6046EE7-3D47-43C9-9BE0-43A9A91D9EB7}"/>
    <dgm:cxn modelId="{27FB5D66-971A-4C44-A63A-1713D8014BC2}" srcId="{52069BCF-7A72-4958-BBBB-17B645149A02}" destId="{C57BCBBC-B6A0-4A34-AABC-FDA66F904696}" srcOrd="1" destOrd="0" parTransId="{6C2DDC24-BD60-43A0-908F-FAB64314C98D}" sibTransId="{0DEEB634-12EA-497D-AF9E-20F245CF9DC7}"/>
    <dgm:cxn modelId="{F123FA66-4B5D-467B-AD63-4B7E08192086}" type="presOf" srcId="{B9E0FC93-76F3-47E3-9240-40DC157FFB23}" destId="{129D6A03-FA37-4688-B7C2-D36400A1C77E}" srcOrd="0" destOrd="0" presId="urn:microsoft.com/office/officeart/2005/8/layout/radial3"/>
    <dgm:cxn modelId="{0B980867-9169-492A-BFA1-D3E9B8E9DD70}" srcId="{52069BCF-7A72-4958-BBBB-17B645149A02}" destId="{B9446D45-7635-43D4-B270-F2846F45854C}" srcOrd="2" destOrd="0" parTransId="{CE51E50D-9E50-47CC-8EE9-DFF601E72223}" sibTransId="{8DAC6660-F6C3-46B4-8590-BC3B6017E562}"/>
    <dgm:cxn modelId="{41FAD549-29B0-4304-96A5-E3266E5078FA}" type="presOf" srcId="{54A53354-4986-474C-8772-33F87F777276}" destId="{853D4F1A-FDD4-43FC-B032-945C9D0B15CF}" srcOrd="0" destOrd="0" presId="urn:microsoft.com/office/officeart/2005/8/layout/radial3"/>
    <dgm:cxn modelId="{54155370-1893-4959-A89B-31F5E76A0163}" srcId="{52069BCF-7A72-4958-BBBB-17B645149A02}" destId="{54A53354-4986-474C-8772-33F87F777276}" srcOrd="4" destOrd="0" parTransId="{DD754880-8577-4FED-807F-897719B572C1}" sibTransId="{19B65182-A1EF-4C7B-9E94-56F446144B61}"/>
    <dgm:cxn modelId="{15827B74-B727-4051-B249-F0DADA9C964F}" type="presOf" srcId="{73D3604C-464A-468B-923E-F6CB1F9BF300}" destId="{EA8AD8DC-8664-499B-A5AB-32C21D0DC571}" srcOrd="0" destOrd="0" presId="urn:microsoft.com/office/officeart/2005/8/layout/radial3"/>
    <dgm:cxn modelId="{06868F87-E6B3-4945-8844-813BFFD4E4E3}" type="presOf" srcId="{FD9852DD-E2F7-4E67-924E-4969C7A346D3}" destId="{02E67DE1-05A7-4A37-8F31-6274EEBABF0A}" srcOrd="0" destOrd="0" presId="urn:microsoft.com/office/officeart/2005/8/layout/radial3"/>
    <dgm:cxn modelId="{E4C5CA8B-8A58-4280-813D-F3FB0806FA7E}" type="presOf" srcId="{C57BCBBC-B6A0-4A34-AABC-FDA66F904696}" destId="{0571FA58-C996-4182-91D9-971E61C02E4D}" srcOrd="0" destOrd="0" presId="urn:microsoft.com/office/officeart/2005/8/layout/radial3"/>
    <dgm:cxn modelId="{8904D4A4-E9A8-4403-B2C1-6F4C97FE3D2E}" srcId="{FA5D6A6C-6F9D-4A68-9A1F-BA6927E62031}" destId="{52069BCF-7A72-4958-BBBB-17B645149A02}" srcOrd="0" destOrd="0" parTransId="{FF2589C0-74F7-4BDE-94E6-9C5D9CDD8807}" sibTransId="{CEFC5A04-0313-476B-8EE2-08F498B28D82}"/>
    <dgm:cxn modelId="{F05C9DB8-F2E1-4775-9515-E6BF9F6BB3A5}" srcId="{52069BCF-7A72-4958-BBBB-17B645149A02}" destId="{B9E0FC93-76F3-47E3-9240-40DC157FFB23}" srcOrd="6" destOrd="0" parTransId="{BAD1A08A-E03E-407B-855D-65604FB90801}" sibTransId="{D102F3BC-C4A6-4FA0-A6CE-7FA5977AF583}"/>
    <dgm:cxn modelId="{44440ECF-841F-49ED-B6B9-6FF4893299A3}" type="presOf" srcId="{52069BCF-7A72-4958-BBBB-17B645149A02}" destId="{A478A1C1-7024-4E7D-A7D2-CBBA6003C95F}" srcOrd="0" destOrd="0" presId="urn:microsoft.com/office/officeart/2005/8/layout/radial3"/>
    <dgm:cxn modelId="{2956A0CF-D465-4705-9518-DE51D59442F5}" srcId="{52069BCF-7A72-4958-BBBB-17B645149A02}" destId="{FD9852DD-E2F7-4E67-924E-4969C7A346D3}" srcOrd="3" destOrd="0" parTransId="{DE09B25B-A44B-4F8C-8F0B-F1C9B6B67D3B}" sibTransId="{9949823A-CC26-41FC-9982-60277DC75F54}"/>
    <dgm:cxn modelId="{84387EDE-FED9-4140-B504-7E0857E77EB5}" srcId="{52069BCF-7A72-4958-BBBB-17B645149A02}" destId="{BD899B29-7A33-4BBF-B6AE-D26F2B3FE656}" srcOrd="5" destOrd="0" parTransId="{95C7D438-D104-4EEA-94B9-05F473A128C8}" sibTransId="{60D2A5AF-8CAE-4A5D-AFD8-8716687B4065}"/>
    <dgm:cxn modelId="{E9E69FE3-C35D-4434-8DE3-20402C39F0E4}" type="presOf" srcId="{BD899B29-7A33-4BBF-B6AE-D26F2B3FE656}" destId="{03C2AA74-2D8E-4C32-AC69-9427433F787F}" srcOrd="0" destOrd="0" presId="urn:microsoft.com/office/officeart/2005/8/layout/radial3"/>
    <dgm:cxn modelId="{FA13BEFB-F46C-43ED-AC6E-EF684F949397}" type="presOf" srcId="{B9446D45-7635-43D4-B270-F2846F45854C}" destId="{AA544954-6327-4C31-99C6-D55CE56C5CB8}" srcOrd="0" destOrd="0" presId="urn:microsoft.com/office/officeart/2005/8/layout/radial3"/>
    <dgm:cxn modelId="{C563CE56-ADCC-4C71-8CD7-419CC2B40C46}" type="presParOf" srcId="{0C8055B4-E969-461D-A59E-F2B70A64A26B}" destId="{B999CB5F-1197-4FC1-88C9-FDCA28C93BBC}" srcOrd="0" destOrd="0" presId="urn:microsoft.com/office/officeart/2005/8/layout/radial3"/>
    <dgm:cxn modelId="{7C625470-779F-4224-A5A3-FD343ED15C9D}" type="presParOf" srcId="{B999CB5F-1197-4FC1-88C9-FDCA28C93BBC}" destId="{A478A1C1-7024-4E7D-A7D2-CBBA6003C95F}" srcOrd="0" destOrd="0" presId="urn:microsoft.com/office/officeart/2005/8/layout/radial3"/>
    <dgm:cxn modelId="{52AE13DD-331F-4659-938B-D1FA99280D86}" type="presParOf" srcId="{B999CB5F-1197-4FC1-88C9-FDCA28C93BBC}" destId="{EA8AD8DC-8664-499B-A5AB-32C21D0DC571}" srcOrd="1" destOrd="0" presId="urn:microsoft.com/office/officeart/2005/8/layout/radial3"/>
    <dgm:cxn modelId="{330629FA-4D07-462D-B7F8-3A74FAC07601}" type="presParOf" srcId="{B999CB5F-1197-4FC1-88C9-FDCA28C93BBC}" destId="{0571FA58-C996-4182-91D9-971E61C02E4D}" srcOrd="2" destOrd="0" presId="urn:microsoft.com/office/officeart/2005/8/layout/radial3"/>
    <dgm:cxn modelId="{6D004389-EBBE-4D33-B267-183DA73E8297}" type="presParOf" srcId="{B999CB5F-1197-4FC1-88C9-FDCA28C93BBC}" destId="{AA544954-6327-4C31-99C6-D55CE56C5CB8}" srcOrd="3" destOrd="0" presId="urn:microsoft.com/office/officeart/2005/8/layout/radial3"/>
    <dgm:cxn modelId="{C18A1925-19CB-4D62-B951-00D964092307}" type="presParOf" srcId="{B999CB5F-1197-4FC1-88C9-FDCA28C93BBC}" destId="{02E67DE1-05A7-4A37-8F31-6274EEBABF0A}" srcOrd="4" destOrd="0" presId="urn:microsoft.com/office/officeart/2005/8/layout/radial3"/>
    <dgm:cxn modelId="{DA636719-6554-4C9A-A535-93161F160739}" type="presParOf" srcId="{B999CB5F-1197-4FC1-88C9-FDCA28C93BBC}" destId="{853D4F1A-FDD4-43FC-B032-945C9D0B15CF}" srcOrd="5" destOrd="0" presId="urn:microsoft.com/office/officeart/2005/8/layout/radial3"/>
    <dgm:cxn modelId="{56F52CE3-801F-4546-B88D-E9692BCB0A29}" type="presParOf" srcId="{B999CB5F-1197-4FC1-88C9-FDCA28C93BBC}" destId="{03C2AA74-2D8E-4C32-AC69-9427433F787F}" srcOrd="6" destOrd="0" presId="urn:microsoft.com/office/officeart/2005/8/layout/radial3"/>
    <dgm:cxn modelId="{CA97183D-0D31-470D-BC8D-AC6F324001A3}" type="presParOf" srcId="{B999CB5F-1197-4FC1-88C9-FDCA28C93BBC}" destId="{129D6A03-FA37-4688-B7C2-D36400A1C77E}"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8A1C1-7024-4E7D-A7D2-CBBA6003C95F}">
      <dsp:nvSpPr>
        <dsp:cNvPr id="0" name=""/>
        <dsp:cNvSpPr/>
      </dsp:nvSpPr>
      <dsp:spPr>
        <a:xfrm>
          <a:off x="1333448" y="1112400"/>
          <a:ext cx="2660752" cy="2660752"/>
        </a:xfrm>
        <a:prstGeom prst="ellipse">
          <a:avLst/>
        </a:prstGeom>
        <a:solidFill>
          <a:schemeClr val="accent2">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Microservices</a:t>
          </a:r>
        </a:p>
      </dsp:txBody>
      <dsp:txXfrm>
        <a:off x="1723106" y="1502058"/>
        <a:ext cx="1881436" cy="1881436"/>
      </dsp:txXfrm>
    </dsp:sp>
    <dsp:sp modelId="{EA8AD8DC-8664-499B-A5AB-32C21D0DC571}">
      <dsp:nvSpPr>
        <dsp:cNvPr id="0" name=""/>
        <dsp:cNvSpPr/>
      </dsp:nvSpPr>
      <dsp:spPr>
        <a:xfrm>
          <a:off x="1998636" y="43849"/>
          <a:ext cx="1330376" cy="133037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Modeled around business concepts</a:t>
          </a:r>
        </a:p>
      </dsp:txBody>
      <dsp:txXfrm>
        <a:off x="2193465" y="238678"/>
        <a:ext cx="940718" cy="940718"/>
      </dsp:txXfrm>
    </dsp:sp>
    <dsp:sp modelId="{0571FA58-C996-4182-91D9-971E61C02E4D}">
      <dsp:nvSpPr>
        <dsp:cNvPr id="0" name=""/>
        <dsp:cNvSpPr/>
      </dsp:nvSpPr>
      <dsp:spPr>
        <a:xfrm>
          <a:off x="3354128" y="696619"/>
          <a:ext cx="1330376" cy="133037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Culture of Automation</a:t>
          </a:r>
        </a:p>
      </dsp:txBody>
      <dsp:txXfrm>
        <a:off x="3548957" y="891448"/>
        <a:ext cx="940718" cy="940718"/>
      </dsp:txXfrm>
    </dsp:sp>
    <dsp:sp modelId="{AA544954-6327-4C31-99C6-D55CE56C5CB8}">
      <dsp:nvSpPr>
        <dsp:cNvPr id="0" name=""/>
        <dsp:cNvSpPr/>
      </dsp:nvSpPr>
      <dsp:spPr>
        <a:xfrm>
          <a:off x="3688907" y="2163381"/>
          <a:ext cx="1330376" cy="133037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Hide implementation details</a:t>
          </a:r>
        </a:p>
      </dsp:txBody>
      <dsp:txXfrm>
        <a:off x="3883736" y="2358210"/>
        <a:ext cx="940718" cy="940718"/>
      </dsp:txXfrm>
    </dsp:sp>
    <dsp:sp modelId="{02E67DE1-05A7-4A37-8F31-6274EEBABF0A}">
      <dsp:nvSpPr>
        <dsp:cNvPr id="0" name=""/>
        <dsp:cNvSpPr/>
      </dsp:nvSpPr>
      <dsp:spPr>
        <a:xfrm>
          <a:off x="2750878" y="3339633"/>
          <a:ext cx="1330376" cy="133037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Decentralized</a:t>
          </a:r>
        </a:p>
      </dsp:txBody>
      <dsp:txXfrm>
        <a:off x="2945707" y="3534462"/>
        <a:ext cx="940718" cy="940718"/>
      </dsp:txXfrm>
    </dsp:sp>
    <dsp:sp modelId="{853D4F1A-FDD4-43FC-B032-945C9D0B15CF}">
      <dsp:nvSpPr>
        <dsp:cNvPr id="0" name=""/>
        <dsp:cNvSpPr/>
      </dsp:nvSpPr>
      <dsp:spPr>
        <a:xfrm>
          <a:off x="1246395" y="3339633"/>
          <a:ext cx="1330376" cy="133037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Independently deployed</a:t>
          </a:r>
        </a:p>
      </dsp:txBody>
      <dsp:txXfrm>
        <a:off x="1441224" y="3534462"/>
        <a:ext cx="940718" cy="940718"/>
      </dsp:txXfrm>
    </dsp:sp>
    <dsp:sp modelId="{03C2AA74-2D8E-4C32-AC69-9427433F787F}">
      <dsp:nvSpPr>
        <dsp:cNvPr id="0" name=""/>
        <dsp:cNvSpPr/>
      </dsp:nvSpPr>
      <dsp:spPr>
        <a:xfrm>
          <a:off x="308365" y="2163381"/>
          <a:ext cx="1330376" cy="133037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Isolate failures</a:t>
          </a:r>
        </a:p>
      </dsp:txBody>
      <dsp:txXfrm>
        <a:off x="503194" y="2358210"/>
        <a:ext cx="940718" cy="940718"/>
      </dsp:txXfrm>
    </dsp:sp>
    <dsp:sp modelId="{129D6A03-FA37-4688-B7C2-D36400A1C77E}">
      <dsp:nvSpPr>
        <dsp:cNvPr id="0" name=""/>
        <dsp:cNvSpPr/>
      </dsp:nvSpPr>
      <dsp:spPr>
        <a:xfrm>
          <a:off x="643144" y="696619"/>
          <a:ext cx="1330376" cy="133037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rPr>
            <a:t>Highly observable</a:t>
          </a:r>
        </a:p>
      </dsp:txBody>
      <dsp:txXfrm>
        <a:off x="837973" y="891448"/>
        <a:ext cx="940718" cy="94071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17.10.2017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17.10.2017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818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814584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84854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251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8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6" y="890715"/>
            <a:ext cx="6723139" cy="1344818"/>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2236506"/>
            <a:ext cx="5378503" cy="1344245"/>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4234870"/>
            <a:ext cx="9143533" cy="9086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92"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339894" y="4565917"/>
            <a:ext cx="1070841" cy="228621"/>
          </a:xfrm>
          <a:prstGeom prst="rect">
            <a:avLst/>
          </a:prstGeom>
        </p:spPr>
      </p:pic>
    </p:spTree>
    <p:extLst>
      <p:ext uri="{BB962C8B-B14F-4D97-AF65-F5344CB8AC3E}">
        <p14:creationId xmlns:p14="http://schemas.microsoft.com/office/powerpoint/2010/main" val="2778666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5485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159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894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752"/>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24423869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3765227" y="217133"/>
            <a:ext cx="5178583" cy="674749"/>
          </a:xfrm>
        </p:spPr>
        <p:txBody>
          <a:bodyPr/>
          <a:lstStyle>
            <a:lvl1pPr>
              <a:defRPr sz="2941"/>
            </a:lvl1pPr>
          </a:lstStyle>
          <a:p>
            <a:r>
              <a:rPr lang="en-US"/>
              <a:t>Click to edit Master title style</a:t>
            </a:r>
          </a:p>
        </p:txBody>
      </p:sp>
      <p:sp>
        <p:nvSpPr>
          <p:cNvPr id="4" name="Text Placeholder 3"/>
          <p:cNvSpPr>
            <a:spLocks noGrp="1"/>
          </p:cNvSpPr>
          <p:nvPr>
            <p:ph type="body" sz="quarter" idx="10"/>
          </p:nvPr>
        </p:nvSpPr>
        <p:spPr>
          <a:xfrm>
            <a:off x="3765227" y="3580371"/>
            <a:ext cx="5178012" cy="1344828"/>
          </a:xfrm>
        </p:spPr>
        <p:txBody>
          <a:bodyPr wrap="square">
            <a:noAutofit/>
          </a:bodyPr>
          <a:lstStyle>
            <a:lvl1pPr marL="0" indent="0">
              <a:spcBef>
                <a:spcPts val="1324"/>
              </a:spcBef>
              <a:buNone/>
              <a:defRPr sz="1471">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3621650" cy="5143967"/>
          </a:xfrm>
          <a:prstGeom prst="rect">
            <a:avLst/>
          </a:prstGeom>
        </p:spPr>
      </p:pic>
    </p:spTree>
    <p:extLst>
      <p:ext uri="{BB962C8B-B14F-4D97-AF65-F5344CB8AC3E}">
        <p14:creationId xmlns:p14="http://schemas.microsoft.com/office/powerpoint/2010/main" val="10702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2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777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64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31011439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spcBef>
                <a:spcPts val="1200"/>
              </a:spcBef>
              <a:buNone/>
              <a:defRPr/>
            </a:lvl1pPr>
            <a:lvl2pPr marL="168090" indent="0">
              <a:buNone/>
              <a:defRPr/>
            </a:lvl2pPr>
            <a:lvl3pPr marL="336179" indent="0">
              <a:buNone/>
              <a:defRPr/>
            </a:lvl3pPr>
            <a:lvl4pPr marL="504269" indent="0">
              <a:buNone/>
              <a:defRPr/>
            </a:lvl4pPr>
            <a:lvl5pPr marL="672358"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2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28930997"/>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08820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640806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76906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72886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Title">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2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1616199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905692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705258676"/>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6384245"/>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992149318"/>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754341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80071719"/>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81500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401989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90564596"/>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050747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302006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937834599"/>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394051859"/>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dirty="0"/>
              <a:t>Click to edit Master title style</a:t>
            </a:r>
          </a:p>
        </p:txBody>
      </p:sp>
      <p:sp>
        <p:nvSpPr>
          <p:cNvPr id="5" name="Text Placeholder 3"/>
          <p:cNvSpPr>
            <a:spLocks noGrp="1"/>
          </p:cNvSpPr>
          <p:nvPr>
            <p:ph type="body" sz="quarter" idx="13"/>
          </p:nvPr>
        </p:nvSpPr>
        <p:spPr>
          <a:xfrm>
            <a:off x="201931" y="1337590"/>
            <a:ext cx="8741880" cy="1538434"/>
          </a:xfrm>
        </p:spPr>
        <p:txBody>
          <a:bodyPr/>
          <a:lstStyle>
            <a:lvl1pPr marL="0" indent="0">
              <a:buNone/>
              <a:defRPr>
                <a:solidFill>
                  <a:schemeClr val="bg1"/>
                </a:solidFill>
              </a:defRPr>
            </a:lvl1pPr>
            <a:lvl2pPr marL="20988" indent="0">
              <a:buNone/>
              <a:defRPr sz="1469"/>
            </a:lvl2pPr>
            <a:lvl3pPr marL="164406" indent="0">
              <a:buNone/>
              <a:defRPr sz="1469"/>
            </a:lvl3pPr>
            <a:lvl4pPr marL="349799" indent="0">
              <a:buNone/>
              <a:defRPr sz="1322"/>
            </a:lvl4pPr>
            <a:lvl5pPr marL="543355" indent="0">
              <a:buNone/>
              <a:defRPr sz="132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474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8369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0683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9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7055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58558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81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974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10" r:id="rId19"/>
    <p:sldLayoutId id="2147483712" r:id="rId20"/>
    <p:sldLayoutId id="2147483713" r:id="rId21"/>
    <p:sldLayoutId id="2147483715" r:id="rId22"/>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34489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ginx.com/blog/deploying-microservices/" TargetMode="Externa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hyperlink" Target="http://alistair.cockburn.us/Hexagonal+architecture" TargetMode="Externa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hyperlink" Target="http://www.servicedesignpatterns.com/WebServiceInfrastructures/IdempotentRetry" TargetMode="Externa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otnet/corefx/tree/master/Documentation/coding-guidelines" TargetMode="External"/><Relationship Id="rId2" Type="http://schemas.openxmlformats.org/officeDocument/2006/relationships/hyperlink" Target="https://12factor.net/" TargetMode="Externa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github.com/dotnet/cli" TargetMode="External"/><Relationship Id="rId1" Type="http://schemas.openxmlformats.org/officeDocument/2006/relationships/slideLayout" Target="../slideLayouts/slideLayout25.xml"/><Relationship Id="rId5" Type="http://schemas.openxmlformats.org/officeDocument/2006/relationships/hyperlink" Target="https://en.wikipedia.org/wiki/Cross-cutting_concern" TargetMode="External"/><Relationship Id="rId4" Type="http://schemas.openxmlformats.org/officeDocument/2006/relationships/hyperlink" Target="https://docs.microsoft.com/en-us/dotnet/articles/standard/librar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trends/explore?q=Microservices"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8" Type="http://schemas.openxmlformats.org/officeDocument/2006/relationships/hyperlink" Target="https://speakerdeck.com/rstropek/restful-web-api-design" TargetMode="External"/><Relationship Id="rId3" Type="http://schemas.openxmlformats.org/officeDocument/2006/relationships/hyperlink" Target="http://www.odata.org/" TargetMode="External"/><Relationship Id="rId7" Type="http://schemas.openxmlformats.org/officeDocument/2006/relationships/hyperlink" Target="https://en.wikipedia.org/wiki/Economies_of_scope"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5.xml"/><Relationship Id="rId6" Type="http://schemas.openxmlformats.org/officeDocument/2006/relationships/hyperlink" Target="https://en.wikipedia.org/wiki/Interoperability" TargetMode="External"/><Relationship Id="rId5" Type="http://schemas.openxmlformats.org/officeDocument/2006/relationships/hyperlink" Target="http://openid.net/connect/" TargetMode="External"/><Relationship Id="rId4" Type="http://schemas.openxmlformats.org/officeDocument/2006/relationships/hyperlink" Target="http://graphql.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martinfowler.com/bliki/IntegrationDatabase.html" TargetMode="External"/><Relationship Id="rId2" Type="http://schemas.openxmlformats.org/officeDocument/2006/relationships/hyperlink" Target="https://github.com/Microsoft/api-guidelines/blob/master/Guidelines.md#123-definition-of-a-breaking-change" TargetMode="Externa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Webhook" TargetMode="External"/><Relationship Id="rId3" Type="http://schemas.openxmlformats.org/officeDocument/2006/relationships/hyperlink" Target="https://developer.mozilla.org/en-US/docs/Web/API/WebSockets_API" TargetMode="External"/><Relationship Id="rId7" Type="http://schemas.openxmlformats.org/officeDocument/2006/relationships/hyperlink" Target="http://kafka.apache.org/" TargetMode="External"/><Relationship Id="rId2" Type="http://schemas.openxmlformats.org/officeDocument/2006/relationships/hyperlink" Target="https://en.wikipedia.org/wiki/Request%E2%80%93response" TargetMode="External"/><Relationship Id="rId1" Type="http://schemas.openxmlformats.org/officeDocument/2006/relationships/slideLayout" Target="../slideLayouts/slideLayout25.xml"/><Relationship Id="rId6" Type="http://schemas.openxmlformats.org/officeDocument/2006/relationships/hyperlink" Target="http://www.rabbitmq.com/" TargetMode="External"/><Relationship Id="rId5" Type="http://schemas.openxmlformats.org/officeDocument/2006/relationships/hyperlink" Target="https://azure.microsoft.com/en-us/services/service-bus/" TargetMode="External"/><Relationship Id="rId4" Type="http://schemas.openxmlformats.org/officeDocument/2006/relationships/hyperlink" Target="https://en.wikipedia.org/wiki/Event-driven_architecture" TargetMode="External"/><Relationship Id="rId9" Type="http://schemas.openxmlformats.org/officeDocument/2006/relationships/hyperlink" Target="https://www.nginx.com/blog/event-driven-data-management-microservice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hyperlink" Target="http://semver.org/" TargetMode="Externa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authentication-libraries/" TargetMode="External"/><Relationship Id="rId2" Type="http://schemas.openxmlformats.org/officeDocument/2006/relationships/hyperlink" Target="https://en.wikipedia.org/wiki/Don't_repeat_yourself" TargetMode="External"/><Relationship Id="rId1" Type="http://schemas.openxmlformats.org/officeDocument/2006/relationships/slideLayout" Target="../slideLayouts/slideLayout25.xml"/><Relationship Id="rId4" Type="http://schemas.openxmlformats.org/officeDocument/2006/relationships/hyperlink" Target="http://webcomponents.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ervice-oriented_architecture"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25.xml"/><Relationship Id="rId6" Type="http://schemas.openxmlformats.org/officeDocument/2006/relationships/hyperlink" Target="https://en.wikipedia.org/wiki/Microservices" TargetMode="External"/><Relationship Id="rId5" Type="http://schemas.openxmlformats.org/officeDocument/2006/relationships/hyperlink" Target="https://en.wikipedia.org/wiki/DevOps" TargetMode="External"/><Relationship Id="rId4" Type="http://schemas.openxmlformats.org/officeDocument/2006/relationships/hyperlink" Target="https://en.wikipedia.org/wiki/Domain-driven_design#Strategic_domain-driven_design"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2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hyperlink" Target="https://hockeyapp.net/#s" TargetMode="External"/><Relationship Id="rId2" Type="http://schemas.openxmlformats.org/officeDocument/2006/relationships/hyperlink" Target="https://azure.microsoft.com/de-de/services/application-insights/" TargetMode="External"/><Relationship Id="rId1" Type="http://schemas.openxmlformats.org/officeDocument/2006/relationships/slideLayout" Target="../slideLayouts/slideLayout25.xml"/><Relationship Id="rId5" Type="http://schemas.openxmlformats.org/officeDocument/2006/relationships/hyperlink" Target="https://www.dynatrace.com/" TargetMode="External"/><Relationship Id="rId4" Type="http://schemas.openxmlformats.org/officeDocument/2006/relationships/hyperlink" Target="https://www.elastic.co/product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hyperlink" Target="http://www.mbtest.org/"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hyperlink" Target="https://www.docker.com/products/docker-cloud" TargetMode="External"/><Relationship Id="rId2" Type="http://schemas.openxmlformats.org/officeDocument/2006/relationships/hyperlink" Target="https://msdn.microsoft.com/en-us/virtualization/windowscontainers/management/hyperv_container" TargetMode="External"/><Relationship Id="rId1" Type="http://schemas.openxmlformats.org/officeDocument/2006/relationships/slideLayout" Target="../slideLayouts/slideLayout25.xml"/><Relationship Id="rId5" Type="http://schemas.openxmlformats.org/officeDocument/2006/relationships/hyperlink" Target="https://azure.microsoft.com/en-us/services/functions/" TargetMode="External"/><Relationship Id="rId4" Type="http://schemas.openxmlformats.org/officeDocument/2006/relationships/hyperlink" Target="https://azure.microsoft.com/en-us/services/container-servic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azure.microsoft.com/en-us/services/dns/" TargetMode="External"/><Relationship Id="rId2" Type="http://schemas.openxmlformats.org/officeDocument/2006/relationships/image" Target="../media/image16.png"/><Relationship Id="rId1" Type="http://schemas.openxmlformats.org/officeDocument/2006/relationships/slideLayout" Target="../slideLayouts/slideLayout32.xml"/><Relationship Id="rId5" Type="http://schemas.openxmlformats.org/officeDocument/2006/relationships/hyperlink" Target="https://www.consul.io/" TargetMode="External"/><Relationship Id="rId4" Type="http://schemas.openxmlformats.org/officeDocument/2006/relationships/hyperlink" Target="https://azure.microsoft.com/en-us/documentation/articles/load-balancer-overview/"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oupling_(computer_programming)#Disadvantages" TargetMode="Externa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hyperlink" Target="http://philcalcado.com/2015/09/08/how_we_ended_up_with_microservices.html" TargetMode="External"/><Relationship Id="rId2" Type="http://schemas.openxmlformats.org/officeDocument/2006/relationships/hyperlink" Target="https://azure.microsoft.com/en-us/services/api-management/" TargetMode="External"/><Relationship Id="rId1" Type="http://schemas.openxmlformats.org/officeDocument/2006/relationships/slideLayout" Target="../slideLayouts/slideLayout3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hyperlink" Target="http://www.rabbitmq.com/" TargetMode="External"/><Relationship Id="rId2" Type="http://schemas.openxmlformats.org/officeDocument/2006/relationships/hyperlink" Target="https://azure.microsoft.com/en-us/services/service-bus/" TargetMode="External"/><Relationship Id="rId1" Type="http://schemas.openxmlformats.org/officeDocument/2006/relationships/slideLayout" Target="../slideLayouts/slideLayout25.xml"/><Relationship Id="rId6" Type="http://schemas.openxmlformats.org/officeDocument/2006/relationships/hyperlink" Target="http://martinfowler.com/bliki/CQRS.html" TargetMode="External"/><Relationship Id="rId5" Type="http://schemas.openxmlformats.org/officeDocument/2006/relationships/hyperlink" Target="https://msdn.microsoft.com/en-us/library/jj591559.aspx" TargetMode="External"/><Relationship Id="rId4" Type="http://schemas.openxmlformats.org/officeDocument/2006/relationships/hyperlink" Target="http://kafka.apache.or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msdn.microsoft.com/en-us/library/azure/dd894038.aspx" TargetMode="External"/><Relationship Id="rId2" Type="http://schemas.openxmlformats.org/officeDocument/2006/relationships/hyperlink" Target="https://en.wikipedia.org/wiki/ACID" TargetMode="External"/><Relationship Id="rId1" Type="http://schemas.openxmlformats.org/officeDocument/2006/relationships/slideLayout" Target="../slideLayouts/slideLayout25.xml"/><Relationship Id="rId4" Type="http://schemas.openxmlformats.org/officeDocument/2006/relationships/hyperlink" Target="https://en.wikipedia.org/wiki/Compensating_transactio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software-architects/msft-intelligent-app-workshop/tree/master/Exercises/exercise2-services"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hyperlink" Target="http://amzn.to/2dswq3X" TargetMode="External"/><Relationship Id="rId2" Type="http://schemas.openxmlformats.org/officeDocument/2006/relationships/hyperlink" Target="http://martinfowler.com/articles/microservices.html" TargetMode="External"/><Relationship Id="rId1" Type="http://schemas.openxmlformats.org/officeDocument/2006/relationships/slideLayout" Target="../slideLayouts/slideLayout25.xml"/><Relationship Id="rId5" Type="http://schemas.openxmlformats.org/officeDocument/2006/relationships/hyperlink" Target="https://www.nginx.com/blog/microservices-from-design-to-deployment-ebook-nginx/" TargetMode="External"/><Relationship Id="rId4" Type="http://schemas.openxmlformats.org/officeDocument/2006/relationships/hyperlink" Target="https://www.nginx.com/category/tech/"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martinfowler.com/bliki/BoundedContext.html" TargetMode="Externa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Microservices#Criticism" TargetMode="Externa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77" y="890954"/>
            <a:ext cx="8247058" cy="1344627"/>
          </a:xfrm>
        </p:spPr>
        <p:txBody>
          <a:bodyPr/>
          <a:lstStyle/>
          <a:p>
            <a:r>
              <a:rPr lang="en-US" dirty="0"/>
              <a:t>Microservices</a:t>
            </a:r>
            <a:br>
              <a:rPr lang="en-US" dirty="0"/>
            </a:br>
            <a:r>
              <a:rPr lang="en-US" dirty="0"/>
              <a:t>Microsoft Intelligent App Workshop</a:t>
            </a:r>
          </a:p>
        </p:txBody>
      </p:sp>
      <p:sp>
        <p:nvSpPr>
          <p:cNvPr id="5" name="Text Placeholder 4"/>
          <p:cNvSpPr>
            <a:spLocks noGrp="1"/>
          </p:cNvSpPr>
          <p:nvPr>
            <p:ph type="body" sz="quarter" idx="12"/>
          </p:nvPr>
        </p:nvSpPr>
        <p:spPr/>
        <p:txBody>
          <a:bodyPr/>
          <a:lstStyle/>
          <a:p>
            <a:r>
              <a:rPr lang="en-US" dirty="0"/>
              <a:t>&lt;Name of Trainer&gt;</a:t>
            </a:r>
          </a:p>
          <a:p>
            <a:r>
              <a:rPr lang="en-US" dirty="0"/>
              <a:t>&lt;Title of Trainer&gt;</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Microservices?</a:t>
            </a:r>
          </a:p>
        </p:txBody>
      </p:sp>
      <p:sp>
        <p:nvSpPr>
          <p:cNvPr id="3" name="Content Placeholder 2"/>
          <p:cNvSpPr>
            <a:spLocks noGrp="1"/>
          </p:cNvSpPr>
          <p:nvPr>
            <p:ph sz="quarter" idx="12"/>
          </p:nvPr>
        </p:nvSpPr>
        <p:spPr/>
        <p:txBody>
          <a:bodyPr/>
          <a:lstStyle/>
          <a:p>
            <a:r>
              <a:rPr lang="en-US" dirty="0"/>
              <a:t>Let people take responsibility</a:t>
            </a:r>
          </a:p>
          <a:p>
            <a:pPr lvl="1"/>
            <a:r>
              <a:rPr lang="en-US" dirty="0"/>
              <a:t>Teams “own” their services</a:t>
            </a:r>
          </a:p>
          <a:p>
            <a:pPr lvl="1"/>
            <a:r>
              <a:rPr lang="en-US" dirty="0"/>
              <a:t>You build it, you run it</a:t>
            </a:r>
          </a:p>
          <a:p>
            <a:r>
              <a:rPr lang="en-US" dirty="0"/>
              <a:t>Scaling</a:t>
            </a:r>
          </a:p>
          <a:p>
            <a:pPr lvl="1"/>
            <a:r>
              <a:rPr lang="en-US" dirty="0"/>
              <a:t>Fine-grained scaling is possible</a:t>
            </a:r>
          </a:p>
          <a:p>
            <a:r>
              <a:rPr lang="en-US" dirty="0"/>
              <a:t>Simplify deployment of services</a:t>
            </a:r>
          </a:p>
          <a:p>
            <a:pPr lvl="1"/>
            <a:r>
              <a:rPr lang="en-US" dirty="0"/>
              <a:t>Overall, deployment of many Microservices might be more complex </a:t>
            </a:r>
            <a:r>
              <a:rPr lang="en-US" dirty="0">
                <a:sym typeface="Wingdings" panose="05000000000000000000" pitchFamily="2" charset="2"/>
              </a:rPr>
              <a:t> criticism</a:t>
            </a:r>
          </a:p>
          <a:p>
            <a:pPr lvl="1"/>
            <a:r>
              <a:rPr lang="en-US" dirty="0"/>
              <a:t>Deployment patterns: </a:t>
            </a:r>
            <a:r>
              <a:rPr lang="en-US" dirty="0">
                <a:hlinkClick r:id="rId2"/>
              </a:rPr>
              <a:t>https://www.nginx.com/blog/deploying-microservices/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7167893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Microservices?</a:t>
            </a:r>
          </a:p>
        </p:txBody>
      </p:sp>
      <p:sp>
        <p:nvSpPr>
          <p:cNvPr id="3" name="Content Placeholder 2"/>
          <p:cNvSpPr>
            <a:spLocks noGrp="1"/>
          </p:cNvSpPr>
          <p:nvPr>
            <p:ph sz="quarter" idx="12"/>
          </p:nvPr>
        </p:nvSpPr>
        <p:spPr/>
        <p:txBody>
          <a:bodyPr/>
          <a:lstStyle/>
          <a:p>
            <a:r>
              <a:rPr lang="en-US" dirty="0"/>
              <a:t>Composability</a:t>
            </a:r>
          </a:p>
          <a:p>
            <a:pPr lvl="1"/>
            <a:r>
              <a:rPr lang="en-US" dirty="0">
                <a:hlinkClick r:id="rId2"/>
              </a:rPr>
              <a:t>Hexagonal architecture</a:t>
            </a:r>
            <a:endParaRPr lang="en-US" dirty="0"/>
          </a:p>
          <a:p>
            <a:r>
              <a:rPr lang="en-US" dirty="0"/>
              <a:t>Ability to replace system components</a:t>
            </a:r>
          </a:p>
          <a:p>
            <a:pPr lvl="1"/>
            <a:r>
              <a:rPr lang="en-US" dirty="0"/>
              <a:t>Outdated technology</a:t>
            </a:r>
          </a:p>
          <a:p>
            <a:pPr lvl="1"/>
            <a:r>
              <a:rPr lang="en-US" dirty="0"/>
              <a:t>Changed business requirements</a:t>
            </a:r>
          </a:p>
          <a:p>
            <a:pPr lvl="1"/>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423999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(Examples)</a:t>
            </a:r>
          </a:p>
        </p:txBody>
      </p:sp>
      <p:sp>
        <p:nvSpPr>
          <p:cNvPr id="3" name="Content Placeholder 2"/>
          <p:cNvSpPr>
            <a:spLocks noGrp="1"/>
          </p:cNvSpPr>
          <p:nvPr>
            <p:ph sz="quarter" idx="12"/>
          </p:nvPr>
        </p:nvSpPr>
        <p:spPr/>
        <p:txBody>
          <a:bodyPr/>
          <a:lstStyle/>
          <a:p>
            <a:r>
              <a:rPr lang="en-US" dirty="0"/>
              <a:t>Harder to debug and troubleshoot</a:t>
            </a:r>
          </a:p>
          <a:p>
            <a:pPr lvl="1"/>
            <a:r>
              <a:rPr lang="en-US" dirty="0"/>
              <a:t>Distributed system</a:t>
            </a:r>
          </a:p>
          <a:p>
            <a:pPr lvl="1"/>
            <a:r>
              <a:rPr lang="en-US" dirty="0"/>
              <a:t>Possible mitigation: Mature logging and telemetry system</a:t>
            </a:r>
          </a:p>
          <a:p>
            <a:r>
              <a:rPr lang="en-US" dirty="0"/>
              <a:t>Performance penalty</a:t>
            </a:r>
          </a:p>
          <a:p>
            <a:pPr lvl="1"/>
            <a:r>
              <a:rPr lang="en-US" dirty="0"/>
              <a:t>Network calls are relatively slow</a:t>
            </a:r>
          </a:p>
          <a:p>
            <a:pPr lvl="1"/>
            <a:r>
              <a:rPr lang="en-US" dirty="0"/>
              <a:t>Possible mitigation: Remote calls for larger units of work instead of chatty protocols</a:t>
            </a:r>
          </a:p>
          <a:p>
            <a:r>
              <a:rPr lang="en-US" dirty="0"/>
              <a:t>No strong consistency</a:t>
            </a:r>
          </a:p>
          <a:p>
            <a:pPr lvl="1"/>
            <a:r>
              <a:rPr lang="en-US" dirty="0"/>
              <a:t>We are going to miss transactions!</a:t>
            </a:r>
          </a:p>
          <a:p>
            <a:pPr lvl="1"/>
            <a:r>
              <a:rPr lang="en-US" dirty="0"/>
              <a:t>Possible mitigation: </a:t>
            </a:r>
            <a:r>
              <a:rPr lang="en-US" dirty="0">
                <a:hlinkClick r:id="rId2"/>
              </a:rPr>
              <a:t>Idempotent retries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5522982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(Examples)</a:t>
            </a:r>
          </a:p>
        </p:txBody>
      </p:sp>
      <p:sp>
        <p:nvSpPr>
          <p:cNvPr id="3" name="Content Placeholder 2"/>
          <p:cNvSpPr>
            <a:spLocks noGrp="1"/>
          </p:cNvSpPr>
          <p:nvPr>
            <p:ph sz="quarter" idx="12"/>
          </p:nvPr>
        </p:nvSpPr>
        <p:spPr/>
        <p:txBody>
          <a:bodyPr/>
          <a:lstStyle/>
          <a:p>
            <a:r>
              <a:rPr lang="en-US" dirty="0"/>
              <a:t>Harder to manage</a:t>
            </a:r>
          </a:p>
          <a:p>
            <a:pPr lvl="1"/>
            <a:r>
              <a:rPr lang="en-US" dirty="0"/>
              <a:t>You have to manage lots of services which are redeployed regularly</a:t>
            </a:r>
          </a:p>
          <a:p>
            <a:pPr lvl="1"/>
            <a:r>
              <a:rPr lang="en-US" dirty="0"/>
              <a:t>Possible mitigation: DevOps, Automation</a:t>
            </a:r>
          </a:p>
          <a:p>
            <a:r>
              <a:rPr lang="en-US" dirty="0"/>
              <a:t>System is too small</a:t>
            </a:r>
          </a:p>
          <a:p>
            <a:pPr lvl="1"/>
            <a:r>
              <a:rPr lang="en-US" dirty="0"/>
              <a:t>For small systems, monolithic approach is often more productive</a:t>
            </a:r>
          </a:p>
          <a:p>
            <a:pPr lvl="1"/>
            <a:r>
              <a:rPr lang="en-US" dirty="0"/>
              <a:t>Cannot manage a monolith (e.g. deployment)? You will have troubles with Microservices!</a:t>
            </a:r>
          </a:p>
          <a:p>
            <a:r>
              <a:rPr lang="en-US" dirty="0"/>
              <a:t>Environment with lots of restrictions</a:t>
            </a:r>
          </a:p>
          <a:p>
            <a:pPr lvl="1"/>
            <a:r>
              <a:rPr lang="en-US" dirty="0"/>
              <a:t>Microservices need a high level of autonomy</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1483700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Organization</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88431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a:t>Conway‘s</a:t>
            </a:r>
            <a:r>
              <a:rPr lang="de-AT" dirty="0"/>
              <a:t> Law</a:t>
            </a:r>
          </a:p>
        </p:txBody>
      </p:sp>
      <p:sp>
        <p:nvSpPr>
          <p:cNvPr id="5" name="Content Placeholder 4"/>
          <p:cNvSpPr>
            <a:spLocks noGrp="1"/>
          </p:cNvSpPr>
          <p:nvPr>
            <p:ph sz="quarter" idx="12"/>
          </p:nvPr>
        </p:nvSpPr>
        <p:spPr/>
        <p:txBody>
          <a:bodyPr/>
          <a:lstStyle/>
          <a:p>
            <a:r>
              <a:rPr lang="de-AT" i="1" dirty="0"/>
              <a:t>„</a:t>
            </a:r>
            <a:r>
              <a:rPr lang="en-US" i="1" dirty="0"/>
              <a:t>Any organization that designs a system will inevitably produce a design whose structure is a copy of the organization’s communication structure”</a:t>
            </a:r>
          </a:p>
          <a:p>
            <a:r>
              <a:rPr lang="en-US" dirty="0"/>
              <a:t>Organizational hurdles for Microservices</a:t>
            </a:r>
          </a:p>
          <a:p>
            <a:pPr lvl="1"/>
            <a:r>
              <a:rPr lang="en-US" dirty="0"/>
              <a:t>Tightly-coupled organizations</a:t>
            </a:r>
          </a:p>
          <a:p>
            <a:pPr lvl="1"/>
            <a:r>
              <a:rPr lang="en-US" dirty="0"/>
              <a:t>Geographically distributed teams</a:t>
            </a:r>
          </a:p>
          <a:p>
            <a:pPr lvl="1"/>
            <a:r>
              <a:rPr lang="en-US" dirty="0"/>
              <a:t>Missing tools (e.g.  self-service cloud infrastructure, CI/CD tools)</a:t>
            </a:r>
          </a:p>
          <a:p>
            <a:pPr lvl="1"/>
            <a:r>
              <a:rPr lang="en-US" dirty="0"/>
              <a:t>Unstable or immature service that frequently changes</a:t>
            </a:r>
          </a:p>
          <a:p>
            <a:pPr lvl="1"/>
            <a:r>
              <a:rPr lang="en-US" dirty="0"/>
              <a:t>Missing culture of taking ownership (need someone to blame)</a:t>
            </a:r>
          </a:p>
          <a:p>
            <a:pPr lvl="1"/>
            <a:r>
              <a:rPr lang="en-US" dirty="0"/>
              <a:t>Cope with many different and new technologies</a:t>
            </a:r>
          </a:p>
        </p:txBody>
      </p:sp>
      <p:sp>
        <p:nvSpPr>
          <p:cNvPr id="6" name="Text Placeholder 5"/>
          <p:cNvSpPr>
            <a:spLocks noGrp="1"/>
          </p:cNvSpPr>
          <p:nvPr>
            <p:ph type="body" sz="quarter" idx="23"/>
          </p:nvPr>
        </p:nvSpPr>
        <p:spPr/>
        <p:txBody>
          <a:bodyPr/>
          <a:lstStyle/>
          <a:p>
            <a:r>
              <a:rPr lang="en-US" dirty="0"/>
              <a:t>Source: Conway, How Do Committees Invent, </a:t>
            </a:r>
            <a:r>
              <a:rPr lang="en-US" dirty="0" err="1"/>
              <a:t>Datamation</a:t>
            </a:r>
            <a:r>
              <a:rPr lang="en-US" dirty="0"/>
              <a:t> magazine, April 1968</a:t>
            </a:r>
            <a:endParaRPr lang="de-AT" dirty="0"/>
          </a:p>
        </p:txBody>
      </p:sp>
    </p:spTree>
    <p:extLst>
      <p:ext uri="{BB962C8B-B14F-4D97-AF65-F5344CB8AC3E}">
        <p14:creationId xmlns:p14="http://schemas.microsoft.com/office/powerpoint/2010/main" val="422584949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Organisational Helpers</a:t>
            </a:r>
          </a:p>
        </p:txBody>
      </p:sp>
      <p:sp>
        <p:nvSpPr>
          <p:cNvPr id="5" name="Content Placeholder 4"/>
          <p:cNvSpPr>
            <a:spLocks noGrp="1"/>
          </p:cNvSpPr>
          <p:nvPr>
            <p:ph sz="quarter" idx="12"/>
          </p:nvPr>
        </p:nvSpPr>
        <p:spPr/>
        <p:txBody>
          <a:bodyPr/>
          <a:lstStyle/>
          <a:p>
            <a:r>
              <a:rPr lang="en-US" dirty="0"/>
              <a:t>Co-locate teams</a:t>
            </a:r>
          </a:p>
          <a:p>
            <a:pPr lvl="1"/>
            <a:r>
              <a:rPr lang="en-US" dirty="0"/>
              <a:t>One team responsible for a single service should be co-located</a:t>
            </a:r>
          </a:p>
          <a:p>
            <a:r>
              <a:rPr lang="en-US" dirty="0"/>
              <a:t>Embrace open source development style</a:t>
            </a:r>
          </a:p>
          <a:p>
            <a:pPr lvl="1"/>
            <a:r>
              <a:rPr lang="en-US" dirty="0"/>
              <a:t>Works internally, too</a:t>
            </a:r>
          </a:p>
          <a:p>
            <a:r>
              <a:rPr lang="en-US" dirty="0"/>
              <a:t>Internal consultants, custodians and trusted committers</a:t>
            </a:r>
          </a:p>
          <a:p>
            <a:pPr lvl="1"/>
            <a:r>
              <a:rPr lang="en-US" dirty="0"/>
              <a:t>Quality gateways</a:t>
            </a:r>
          </a:p>
          <a:p>
            <a:pPr lvl="1"/>
            <a:r>
              <a:rPr lang="en-US" dirty="0"/>
              <a:t>Servant leaders</a:t>
            </a:r>
          </a:p>
          <a:p>
            <a:r>
              <a:rPr lang="en-US" dirty="0"/>
              <a:t>Step-by-step approach</a:t>
            </a:r>
          </a:p>
          <a:p>
            <a:r>
              <a:rPr lang="en-US" dirty="0"/>
              <a:t>Be clear in communication</a:t>
            </a:r>
          </a:p>
          <a:p>
            <a:pPr lvl="1"/>
            <a:r>
              <a:rPr lang="en-US" dirty="0"/>
              <a:t>E.g. responsibilities, long-term goals, changing roles</a:t>
            </a:r>
          </a:p>
        </p:txBody>
      </p:sp>
      <p:sp>
        <p:nvSpPr>
          <p:cNvPr id="6" name="Text Placehold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161499589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 Architects…</a:t>
            </a:r>
          </a:p>
        </p:txBody>
      </p:sp>
      <p:sp>
        <p:nvSpPr>
          <p:cNvPr id="3" name="Content Placeholder 2"/>
          <p:cNvSpPr>
            <a:spLocks noGrp="1"/>
          </p:cNvSpPr>
          <p:nvPr>
            <p:ph sz="quarter" idx="12"/>
          </p:nvPr>
        </p:nvSpPr>
        <p:spPr/>
        <p:txBody>
          <a:bodyPr/>
          <a:lstStyle/>
          <a:p>
            <a:r>
              <a:rPr lang="en-US" dirty="0"/>
              <a:t>…don‘t create perfect end products</a:t>
            </a:r>
          </a:p>
          <a:p>
            <a:pPr lvl="1"/>
            <a:r>
              <a:rPr lang="en-US" dirty="0"/>
              <a:t>…help creating “a framework in which the right systems can emerge, and continue to grow”</a:t>
            </a:r>
          </a:p>
          <a:p>
            <a:r>
              <a:rPr lang="en-US" dirty="0"/>
              <a:t>…understand the consequences of their decisions</a:t>
            </a:r>
          </a:p>
          <a:p>
            <a:pPr lvl="1"/>
            <a:r>
              <a:rPr lang="en-US" dirty="0"/>
              <a:t>…code with the team (“architects should code”, “coding architect”)</a:t>
            </a:r>
          </a:p>
          <a:p>
            <a:r>
              <a:rPr lang="en-US" dirty="0"/>
              <a:t>…aims for a balance between standardization and freedom</a:t>
            </a:r>
          </a:p>
          <a:p>
            <a:pPr lvl="1"/>
            <a:r>
              <a:rPr lang="en-US" dirty="0"/>
              <a:t>Build skills for a certain technology vs. right tool for the right job</a:t>
            </a:r>
          </a:p>
          <a:p>
            <a:r>
              <a:rPr lang="en-US" dirty="0"/>
              <a:t>…create guiding principals and practices</a:t>
            </a:r>
          </a:p>
          <a:p>
            <a:pPr lvl="1"/>
            <a:r>
              <a:rPr lang="en-US" dirty="0"/>
              <a:t>Example for principals (largely technology-independent): </a:t>
            </a:r>
            <a:r>
              <a:rPr lang="en-US" dirty="0">
                <a:hlinkClick r:id="rId2"/>
              </a:rPr>
              <a:t>https://12factor.net/</a:t>
            </a:r>
            <a:endParaRPr lang="en-US" dirty="0"/>
          </a:p>
          <a:p>
            <a:pPr lvl="1"/>
            <a:r>
              <a:rPr lang="en-US" dirty="0"/>
              <a:t>Example for practices (often technology-dependent): </a:t>
            </a:r>
            <a:r>
              <a:rPr lang="en-US" dirty="0">
                <a:hlinkClick r:id="rId3"/>
              </a:rPr>
              <a:t>.NET Core Coding </a:t>
            </a:r>
            <a:r>
              <a:rPr lang="en-US" dirty="0" err="1">
                <a:hlinkClick r:id="rId3"/>
              </a:rPr>
              <a:t>Guildelines</a:t>
            </a:r>
            <a:endParaRPr lang="en-US" dirty="0"/>
          </a:p>
          <a:p>
            <a:endParaRPr lang="en-US" dirty="0"/>
          </a:p>
        </p:txBody>
      </p:sp>
      <p:sp>
        <p:nvSpPr>
          <p:cNvPr id="4" name="Text Placeholder 3"/>
          <p:cNvSpPr>
            <a:spLocks noGrp="1"/>
          </p:cNvSpPr>
          <p:nvPr>
            <p:ph type="body" sz="quarter" idx="23"/>
          </p:nvPr>
        </p:nvSpPr>
        <p:spPr/>
        <p:txBody>
          <a:bodyPr/>
          <a:lstStyle/>
          <a:p>
            <a:r>
              <a:rPr lang="en-US" dirty="0"/>
              <a:t>Recommended reading: Newman, Sam. Building Microservices, O'Reilly Media</a:t>
            </a:r>
          </a:p>
        </p:txBody>
      </p:sp>
    </p:spTree>
    <p:extLst>
      <p:ext uri="{BB962C8B-B14F-4D97-AF65-F5344CB8AC3E}">
        <p14:creationId xmlns:p14="http://schemas.microsoft.com/office/powerpoint/2010/main" val="388079657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Guidance, Governance</a:t>
            </a:r>
          </a:p>
        </p:txBody>
      </p:sp>
      <p:sp>
        <p:nvSpPr>
          <p:cNvPr id="3" name="Content Placeholder 2"/>
          <p:cNvSpPr>
            <a:spLocks noGrp="1"/>
          </p:cNvSpPr>
          <p:nvPr>
            <p:ph sz="quarter" idx="12"/>
          </p:nvPr>
        </p:nvSpPr>
        <p:spPr/>
        <p:txBody>
          <a:bodyPr/>
          <a:lstStyle/>
          <a:p>
            <a:r>
              <a:rPr lang="en-US" dirty="0"/>
              <a:t>Samples</a:t>
            </a:r>
          </a:p>
          <a:p>
            <a:pPr lvl="1"/>
            <a:r>
              <a:rPr lang="en-US" dirty="0"/>
              <a:t>Small code samples vs. </a:t>
            </a:r>
            <a:r>
              <a:rPr lang="en-US" i="1" dirty="0"/>
              <a:t>perfect </a:t>
            </a:r>
            <a:r>
              <a:rPr lang="en-US" dirty="0"/>
              <a:t>examples from real world</a:t>
            </a:r>
          </a:p>
          <a:p>
            <a:r>
              <a:rPr lang="en-US" dirty="0"/>
              <a:t>Templates, code generators</a:t>
            </a:r>
          </a:p>
          <a:p>
            <a:pPr lvl="1"/>
            <a:r>
              <a:rPr lang="en-US" dirty="0"/>
              <a:t>Examples: Visual Studio Templates, </a:t>
            </a:r>
            <a:r>
              <a:rPr lang="en-US" dirty="0">
                <a:hlinkClick r:id="rId2"/>
              </a:rPr>
              <a:t>.NET Core CLI</a:t>
            </a:r>
            <a:r>
              <a:rPr lang="en-US" dirty="0"/>
              <a:t>, </a:t>
            </a:r>
            <a:r>
              <a:rPr lang="en-US" dirty="0">
                <a:hlinkClick r:id="rId3"/>
              </a:rPr>
              <a:t>Angular CLI</a:t>
            </a:r>
            <a:endParaRPr lang="en-US" dirty="0"/>
          </a:p>
          <a:p>
            <a:r>
              <a:rPr lang="en-US" dirty="0"/>
              <a:t>Shared libraries</a:t>
            </a:r>
          </a:p>
          <a:p>
            <a:pPr lvl="1"/>
            <a:r>
              <a:rPr lang="en-US" dirty="0"/>
              <a:t>Be careful about tight coupling!</a:t>
            </a:r>
          </a:p>
          <a:p>
            <a:pPr lvl="1"/>
            <a:r>
              <a:rPr lang="en-US" dirty="0"/>
              <a:t>Example: Cross-platform libraries based on </a:t>
            </a:r>
            <a:r>
              <a:rPr lang="en-US" dirty="0">
                <a:hlinkClick r:id="rId4"/>
              </a:rPr>
              <a:t>.NET Standard Library</a:t>
            </a:r>
            <a:r>
              <a:rPr lang="en-US" dirty="0"/>
              <a:t> for </a:t>
            </a:r>
            <a:r>
              <a:rPr lang="en-US" dirty="0">
                <a:hlinkClick r:id="rId5"/>
              </a:rPr>
              <a:t>cross-cutting concerns</a:t>
            </a:r>
            <a:endParaRPr lang="en-US" dirty="0"/>
          </a:p>
          <a:p>
            <a:r>
              <a:rPr lang="en-US" dirty="0"/>
              <a:t>Handle and track exceptions from principals and practices</a:t>
            </a:r>
          </a:p>
          <a:p>
            <a:pPr lvl="1"/>
            <a:r>
              <a:rPr lang="en-US" dirty="0"/>
              <a:t>Remember goal of Microservices: Optimize autonomy</a:t>
            </a:r>
          </a:p>
          <a:p>
            <a:pPr lvl="1"/>
            <a:r>
              <a:rPr lang="en-US" dirty="0">
                <a:sym typeface="Wingdings" panose="05000000000000000000" pitchFamily="2" charset="2"/>
              </a:rPr>
              <a:t> Exceptions should be allowed</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4197632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Aspects</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35660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Microservices are currently hot!</a:t>
            </a:r>
          </a:p>
        </p:txBody>
      </p:sp>
      <p:pic>
        <p:nvPicPr>
          <p:cNvPr id="6" name="Content Placeholder 5"/>
          <p:cNvPicPr>
            <a:picLocks noGrp="1" noChangeAspect="1"/>
          </p:cNvPicPr>
          <p:nvPr>
            <p:ph sz="quarter" idx="4294967295"/>
          </p:nvPr>
        </p:nvPicPr>
        <p:blipFill>
          <a:blip r:embed="rId2"/>
          <a:stretch>
            <a:fillRect/>
          </a:stretch>
        </p:blipFill>
        <p:spPr>
          <a:xfrm>
            <a:off x="0" y="966788"/>
            <a:ext cx="8207375" cy="2706687"/>
          </a:xfrm>
          <a:prstGeom prst="rect">
            <a:avLst/>
          </a:prstGeom>
        </p:spPr>
      </p:pic>
      <p:sp>
        <p:nvSpPr>
          <p:cNvPr id="5" name="Text Placeholder 4"/>
          <p:cNvSpPr>
            <a:spLocks noGrp="1"/>
          </p:cNvSpPr>
          <p:nvPr>
            <p:ph type="body" sz="quarter" idx="4294967295"/>
          </p:nvPr>
        </p:nvSpPr>
        <p:spPr>
          <a:xfrm>
            <a:off x="0" y="4778375"/>
            <a:ext cx="8207375" cy="330090"/>
          </a:xfrm>
        </p:spPr>
        <p:txBody>
          <a:bodyPr/>
          <a:lstStyle/>
          <a:p>
            <a:pPr marL="0" indent="0">
              <a:buNone/>
            </a:pPr>
            <a:r>
              <a:rPr lang="en-US" sz="1050" dirty="0"/>
              <a:t>Source: </a:t>
            </a:r>
            <a:r>
              <a:rPr lang="en-US" sz="1050" dirty="0">
                <a:hlinkClick r:id="rId3"/>
              </a:rPr>
              <a:t>https://www.google.com/trends/explore?q=Microservices</a:t>
            </a:r>
            <a:r>
              <a:rPr lang="en-US" sz="1050" dirty="0"/>
              <a:t>, 2016-10-03</a:t>
            </a:r>
          </a:p>
        </p:txBody>
      </p:sp>
    </p:spTree>
    <p:extLst>
      <p:ext uri="{BB962C8B-B14F-4D97-AF65-F5344CB8AC3E}">
        <p14:creationId xmlns:p14="http://schemas.microsoft.com/office/powerpoint/2010/main" val="344247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 Interfaces</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5703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 Placeholder 91">
            <a:extLst>
              <a:ext uri="{FF2B5EF4-FFF2-40B4-BE49-F238E27FC236}">
                <a16:creationId xmlns:a16="http://schemas.microsoft.com/office/drawing/2014/main" id="{971E5302-B1CE-4C74-9DF5-5607E95B49BF}"/>
              </a:ext>
            </a:extLst>
          </p:cNvPr>
          <p:cNvSpPr>
            <a:spLocks noGrp="1"/>
          </p:cNvSpPr>
          <p:nvPr>
            <p:ph type="body" sz="quarter" idx="23"/>
          </p:nvPr>
        </p:nvSpPr>
        <p:spPr/>
        <p:txBody>
          <a:bodyPr/>
          <a:lstStyle/>
          <a:p>
            <a:endParaRPr lang="de-AT"/>
          </a:p>
        </p:txBody>
      </p:sp>
      <p:sp>
        <p:nvSpPr>
          <p:cNvPr id="5" name="Title 4">
            <a:extLst>
              <a:ext uri="{FF2B5EF4-FFF2-40B4-BE49-F238E27FC236}">
                <a16:creationId xmlns:a16="http://schemas.microsoft.com/office/drawing/2014/main" id="{517BAC59-DE01-4D48-80F5-19CF9C84BA17}"/>
              </a:ext>
            </a:extLst>
          </p:cNvPr>
          <p:cNvSpPr>
            <a:spLocks noGrp="1"/>
          </p:cNvSpPr>
          <p:nvPr>
            <p:ph type="title"/>
          </p:nvPr>
        </p:nvSpPr>
        <p:spPr/>
        <p:txBody>
          <a:bodyPr/>
          <a:lstStyle/>
          <a:p>
            <a:r>
              <a:rPr lang="de-AT" dirty="0"/>
              <a:t>Monolith </a:t>
            </a:r>
            <a:r>
              <a:rPr lang="de-AT" dirty="0" err="1"/>
              <a:t>to</a:t>
            </a:r>
            <a:r>
              <a:rPr lang="de-AT" dirty="0"/>
              <a:t> Microservices</a:t>
            </a:r>
          </a:p>
        </p:txBody>
      </p:sp>
      <p:sp>
        <p:nvSpPr>
          <p:cNvPr id="93" name="Text Placeholder 92">
            <a:extLst>
              <a:ext uri="{FF2B5EF4-FFF2-40B4-BE49-F238E27FC236}">
                <a16:creationId xmlns:a16="http://schemas.microsoft.com/office/drawing/2014/main" id="{50BBE609-5CAB-49AA-8F2B-B82F078745AC}"/>
              </a:ext>
            </a:extLst>
          </p:cNvPr>
          <p:cNvSpPr>
            <a:spLocks noGrp="1"/>
          </p:cNvSpPr>
          <p:nvPr>
            <p:ph type="body" sz="quarter" idx="25"/>
          </p:nvPr>
        </p:nvSpPr>
        <p:spPr/>
        <p:txBody>
          <a:bodyPr/>
          <a:lstStyle/>
          <a:p>
            <a:endParaRPr lang="de-AT"/>
          </a:p>
        </p:txBody>
      </p:sp>
      <p:grpSp>
        <p:nvGrpSpPr>
          <p:cNvPr id="94" name="Group 93">
            <a:extLst>
              <a:ext uri="{FF2B5EF4-FFF2-40B4-BE49-F238E27FC236}">
                <a16:creationId xmlns:a16="http://schemas.microsoft.com/office/drawing/2014/main" id="{5FFEDB60-54E2-4CD4-AE38-CDB6A02A178B}"/>
              </a:ext>
            </a:extLst>
          </p:cNvPr>
          <p:cNvGrpSpPr/>
          <p:nvPr/>
        </p:nvGrpSpPr>
        <p:grpSpPr>
          <a:xfrm>
            <a:off x="343866" y="801357"/>
            <a:ext cx="2580806" cy="2420182"/>
            <a:chOff x="343866" y="801357"/>
            <a:chExt cx="2580806" cy="2420182"/>
          </a:xfrm>
        </p:grpSpPr>
        <p:sp>
          <p:nvSpPr>
            <p:cNvPr id="13" name="Pentagon 12">
              <a:extLst>
                <a:ext uri="{FF2B5EF4-FFF2-40B4-BE49-F238E27FC236}">
                  <a16:creationId xmlns:a16="http://schemas.microsoft.com/office/drawing/2014/main" id="{56CEA0A5-AA08-41C7-9810-4F607FA30079}"/>
                </a:ext>
              </a:extLst>
            </p:cNvPr>
            <p:cNvSpPr/>
            <p:nvPr/>
          </p:nvSpPr>
          <p:spPr>
            <a:xfrm>
              <a:off x="343866" y="801357"/>
              <a:ext cx="2580806" cy="2420182"/>
            </a:xfrm>
            <a:prstGeom prst="pentag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dirty="0"/>
                <a:t>ERP</a:t>
              </a:r>
            </a:p>
          </p:txBody>
        </p:sp>
        <p:sp>
          <p:nvSpPr>
            <p:cNvPr id="7" name="Pentagon 6">
              <a:extLst>
                <a:ext uri="{FF2B5EF4-FFF2-40B4-BE49-F238E27FC236}">
                  <a16:creationId xmlns:a16="http://schemas.microsoft.com/office/drawing/2014/main" id="{EB67C5CD-B5E4-43D4-9AFB-426B27923EEA}"/>
                </a:ext>
              </a:extLst>
            </p:cNvPr>
            <p:cNvSpPr/>
            <p:nvPr/>
          </p:nvSpPr>
          <p:spPr>
            <a:xfrm>
              <a:off x="734169" y="1233405"/>
              <a:ext cx="1800200" cy="1656184"/>
            </a:xfrm>
            <a:prstGeom prst="pentag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dirty="0"/>
                <a:t>ERP</a:t>
              </a:r>
            </a:p>
          </p:txBody>
        </p:sp>
        <p:sp>
          <p:nvSpPr>
            <p:cNvPr id="8" name="TextBox 7">
              <a:extLst>
                <a:ext uri="{FF2B5EF4-FFF2-40B4-BE49-F238E27FC236}">
                  <a16:creationId xmlns:a16="http://schemas.microsoft.com/office/drawing/2014/main" id="{DCB62937-ACB7-4541-9705-CE5398EC8704}"/>
                </a:ext>
              </a:extLst>
            </p:cNvPr>
            <p:cNvSpPr txBox="1"/>
            <p:nvPr/>
          </p:nvSpPr>
          <p:spPr>
            <a:xfrm>
              <a:off x="1441748" y="1247652"/>
              <a:ext cx="385042" cy="276999"/>
            </a:xfrm>
            <a:prstGeom prst="rect">
              <a:avLst/>
            </a:prstGeom>
            <a:noFill/>
          </p:spPr>
          <p:txBody>
            <a:bodyPr wrap="none" rtlCol="0">
              <a:spAutoFit/>
            </a:bodyPr>
            <a:lstStyle/>
            <a:p>
              <a:pPr algn="ctr"/>
              <a:r>
                <a:rPr lang="de-AT" sz="1200" dirty="0"/>
                <a:t>HR</a:t>
              </a:r>
            </a:p>
          </p:txBody>
        </p:sp>
        <p:sp>
          <p:nvSpPr>
            <p:cNvPr id="9" name="TextBox 8">
              <a:extLst>
                <a:ext uri="{FF2B5EF4-FFF2-40B4-BE49-F238E27FC236}">
                  <a16:creationId xmlns:a16="http://schemas.microsoft.com/office/drawing/2014/main" id="{CE044C63-4E8E-4A77-A687-DC127F1BCF4B}"/>
                </a:ext>
              </a:extLst>
            </p:cNvPr>
            <p:cNvSpPr txBox="1"/>
            <p:nvPr/>
          </p:nvSpPr>
          <p:spPr>
            <a:xfrm>
              <a:off x="1634269" y="1722372"/>
              <a:ext cx="955711" cy="276999"/>
            </a:xfrm>
            <a:prstGeom prst="rect">
              <a:avLst/>
            </a:prstGeom>
            <a:noFill/>
          </p:spPr>
          <p:txBody>
            <a:bodyPr wrap="none" rtlCol="0">
              <a:spAutoFit/>
            </a:bodyPr>
            <a:lstStyle/>
            <a:p>
              <a:pPr algn="ctr"/>
              <a:r>
                <a:rPr lang="de-AT" sz="1200"/>
                <a:t>Accounting</a:t>
              </a:r>
              <a:endParaRPr lang="de-AT" sz="1200" dirty="0"/>
            </a:p>
          </p:txBody>
        </p:sp>
        <p:sp>
          <p:nvSpPr>
            <p:cNvPr id="10" name="TextBox 9">
              <a:extLst>
                <a:ext uri="{FF2B5EF4-FFF2-40B4-BE49-F238E27FC236}">
                  <a16:creationId xmlns:a16="http://schemas.microsoft.com/office/drawing/2014/main" id="{16BDCD73-EA96-4C9D-8090-E3B9B3F2B4E2}"/>
                </a:ext>
              </a:extLst>
            </p:cNvPr>
            <p:cNvSpPr txBox="1"/>
            <p:nvPr/>
          </p:nvSpPr>
          <p:spPr>
            <a:xfrm>
              <a:off x="1779609" y="2626837"/>
              <a:ext cx="508473" cy="276999"/>
            </a:xfrm>
            <a:prstGeom prst="rect">
              <a:avLst/>
            </a:prstGeom>
            <a:noFill/>
          </p:spPr>
          <p:txBody>
            <a:bodyPr wrap="none" rtlCol="0">
              <a:spAutoFit/>
            </a:bodyPr>
            <a:lstStyle/>
            <a:p>
              <a:pPr algn="ctr"/>
              <a:r>
                <a:rPr lang="de-AT" sz="1200" dirty="0"/>
                <a:t>CRM</a:t>
              </a:r>
            </a:p>
          </p:txBody>
        </p:sp>
        <p:sp>
          <p:nvSpPr>
            <p:cNvPr id="11" name="TextBox 10">
              <a:extLst>
                <a:ext uri="{FF2B5EF4-FFF2-40B4-BE49-F238E27FC236}">
                  <a16:creationId xmlns:a16="http://schemas.microsoft.com/office/drawing/2014/main" id="{FCA351F6-2481-44F0-A868-CEB0CDFB31C5}"/>
                </a:ext>
              </a:extLst>
            </p:cNvPr>
            <p:cNvSpPr txBox="1"/>
            <p:nvPr/>
          </p:nvSpPr>
          <p:spPr>
            <a:xfrm>
              <a:off x="1007462" y="2626837"/>
              <a:ext cx="498855" cy="276999"/>
            </a:xfrm>
            <a:prstGeom prst="rect">
              <a:avLst/>
            </a:prstGeom>
            <a:noFill/>
          </p:spPr>
          <p:txBody>
            <a:bodyPr wrap="none" rtlCol="0">
              <a:spAutoFit/>
            </a:bodyPr>
            <a:lstStyle/>
            <a:p>
              <a:pPr algn="ctr"/>
              <a:r>
                <a:rPr lang="de-AT" sz="1200" dirty="0"/>
                <a:t>SCM</a:t>
              </a:r>
            </a:p>
          </p:txBody>
        </p:sp>
        <p:sp>
          <p:nvSpPr>
            <p:cNvPr id="12" name="TextBox 11">
              <a:extLst>
                <a:ext uri="{FF2B5EF4-FFF2-40B4-BE49-F238E27FC236}">
                  <a16:creationId xmlns:a16="http://schemas.microsoft.com/office/drawing/2014/main" id="{5EF0D027-5264-423D-8952-9B1B5FC951A1}"/>
                </a:ext>
              </a:extLst>
            </p:cNvPr>
            <p:cNvSpPr txBox="1"/>
            <p:nvPr/>
          </p:nvSpPr>
          <p:spPr>
            <a:xfrm>
              <a:off x="766850" y="1722371"/>
              <a:ext cx="481222" cy="276999"/>
            </a:xfrm>
            <a:prstGeom prst="rect">
              <a:avLst/>
            </a:prstGeom>
            <a:noFill/>
          </p:spPr>
          <p:txBody>
            <a:bodyPr wrap="none" rtlCol="0">
              <a:spAutoFit/>
            </a:bodyPr>
            <a:lstStyle/>
            <a:p>
              <a:pPr algn="ctr"/>
              <a:r>
                <a:rPr lang="de-AT" sz="1200" dirty="0"/>
                <a:t>PLM</a:t>
              </a:r>
            </a:p>
          </p:txBody>
        </p:sp>
        <p:sp>
          <p:nvSpPr>
            <p:cNvPr id="14" name="TextBox 13">
              <a:extLst>
                <a:ext uri="{FF2B5EF4-FFF2-40B4-BE49-F238E27FC236}">
                  <a16:creationId xmlns:a16="http://schemas.microsoft.com/office/drawing/2014/main" id="{62253425-0D26-475C-8302-95223B81A74E}"/>
                </a:ext>
              </a:extLst>
            </p:cNvPr>
            <p:cNvSpPr txBox="1"/>
            <p:nvPr/>
          </p:nvSpPr>
          <p:spPr>
            <a:xfrm>
              <a:off x="524572" y="2272892"/>
              <a:ext cx="473206" cy="430887"/>
            </a:xfrm>
            <a:prstGeom prst="rect">
              <a:avLst/>
            </a:prstGeom>
            <a:noFill/>
          </p:spPr>
          <p:txBody>
            <a:bodyPr wrap="none" rtlCol="0">
              <a:spAutoFit/>
            </a:bodyPr>
            <a:lstStyle/>
            <a:p>
              <a:pPr algn="ctr"/>
              <a:r>
                <a:rPr lang="de-AT" sz="1050" dirty="0"/>
                <a:t>Web</a:t>
              </a:r>
              <a:br>
                <a:rPr lang="de-AT" sz="1050" dirty="0"/>
              </a:br>
              <a:r>
                <a:rPr lang="de-AT" sz="1050" dirty="0"/>
                <a:t>UI</a:t>
              </a:r>
            </a:p>
          </p:txBody>
        </p:sp>
        <p:sp>
          <p:nvSpPr>
            <p:cNvPr id="15" name="TextBox 14">
              <a:extLst>
                <a:ext uri="{FF2B5EF4-FFF2-40B4-BE49-F238E27FC236}">
                  <a16:creationId xmlns:a16="http://schemas.microsoft.com/office/drawing/2014/main" id="{0087F9BD-E6F8-432C-8C19-693E7317AA50}"/>
                </a:ext>
              </a:extLst>
            </p:cNvPr>
            <p:cNvSpPr txBox="1"/>
            <p:nvPr/>
          </p:nvSpPr>
          <p:spPr>
            <a:xfrm>
              <a:off x="856331" y="1163466"/>
              <a:ext cx="585417" cy="415498"/>
            </a:xfrm>
            <a:prstGeom prst="rect">
              <a:avLst/>
            </a:prstGeom>
            <a:noFill/>
          </p:spPr>
          <p:txBody>
            <a:bodyPr wrap="none" rtlCol="0">
              <a:spAutoFit/>
            </a:bodyPr>
            <a:lstStyle/>
            <a:p>
              <a:r>
                <a:rPr lang="de-AT" sz="1050" dirty="0"/>
                <a:t>   REST</a:t>
              </a:r>
              <a:br>
                <a:rPr lang="de-AT" sz="1050" dirty="0"/>
              </a:br>
              <a:r>
                <a:rPr lang="de-AT" sz="1050" dirty="0"/>
                <a:t>API</a:t>
              </a:r>
            </a:p>
          </p:txBody>
        </p:sp>
        <p:sp>
          <p:nvSpPr>
            <p:cNvPr id="16" name="TextBox 15">
              <a:extLst>
                <a:ext uri="{FF2B5EF4-FFF2-40B4-BE49-F238E27FC236}">
                  <a16:creationId xmlns:a16="http://schemas.microsoft.com/office/drawing/2014/main" id="{ACA1B1D4-B5A2-4F82-AB1D-6FA74F15BED9}"/>
                </a:ext>
              </a:extLst>
            </p:cNvPr>
            <p:cNvSpPr txBox="1"/>
            <p:nvPr/>
          </p:nvSpPr>
          <p:spPr>
            <a:xfrm>
              <a:off x="2030371" y="1313256"/>
              <a:ext cx="381836" cy="253916"/>
            </a:xfrm>
            <a:prstGeom prst="rect">
              <a:avLst/>
            </a:prstGeom>
            <a:noFill/>
          </p:spPr>
          <p:txBody>
            <a:bodyPr wrap="none" rtlCol="0">
              <a:spAutoFit/>
            </a:bodyPr>
            <a:lstStyle/>
            <a:p>
              <a:r>
                <a:rPr lang="de-AT" sz="1050" dirty="0"/>
                <a:t>EDI</a:t>
              </a:r>
            </a:p>
          </p:txBody>
        </p:sp>
        <p:sp>
          <p:nvSpPr>
            <p:cNvPr id="17" name="TextBox 16">
              <a:extLst>
                <a:ext uri="{FF2B5EF4-FFF2-40B4-BE49-F238E27FC236}">
                  <a16:creationId xmlns:a16="http://schemas.microsoft.com/office/drawing/2014/main" id="{320BB364-FEEA-45F1-9D51-FA9BEFEEC9AF}"/>
                </a:ext>
              </a:extLst>
            </p:cNvPr>
            <p:cNvSpPr txBox="1"/>
            <p:nvPr/>
          </p:nvSpPr>
          <p:spPr>
            <a:xfrm>
              <a:off x="2281670" y="2272743"/>
              <a:ext cx="486031" cy="253916"/>
            </a:xfrm>
            <a:prstGeom prst="rect">
              <a:avLst/>
            </a:prstGeom>
            <a:noFill/>
          </p:spPr>
          <p:txBody>
            <a:bodyPr wrap="none" rtlCol="0">
              <a:spAutoFit/>
            </a:bodyPr>
            <a:lstStyle/>
            <a:p>
              <a:pPr algn="ctr"/>
              <a:r>
                <a:rPr lang="de-AT" sz="1050" dirty="0"/>
                <a:t>Apps</a:t>
              </a:r>
            </a:p>
          </p:txBody>
        </p:sp>
      </p:grpSp>
      <p:grpSp>
        <p:nvGrpSpPr>
          <p:cNvPr id="95" name="Group 94">
            <a:extLst>
              <a:ext uri="{FF2B5EF4-FFF2-40B4-BE49-F238E27FC236}">
                <a16:creationId xmlns:a16="http://schemas.microsoft.com/office/drawing/2014/main" id="{E377E090-59E8-407C-8CB7-645057621937}"/>
              </a:ext>
            </a:extLst>
          </p:cNvPr>
          <p:cNvGrpSpPr/>
          <p:nvPr/>
        </p:nvGrpSpPr>
        <p:grpSpPr>
          <a:xfrm>
            <a:off x="4650430" y="860309"/>
            <a:ext cx="4176464" cy="2754528"/>
            <a:chOff x="4650430" y="860309"/>
            <a:chExt cx="4176464" cy="2754528"/>
          </a:xfrm>
        </p:grpSpPr>
        <p:sp>
          <p:nvSpPr>
            <p:cNvPr id="18" name="Cube 17">
              <a:extLst>
                <a:ext uri="{FF2B5EF4-FFF2-40B4-BE49-F238E27FC236}">
                  <a16:creationId xmlns:a16="http://schemas.microsoft.com/office/drawing/2014/main" id="{690C92B2-C0B1-4645-A317-0ADCDE5B255B}"/>
                </a:ext>
              </a:extLst>
            </p:cNvPr>
            <p:cNvSpPr/>
            <p:nvPr/>
          </p:nvSpPr>
          <p:spPr>
            <a:xfrm>
              <a:off x="6162598" y="860310"/>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HR</a:t>
              </a:r>
            </a:p>
          </p:txBody>
        </p:sp>
        <p:sp>
          <p:nvSpPr>
            <p:cNvPr id="19" name="Cube 18">
              <a:extLst>
                <a:ext uri="{FF2B5EF4-FFF2-40B4-BE49-F238E27FC236}">
                  <a16:creationId xmlns:a16="http://schemas.microsoft.com/office/drawing/2014/main" id="{B4E54F09-FD51-4B2E-85DE-09D40B7AC289}"/>
                </a:ext>
              </a:extLst>
            </p:cNvPr>
            <p:cNvSpPr/>
            <p:nvPr/>
          </p:nvSpPr>
          <p:spPr>
            <a:xfrm>
              <a:off x="6162598" y="1434506"/>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Accounting</a:t>
              </a:r>
            </a:p>
          </p:txBody>
        </p:sp>
        <p:sp>
          <p:nvSpPr>
            <p:cNvPr id="20" name="Cube 19">
              <a:extLst>
                <a:ext uri="{FF2B5EF4-FFF2-40B4-BE49-F238E27FC236}">
                  <a16:creationId xmlns:a16="http://schemas.microsoft.com/office/drawing/2014/main" id="{891A63DD-53A1-4513-97A0-BD2DDFD75F31}"/>
                </a:ext>
              </a:extLst>
            </p:cNvPr>
            <p:cNvSpPr/>
            <p:nvPr/>
          </p:nvSpPr>
          <p:spPr>
            <a:xfrm>
              <a:off x="6162598" y="2000904"/>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CRM</a:t>
              </a:r>
            </a:p>
          </p:txBody>
        </p:sp>
        <p:sp>
          <p:nvSpPr>
            <p:cNvPr id="21" name="Cube 20">
              <a:extLst>
                <a:ext uri="{FF2B5EF4-FFF2-40B4-BE49-F238E27FC236}">
                  <a16:creationId xmlns:a16="http://schemas.microsoft.com/office/drawing/2014/main" id="{CF76C3DB-D5BD-4075-ADB9-0520EED7D5FB}"/>
                </a:ext>
              </a:extLst>
            </p:cNvPr>
            <p:cNvSpPr/>
            <p:nvPr/>
          </p:nvSpPr>
          <p:spPr>
            <a:xfrm>
              <a:off x="6162598" y="2571762"/>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SCM</a:t>
              </a:r>
            </a:p>
          </p:txBody>
        </p:sp>
        <p:sp>
          <p:nvSpPr>
            <p:cNvPr id="22" name="Cube 21">
              <a:extLst>
                <a:ext uri="{FF2B5EF4-FFF2-40B4-BE49-F238E27FC236}">
                  <a16:creationId xmlns:a16="http://schemas.microsoft.com/office/drawing/2014/main" id="{00286F14-5CE2-447F-A2D0-0EB5DA900E11}"/>
                </a:ext>
              </a:extLst>
            </p:cNvPr>
            <p:cNvSpPr/>
            <p:nvPr/>
          </p:nvSpPr>
          <p:spPr>
            <a:xfrm>
              <a:off x="6165032" y="3142620"/>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PLM</a:t>
              </a:r>
            </a:p>
          </p:txBody>
        </p:sp>
        <p:sp>
          <p:nvSpPr>
            <p:cNvPr id="23" name="Cube 22">
              <a:extLst>
                <a:ext uri="{FF2B5EF4-FFF2-40B4-BE49-F238E27FC236}">
                  <a16:creationId xmlns:a16="http://schemas.microsoft.com/office/drawing/2014/main" id="{7F5717BF-5386-4D0A-8B22-ACA311B16958}"/>
                </a:ext>
              </a:extLst>
            </p:cNvPr>
            <p:cNvSpPr/>
            <p:nvPr/>
          </p:nvSpPr>
          <p:spPr>
            <a:xfrm>
              <a:off x="7674766" y="860309"/>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err="1"/>
                <a:t>Notification</a:t>
              </a:r>
              <a:endParaRPr lang="de-AT" sz="1200" dirty="0"/>
            </a:p>
          </p:txBody>
        </p:sp>
        <p:sp>
          <p:nvSpPr>
            <p:cNvPr id="24" name="Cube 23">
              <a:extLst>
                <a:ext uri="{FF2B5EF4-FFF2-40B4-BE49-F238E27FC236}">
                  <a16:creationId xmlns:a16="http://schemas.microsoft.com/office/drawing/2014/main" id="{DB493E0D-9C2F-4E2E-824D-D73875BA4814}"/>
                </a:ext>
              </a:extLst>
            </p:cNvPr>
            <p:cNvSpPr/>
            <p:nvPr/>
          </p:nvSpPr>
          <p:spPr>
            <a:xfrm>
              <a:off x="7674766" y="1431278"/>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Payments</a:t>
              </a:r>
            </a:p>
          </p:txBody>
        </p:sp>
        <p:sp>
          <p:nvSpPr>
            <p:cNvPr id="25" name="Cube 24">
              <a:extLst>
                <a:ext uri="{FF2B5EF4-FFF2-40B4-BE49-F238E27FC236}">
                  <a16:creationId xmlns:a16="http://schemas.microsoft.com/office/drawing/2014/main" id="{728B6AA5-92ED-4ABB-A70B-7D9E2412ECB1}"/>
                </a:ext>
              </a:extLst>
            </p:cNvPr>
            <p:cNvSpPr/>
            <p:nvPr/>
          </p:nvSpPr>
          <p:spPr>
            <a:xfrm>
              <a:off x="7674766" y="2002703"/>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Doc. </a:t>
              </a:r>
              <a:r>
                <a:rPr lang="de-AT" sz="1200" dirty="0" err="1"/>
                <a:t>Mgmt</a:t>
              </a:r>
              <a:r>
                <a:rPr lang="de-AT" sz="1200" dirty="0"/>
                <a:t>.</a:t>
              </a:r>
            </a:p>
          </p:txBody>
        </p:sp>
        <p:sp>
          <p:nvSpPr>
            <p:cNvPr id="26" name="Cube 25">
              <a:extLst>
                <a:ext uri="{FF2B5EF4-FFF2-40B4-BE49-F238E27FC236}">
                  <a16:creationId xmlns:a16="http://schemas.microsoft.com/office/drawing/2014/main" id="{3E6C0695-59BF-4632-831B-F7D952F393E4}"/>
                </a:ext>
              </a:extLst>
            </p:cNvPr>
            <p:cNvSpPr/>
            <p:nvPr/>
          </p:nvSpPr>
          <p:spPr>
            <a:xfrm>
              <a:off x="7674766" y="2571762"/>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Rating</a:t>
              </a:r>
            </a:p>
          </p:txBody>
        </p:sp>
        <p:sp>
          <p:nvSpPr>
            <p:cNvPr id="27" name="Cube 26">
              <a:extLst>
                <a:ext uri="{FF2B5EF4-FFF2-40B4-BE49-F238E27FC236}">
                  <a16:creationId xmlns:a16="http://schemas.microsoft.com/office/drawing/2014/main" id="{9D05ED65-2D1E-49EB-973B-364167723B94}"/>
                </a:ext>
              </a:extLst>
            </p:cNvPr>
            <p:cNvSpPr/>
            <p:nvPr/>
          </p:nvSpPr>
          <p:spPr>
            <a:xfrm>
              <a:off x="7674766" y="3140145"/>
              <a:ext cx="1152128" cy="472217"/>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dirty="0"/>
                <a:t>…</a:t>
              </a:r>
            </a:p>
          </p:txBody>
        </p:sp>
        <p:sp>
          <p:nvSpPr>
            <p:cNvPr id="28" name="Cube 27">
              <a:extLst>
                <a:ext uri="{FF2B5EF4-FFF2-40B4-BE49-F238E27FC236}">
                  <a16:creationId xmlns:a16="http://schemas.microsoft.com/office/drawing/2014/main" id="{AEA471E7-B42A-46FB-A70E-E5B321EFBBAC}"/>
                </a:ext>
              </a:extLst>
            </p:cNvPr>
            <p:cNvSpPr/>
            <p:nvPr/>
          </p:nvSpPr>
          <p:spPr>
            <a:xfrm>
              <a:off x="4650430" y="1431278"/>
              <a:ext cx="1152128" cy="472217"/>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sz="1200" dirty="0"/>
                <a:t>Apps</a:t>
              </a:r>
            </a:p>
          </p:txBody>
        </p:sp>
        <p:sp>
          <p:nvSpPr>
            <p:cNvPr id="29" name="Cube 28">
              <a:extLst>
                <a:ext uri="{FF2B5EF4-FFF2-40B4-BE49-F238E27FC236}">
                  <a16:creationId xmlns:a16="http://schemas.microsoft.com/office/drawing/2014/main" id="{B2AACB3F-5E2C-40DE-9FE9-116534309A89}"/>
                </a:ext>
              </a:extLst>
            </p:cNvPr>
            <p:cNvSpPr/>
            <p:nvPr/>
          </p:nvSpPr>
          <p:spPr>
            <a:xfrm>
              <a:off x="4650430" y="1998878"/>
              <a:ext cx="1152128" cy="472217"/>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sz="1200" dirty="0"/>
                <a:t>Web UI</a:t>
              </a:r>
            </a:p>
          </p:txBody>
        </p:sp>
        <p:sp>
          <p:nvSpPr>
            <p:cNvPr id="30" name="Cube 29">
              <a:extLst>
                <a:ext uri="{FF2B5EF4-FFF2-40B4-BE49-F238E27FC236}">
                  <a16:creationId xmlns:a16="http://schemas.microsoft.com/office/drawing/2014/main" id="{B25776FF-0131-44B5-8DA2-3899493A04C0}"/>
                </a:ext>
              </a:extLst>
            </p:cNvPr>
            <p:cNvSpPr/>
            <p:nvPr/>
          </p:nvSpPr>
          <p:spPr>
            <a:xfrm>
              <a:off x="4650430" y="2571762"/>
              <a:ext cx="1152128" cy="472217"/>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sz="1200" dirty="0"/>
                <a:t>Ext. Partners</a:t>
              </a:r>
            </a:p>
          </p:txBody>
        </p:sp>
        <p:cxnSp>
          <p:nvCxnSpPr>
            <p:cNvPr id="32" name="Straight Arrow Connector 31">
              <a:extLst>
                <a:ext uri="{FF2B5EF4-FFF2-40B4-BE49-F238E27FC236}">
                  <a16:creationId xmlns:a16="http://schemas.microsoft.com/office/drawing/2014/main" id="{A5248FF0-E587-4251-9FFF-B8D54EA4CD67}"/>
                </a:ext>
              </a:extLst>
            </p:cNvPr>
            <p:cNvCxnSpPr>
              <a:stCxn id="28" idx="4"/>
              <a:endCxn id="18" idx="2"/>
            </p:cNvCxnSpPr>
            <p:nvPr/>
          </p:nvCxnSpPr>
          <p:spPr>
            <a:xfrm flipV="1">
              <a:off x="5684504" y="1155446"/>
              <a:ext cx="478094" cy="57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B6FFB4-196D-47D7-B1AE-379AE752BF04}"/>
                </a:ext>
              </a:extLst>
            </p:cNvPr>
            <p:cNvCxnSpPr>
              <a:cxnSpLocks/>
              <a:stCxn id="28" idx="4"/>
              <a:endCxn id="20" idx="2"/>
            </p:cNvCxnSpPr>
            <p:nvPr/>
          </p:nvCxnSpPr>
          <p:spPr>
            <a:xfrm>
              <a:off x="5684504" y="1726414"/>
              <a:ext cx="478094" cy="56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3C80294-EC4F-439C-9537-23492B02E759}"/>
                </a:ext>
              </a:extLst>
            </p:cNvPr>
            <p:cNvCxnSpPr>
              <a:cxnSpLocks/>
              <a:stCxn id="29" idx="4"/>
              <a:endCxn id="18" idx="2"/>
            </p:cNvCxnSpPr>
            <p:nvPr/>
          </p:nvCxnSpPr>
          <p:spPr>
            <a:xfrm flipV="1">
              <a:off x="5684504" y="1155446"/>
              <a:ext cx="478094" cy="1138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5C93A5-7BE0-4C48-BE0B-B8BB117B11B9}"/>
                </a:ext>
              </a:extLst>
            </p:cNvPr>
            <p:cNvCxnSpPr>
              <a:cxnSpLocks/>
              <a:stCxn id="29" idx="4"/>
              <a:endCxn id="19" idx="2"/>
            </p:cNvCxnSpPr>
            <p:nvPr/>
          </p:nvCxnSpPr>
          <p:spPr>
            <a:xfrm flipV="1">
              <a:off x="5684504" y="1729642"/>
              <a:ext cx="478094" cy="56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94A6746-9B8E-49E8-AED5-B3347512C971}"/>
                </a:ext>
              </a:extLst>
            </p:cNvPr>
            <p:cNvCxnSpPr>
              <a:cxnSpLocks/>
              <a:stCxn id="29" idx="4"/>
              <a:endCxn id="20" idx="2"/>
            </p:cNvCxnSpPr>
            <p:nvPr/>
          </p:nvCxnSpPr>
          <p:spPr>
            <a:xfrm>
              <a:off x="5684504" y="2294014"/>
              <a:ext cx="478094" cy="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DB24CB6-8266-4E7A-B258-1CB0369D8014}"/>
                </a:ext>
              </a:extLst>
            </p:cNvPr>
            <p:cNvCxnSpPr>
              <a:cxnSpLocks/>
              <a:stCxn id="29" idx="4"/>
              <a:endCxn id="21" idx="2"/>
            </p:cNvCxnSpPr>
            <p:nvPr/>
          </p:nvCxnSpPr>
          <p:spPr>
            <a:xfrm>
              <a:off x="5684504" y="2294014"/>
              <a:ext cx="478094" cy="57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EBF5636-5446-4EF8-9B2F-82064C705A76}"/>
                </a:ext>
              </a:extLst>
            </p:cNvPr>
            <p:cNvCxnSpPr>
              <a:cxnSpLocks/>
              <a:endCxn id="22" idx="2"/>
            </p:cNvCxnSpPr>
            <p:nvPr/>
          </p:nvCxnSpPr>
          <p:spPr>
            <a:xfrm>
              <a:off x="5684504" y="2294014"/>
              <a:ext cx="480528" cy="114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17B23FA-2F29-4F03-BEA1-6DFDDFD5C09A}"/>
                </a:ext>
              </a:extLst>
            </p:cNvPr>
            <p:cNvCxnSpPr>
              <a:cxnSpLocks/>
              <a:stCxn id="30" idx="4"/>
              <a:endCxn id="21" idx="2"/>
            </p:cNvCxnSpPr>
            <p:nvPr/>
          </p:nvCxnSpPr>
          <p:spPr>
            <a:xfrm>
              <a:off x="5684504" y="2866898"/>
              <a:ext cx="4780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3DC595-0D65-4D45-A6A6-4BBE70016C47}"/>
                </a:ext>
              </a:extLst>
            </p:cNvPr>
            <p:cNvCxnSpPr>
              <a:cxnSpLocks/>
              <a:stCxn id="30" idx="4"/>
              <a:endCxn id="20" idx="2"/>
            </p:cNvCxnSpPr>
            <p:nvPr/>
          </p:nvCxnSpPr>
          <p:spPr>
            <a:xfrm flipV="1">
              <a:off x="5684504" y="2296040"/>
              <a:ext cx="478094" cy="57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226B2F4-3FBA-4502-A91B-063AC79C16AC}"/>
                </a:ext>
              </a:extLst>
            </p:cNvPr>
            <p:cNvCxnSpPr>
              <a:cxnSpLocks/>
              <a:stCxn id="22" idx="2"/>
              <a:endCxn id="30" idx="4"/>
            </p:cNvCxnSpPr>
            <p:nvPr/>
          </p:nvCxnSpPr>
          <p:spPr>
            <a:xfrm flipH="1" flipV="1">
              <a:off x="5684504" y="2866898"/>
              <a:ext cx="480528" cy="57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6B2706E-C104-421C-BD2A-07AEE82977A5}"/>
                </a:ext>
              </a:extLst>
            </p:cNvPr>
            <p:cNvCxnSpPr>
              <a:cxnSpLocks/>
              <a:stCxn id="18" idx="4"/>
              <a:endCxn id="23" idx="2"/>
            </p:cNvCxnSpPr>
            <p:nvPr/>
          </p:nvCxnSpPr>
          <p:spPr>
            <a:xfrm flipV="1">
              <a:off x="7196672" y="1155445"/>
              <a:ext cx="4780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22928AF-BCBF-4628-8D3C-F4E91C2CB444}"/>
                </a:ext>
              </a:extLst>
            </p:cNvPr>
            <p:cNvCxnSpPr>
              <a:cxnSpLocks/>
              <a:stCxn id="18" idx="4"/>
              <a:endCxn id="24" idx="2"/>
            </p:cNvCxnSpPr>
            <p:nvPr/>
          </p:nvCxnSpPr>
          <p:spPr>
            <a:xfrm>
              <a:off x="7196672" y="1155446"/>
              <a:ext cx="478094" cy="57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DA0C756-1089-4DC5-B4DE-4B9764B3FF51}"/>
                </a:ext>
              </a:extLst>
            </p:cNvPr>
            <p:cNvCxnSpPr>
              <a:cxnSpLocks/>
              <a:stCxn id="19" idx="4"/>
              <a:endCxn id="25" idx="2"/>
            </p:cNvCxnSpPr>
            <p:nvPr/>
          </p:nvCxnSpPr>
          <p:spPr>
            <a:xfrm>
              <a:off x="7196672" y="1729642"/>
              <a:ext cx="478094" cy="568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C728107-264E-49CE-8597-079AD773A9B8}"/>
                </a:ext>
              </a:extLst>
            </p:cNvPr>
            <p:cNvCxnSpPr>
              <a:cxnSpLocks/>
              <a:stCxn id="20" idx="4"/>
              <a:endCxn id="26" idx="2"/>
            </p:cNvCxnSpPr>
            <p:nvPr/>
          </p:nvCxnSpPr>
          <p:spPr>
            <a:xfrm>
              <a:off x="7196672" y="2296040"/>
              <a:ext cx="478094" cy="57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CD1CF2F-B4AB-4C31-8FA7-F89BF48A68AB}"/>
                </a:ext>
              </a:extLst>
            </p:cNvPr>
            <p:cNvCxnSpPr>
              <a:cxnSpLocks/>
              <a:stCxn id="20" idx="4"/>
              <a:endCxn id="23" idx="2"/>
            </p:cNvCxnSpPr>
            <p:nvPr/>
          </p:nvCxnSpPr>
          <p:spPr>
            <a:xfrm flipV="1">
              <a:off x="7196672" y="1155445"/>
              <a:ext cx="478094" cy="114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87F591D-EEB3-4565-B5F0-962731997CF6}"/>
                </a:ext>
              </a:extLst>
            </p:cNvPr>
            <p:cNvCxnSpPr>
              <a:cxnSpLocks/>
              <a:stCxn id="21" idx="4"/>
              <a:endCxn id="25" idx="2"/>
            </p:cNvCxnSpPr>
            <p:nvPr/>
          </p:nvCxnSpPr>
          <p:spPr>
            <a:xfrm flipV="1">
              <a:off x="7196672" y="2297839"/>
              <a:ext cx="478094" cy="56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A305938-E077-472F-8B98-24F28E066152}"/>
                </a:ext>
              </a:extLst>
            </p:cNvPr>
            <p:cNvCxnSpPr>
              <a:cxnSpLocks/>
              <a:stCxn id="21" idx="4"/>
              <a:endCxn id="24" idx="2"/>
            </p:cNvCxnSpPr>
            <p:nvPr/>
          </p:nvCxnSpPr>
          <p:spPr>
            <a:xfrm flipV="1">
              <a:off x="7196672" y="1726414"/>
              <a:ext cx="478094" cy="1140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3F33DEC-296E-4CCC-B2D5-A78F3F252697}"/>
                </a:ext>
              </a:extLst>
            </p:cNvPr>
            <p:cNvCxnSpPr>
              <a:cxnSpLocks/>
              <a:stCxn id="22" idx="4"/>
              <a:endCxn id="25" idx="2"/>
            </p:cNvCxnSpPr>
            <p:nvPr/>
          </p:nvCxnSpPr>
          <p:spPr>
            <a:xfrm flipV="1">
              <a:off x="7199106" y="2297839"/>
              <a:ext cx="475660" cy="113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AD4353F-E2BF-42A7-B71C-F0E4505142BF}"/>
                </a:ext>
              </a:extLst>
            </p:cNvPr>
            <p:cNvCxnSpPr>
              <a:cxnSpLocks/>
              <a:stCxn id="22" idx="4"/>
              <a:endCxn id="23" idx="2"/>
            </p:cNvCxnSpPr>
            <p:nvPr/>
          </p:nvCxnSpPr>
          <p:spPr>
            <a:xfrm flipV="1">
              <a:off x="7199106" y="1155445"/>
              <a:ext cx="475660" cy="228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0" name="Arrow: Right 89">
            <a:extLst>
              <a:ext uri="{FF2B5EF4-FFF2-40B4-BE49-F238E27FC236}">
                <a16:creationId xmlns:a16="http://schemas.microsoft.com/office/drawing/2014/main" id="{B52FADA1-5A85-4EBE-A36F-A22B0A64D452}"/>
              </a:ext>
            </a:extLst>
          </p:cNvPr>
          <p:cNvSpPr/>
          <p:nvPr/>
        </p:nvSpPr>
        <p:spPr>
          <a:xfrm>
            <a:off x="3275856" y="1797943"/>
            <a:ext cx="978408" cy="78251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163162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sz="quarter" idx="12"/>
          </p:nvPr>
        </p:nvSpPr>
        <p:spPr/>
        <p:txBody>
          <a:bodyPr/>
          <a:lstStyle/>
          <a:p>
            <a:r>
              <a:rPr lang="en-US" dirty="0"/>
              <a:t>Small number of communication standards</a:t>
            </a:r>
          </a:p>
          <a:p>
            <a:pPr lvl="1"/>
            <a:r>
              <a:rPr lang="en-US" dirty="0"/>
              <a:t>Examples: </a:t>
            </a:r>
            <a:r>
              <a:rPr lang="en-US" dirty="0">
                <a:hlinkClick r:id="rId2"/>
              </a:rPr>
              <a:t>HTTP/REST</a:t>
            </a:r>
            <a:r>
              <a:rPr lang="en-US" dirty="0"/>
              <a:t>, </a:t>
            </a:r>
            <a:r>
              <a:rPr lang="en-US" dirty="0">
                <a:hlinkClick r:id="rId3"/>
              </a:rPr>
              <a:t>OData</a:t>
            </a:r>
            <a:r>
              <a:rPr lang="en-US" dirty="0"/>
              <a:t>, </a:t>
            </a:r>
            <a:r>
              <a:rPr lang="en-US" dirty="0" err="1">
                <a:hlinkClick r:id="rId4"/>
              </a:rPr>
              <a:t>GraphQL</a:t>
            </a:r>
            <a:r>
              <a:rPr lang="en-US" dirty="0"/>
              <a:t>, </a:t>
            </a:r>
            <a:r>
              <a:rPr lang="en-US" dirty="0">
                <a:hlinkClick r:id="rId5"/>
              </a:rPr>
              <a:t>OpenID Connect</a:t>
            </a:r>
            <a:endParaRPr lang="en-US" dirty="0"/>
          </a:p>
          <a:p>
            <a:pPr lvl="1"/>
            <a:r>
              <a:rPr lang="en-US" dirty="0"/>
              <a:t>Goals: </a:t>
            </a:r>
            <a:r>
              <a:rPr lang="en-US" dirty="0">
                <a:hlinkClick r:id="rId6"/>
              </a:rPr>
              <a:t>Interoperability</a:t>
            </a:r>
            <a:r>
              <a:rPr lang="en-US" dirty="0"/>
              <a:t>, productivity (</a:t>
            </a:r>
            <a:r>
              <a:rPr lang="en-US" dirty="0">
                <a:hlinkClick r:id="rId7"/>
              </a:rPr>
              <a:t>economy of scope</a:t>
            </a:r>
            <a:r>
              <a:rPr lang="en-US" dirty="0"/>
              <a:t>), detect malfunctions</a:t>
            </a:r>
          </a:p>
          <a:p>
            <a:r>
              <a:rPr lang="en-US" dirty="0"/>
              <a:t>Practices and principles for typical use-cases needed</a:t>
            </a:r>
          </a:p>
          <a:p>
            <a:pPr lvl="1"/>
            <a:r>
              <a:rPr lang="en-US" dirty="0"/>
              <a:t>Status Codes</a:t>
            </a:r>
          </a:p>
          <a:p>
            <a:pPr lvl="1"/>
            <a:r>
              <a:rPr lang="en-US" dirty="0"/>
              <a:t>Data encoding</a:t>
            </a:r>
          </a:p>
          <a:p>
            <a:pPr lvl="1"/>
            <a:r>
              <a:rPr lang="en-US" dirty="0"/>
              <a:t>Paging</a:t>
            </a:r>
          </a:p>
          <a:p>
            <a:pPr lvl="1"/>
            <a:r>
              <a:rPr lang="en-US" dirty="0"/>
              <a:t>Dynamic filtering</a:t>
            </a:r>
          </a:p>
          <a:p>
            <a:pPr lvl="1"/>
            <a:r>
              <a:rPr lang="en-US" dirty="0"/>
              <a:t>Sorting</a:t>
            </a:r>
          </a:p>
          <a:p>
            <a:pPr lvl="1"/>
            <a:r>
              <a:rPr lang="en-US" dirty="0"/>
              <a:t>Long-running operations</a:t>
            </a:r>
          </a:p>
          <a:p>
            <a:pPr lvl="1"/>
            <a:r>
              <a:rPr lang="en-US" dirty="0"/>
              <a:t>…</a:t>
            </a:r>
          </a:p>
        </p:txBody>
      </p:sp>
      <p:sp>
        <p:nvSpPr>
          <p:cNvPr id="4" name="Text Placeholder 3"/>
          <p:cNvSpPr>
            <a:spLocks noGrp="1"/>
          </p:cNvSpPr>
          <p:nvPr>
            <p:ph type="body" sz="quarter" idx="23"/>
          </p:nvPr>
        </p:nvSpPr>
        <p:spPr/>
        <p:txBody>
          <a:bodyPr/>
          <a:lstStyle/>
          <a:p>
            <a:r>
              <a:rPr lang="en-US" dirty="0"/>
              <a:t>See also </a:t>
            </a:r>
            <a:r>
              <a:rPr lang="en-US" dirty="0">
                <a:hlinkClick r:id="rId8"/>
              </a:rPr>
              <a:t>https://speakerdeck.com/rstropek/restful-web-api-design</a:t>
            </a:r>
            <a:endParaRPr lang="en-US" dirty="0"/>
          </a:p>
        </p:txBody>
      </p:sp>
    </p:spTree>
    <p:extLst>
      <p:ext uri="{BB962C8B-B14F-4D97-AF65-F5344CB8AC3E}">
        <p14:creationId xmlns:p14="http://schemas.microsoft.com/office/powerpoint/2010/main" val="163436020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Technology</a:t>
            </a:r>
          </a:p>
        </p:txBody>
      </p:sp>
      <p:sp>
        <p:nvSpPr>
          <p:cNvPr id="3" name="Content Placeholder 2"/>
          <p:cNvSpPr>
            <a:spLocks noGrp="1"/>
          </p:cNvSpPr>
          <p:nvPr>
            <p:ph sz="quarter" idx="12"/>
          </p:nvPr>
        </p:nvSpPr>
        <p:spPr/>
        <p:txBody>
          <a:bodyPr/>
          <a:lstStyle/>
          <a:p>
            <a:r>
              <a:rPr lang="en-US" dirty="0"/>
              <a:t>Tolerant against changes</a:t>
            </a:r>
          </a:p>
          <a:p>
            <a:pPr lvl="1"/>
            <a:r>
              <a:rPr lang="en-US" dirty="0"/>
              <a:t>See also </a:t>
            </a:r>
            <a:r>
              <a:rPr lang="en-US" dirty="0">
                <a:hlinkClick r:id="rId2"/>
              </a:rPr>
              <a:t>Breaking Change in Microsoft’s REST API Guidelines</a:t>
            </a:r>
            <a:endParaRPr lang="en-US" dirty="0"/>
          </a:p>
          <a:p>
            <a:r>
              <a:rPr lang="en-US" dirty="0"/>
              <a:t>Technology-agnostic</a:t>
            </a:r>
          </a:p>
          <a:p>
            <a:r>
              <a:rPr lang="en-US" dirty="0"/>
              <a:t>Simple to use and provide</a:t>
            </a:r>
          </a:p>
          <a:p>
            <a:pPr lvl="1"/>
            <a:r>
              <a:rPr lang="en-US" dirty="0"/>
              <a:t>Availability of tools, libraries, frameworks, knowledge</a:t>
            </a:r>
          </a:p>
          <a:p>
            <a:r>
              <a:rPr lang="en-US" dirty="0"/>
              <a:t>Hide implementation details</a:t>
            </a:r>
          </a:p>
          <a:p>
            <a:pPr lvl="1"/>
            <a:r>
              <a:rPr lang="en-US" dirty="0">
                <a:hlinkClick r:id="rId3"/>
              </a:rPr>
              <a:t>Shared Database</a:t>
            </a:r>
            <a:r>
              <a:rPr lang="en-US" dirty="0"/>
              <a:t> anti-pattern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77264144"/>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Design</a:t>
            </a:r>
          </a:p>
        </p:txBody>
      </p:sp>
      <p:sp>
        <p:nvSpPr>
          <p:cNvPr id="3" name="Content Placeholder 2"/>
          <p:cNvSpPr>
            <a:spLocks noGrp="1"/>
          </p:cNvSpPr>
          <p:nvPr>
            <p:ph sz="quarter" idx="12"/>
          </p:nvPr>
        </p:nvSpPr>
        <p:spPr/>
        <p:txBody>
          <a:bodyPr/>
          <a:lstStyle/>
          <a:p>
            <a:r>
              <a:rPr lang="en-US" dirty="0"/>
              <a:t>Synchronous communication</a:t>
            </a:r>
          </a:p>
          <a:p>
            <a:pPr lvl="1"/>
            <a:r>
              <a:rPr lang="en-US" dirty="0">
                <a:hlinkClick r:id="rId2"/>
              </a:rPr>
              <a:t>Request/response</a:t>
            </a:r>
            <a:r>
              <a:rPr lang="en-US" dirty="0"/>
              <a:t> pattern</a:t>
            </a:r>
          </a:p>
          <a:p>
            <a:pPr lvl="1"/>
            <a:r>
              <a:rPr lang="en-US" dirty="0"/>
              <a:t>Bidirectional communication</a:t>
            </a:r>
          </a:p>
          <a:p>
            <a:pPr lvl="1"/>
            <a:r>
              <a:rPr lang="en-US" dirty="0"/>
              <a:t>Example: RESTful Web API, </a:t>
            </a:r>
            <a:r>
              <a:rPr lang="en-US" dirty="0" err="1">
                <a:hlinkClick r:id="rId3"/>
              </a:rPr>
              <a:t>WebSockets</a:t>
            </a:r>
            <a:endParaRPr lang="en-US" dirty="0"/>
          </a:p>
          <a:p>
            <a:r>
              <a:rPr lang="en-US" dirty="0"/>
              <a:t>Asynchronous communication</a:t>
            </a:r>
          </a:p>
          <a:p>
            <a:pPr lvl="1"/>
            <a:r>
              <a:rPr lang="en-US" dirty="0">
                <a:hlinkClick r:id="rId4"/>
              </a:rPr>
              <a:t>Event-driven</a:t>
            </a:r>
            <a:endParaRPr lang="en-US" dirty="0"/>
          </a:p>
          <a:p>
            <a:pPr lvl="1"/>
            <a:r>
              <a:rPr lang="en-US" dirty="0"/>
              <a:t>Examples: </a:t>
            </a:r>
            <a:r>
              <a:rPr lang="en-US" dirty="0">
                <a:hlinkClick r:id="rId5"/>
              </a:rPr>
              <a:t>Service Bus</a:t>
            </a:r>
            <a:r>
              <a:rPr lang="en-US" dirty="0"/>
              <a:t>, </a:t>
            </a:r>
            <a:r>
              <a:rPr lang="en-US" dirty="0" err="1">
                <a:hlinkClick r:id="rId6"/>
              </a:rPr>
              <a:t>RabbitMQ</a:t>
            </a:r>
            <a:r>
              <a:rPr lang="en-US" dirty="0"/>
              <a:t>, </a:t>
            </a:r>
            <a:r>
              <a:rPr lang="en-US" dirty="0">
                <a:hlinkClick r:id="rId7"/>
              </a:rPr>
              <a:t>Apache Kafka</a:t>
            </a:r>
            <a:r>
              <a:rPr lang="en-US" dirty="0"/>
              <a:t>, </a:t>
            </a:r>
            <a:r>
              <a:rPr lang="en-US" dirty="0" err="1">
                <a:hlinkClick r:id="rId8"/>
              </a:rPr>
              <a:t>Webhooks</a:t>
            </a:r>
            <a:endParaRPr lang="en-US" dirty="0"/>
          </a:p>
          <a:p>
            <a:r>
              <a:rPr lang="en-US" dirty="0"/>
              <a:t>Central orchestration or autonomy?</a:t>
            </a:r>
          </a:p>
          <a:p>
            <a:pPr lvl="1"/>
            <a:r>
              <a:rPr lang="en-US" dirty="0"/>
              <a:t>Example: Business Process Modelling and Execution</a:t>
            </a:r>
          </a:p>
        </p:txBody>
      </p:sp>
      <p:sp>
        <p:nvSpPr>
          <p:cNvPr id="4" name="Text Placeholder 3"/>
          <p:cNvSpPr>
            <a:spLocks noGrp="1"/>
          </p:cNvSpPr>
          <p:nvPr>
            <p:ph type="body" sz="quarter" idx="23"/>
          </p:nvPr>
        </p:nvSpPr>
        <p:spPr/>
        <p:txBody>
          <a:bodyPr/>
          <a:lstStyle/>
          <a:p>
            <a:r>
              <a:rPr lang="en-US" dirty="0"/>
              <a:t>Further reading: </a:t>
            </a:r>
            <a:r>
              <a:rPr lang="en-US" dirty="0">
                <a:hlinkClick r:id="rId9"/>
              </a:rPr>
              <a:t>https://www.nginx.com/blog/event-driven-data-management-microservices/</a:t>
            </a:r>
            <a:endParaRPr lang="en-US" dirty="0"/>
          </a:p>
        </p:txBody>
      </p:sp>
    </p:spTree>
    <p:extLst>
      <p:ext uri="{BB962C8B-B14F-4D97-AF65-F5344CB8AC3E}">
        <p14:creationId xmlns:p14="http://schemas.microsoft.com/office/powerpoint/2010/main" val="2164859502"/>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22"/>
          </p:nvPr>
        </p:nvPicPr>
        <p:blipFill>
          <a:blip r:embed="rId2"/>
          <a:stretch>
            <a:fillRect/>
          </a:stretch>
        </p:blipFill>
        <p:spPr>
          <a:xfrm>
            <a:off x="467544" y="505439"/>
            <a:ext cx="5150748" cy="3240087"/>
          </a:xfrm>
          <a:prstGeom prst="rect">
            <a:avLst/>
          </a:prstGeom>
        </p:spPr>
      </p:pic>
      <p:sp>
        <p:nvSpPr>
          <p:cNvPr id="3" name="Text Placeholder 2"/>
          <p:cNvSpPr>
            <a:spLocks noGrp="1"/>
          </p:cNvSpPr>
          <p:nvPr>
            <p:ph type="body" sz="quarter" idx="23"/>
          </p:nvPr>
        </p:nvSpPr>
        <p:spPr/>
        <p:txBody>
          <a:bodyPr/>
          <a:lstStyle/>
          <a:p>
            <a:endParaRPr lang="de-AT"/>
          </a:p>
        </p:txBody>
      </p:sp>
      <p:sp>
        <p:nvSpPr>
          <p:cNvPr id="4" name="Title 3"/>
          <p:cNvSpPr>
            <a:spLocks noGrp="1"/>
          </p:cNvSpPr>
          <p:nvPr>
            <p:ph type="title"/>
          </p:nvPr>
        </p:nvSpPr>
        <p:spPr/>
        <p:txBody>
          <a:bodyPr/>
          <a:lstStyle/>
          <a:p>
            <a:r>
              <a:rPr lang="de-AT" dirty="0"/>
              <a:t>Interface </a:t>
            </a:r>
            <a:r>
              <a:rPr lang="de-AT" dirty="0" err="1"/>
              <a:t>Mechanisms</a:t>
            </a:r>
            <a:endParaRPr lang="de-AT" dirty="0"/>
          </a:p>
        </p:txBody>
      </p:sp>
      <p:sp>
        <p:nvSpPr>
          <p:cNvPr id="5" name="Text Placeholder 4"/>
          <p:cNvSpPr>
            <a:spLocks noGrp="1"/>
          </p:cNvSpPr>
          <p:nvPr>
            <p:ph type="body" sz="quarter" idx="25"/>
          </p:nvPr>
        </p:nvSpPr>
        <p:spPr/>
        <p:txBody>
          <a:bodyPr/>
          <a:lstStyle/>
          <a:p>
            <a:r>
              <a:rPr lang="de-AT" dirty="0"/>
              <a:t>Image Source: Chris Richardson, Microservices – </a:t>
            </a:r>
            <a:r>
              <a:rPr lang="de-AT" dirty="0" err="1"/>
              <a:t>From</a:t>
            </a:r>
            <a:r>
              <a:rPr lang="de-AT" dirty="0"/>
              <a:t> Design </a:t>
            </a:r>
            <a:r>
              <a:rPr lang="de-AT" dirty="0" err="1"/>
              <a:t>to</a:t>
            </a:r>
            <a:r>
              <a:rPr lang="de-AT" dirty="0"/>
              <a:t> </a:t>
            </a:r>
            <a:r>
              <a:rPr lang="de-AT" dirty="0" err="1"/>
              <a:t>Deployment</a:t>
            </a:r>
            <a:r>
              <a:rPr lang="de-AT" dirty="0"/>
              <a:t>, NGINX, 2016</a:t>
            </a:r>
          </a:p>
        </p:txBody>
      </p:sp>
    </p:spTree>
    <p:extLst>
      <p:ext uri="{BB962C8B-B14F-4D97-AF65-F5344CB8AC3E}">
        <p14:creationId xmlns:p14="http://schemas.microsoft.com/office/powerpoint/2010/main" val="267723843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Handling Failures</a:t>
            </a:r>
          </a:p>
        </p:txBody>
      </p:sp>
      <p:sp>
        <p:nvSpPr>
          <p:cNvPr id="7" name="Content Placeholder 6"/>
          <p:cNvSpPr>
            <a:spLocks noGrp="1"/>
          </p:cNvSpPr>
          <p:nvPr>
            <p:ph sz="quarter" idx="12"/>
          </p:nvPr>
        </p:nvSpPr>
        <p:spPr/>
        <p:txBody>
          <a:bodyPr/>
          <a:lstStyle/>
          <a:p>
            <a:r>
              <a:rPr lang="en-US" dirty="0"/>
              <a:t>Partial failures</a:t>
            </a:r>
          </a:p>
          <a:p>
            <a:pPr lvl="1"/>
            <a:r>
              <a:rPr lang="en-US" dirty="0"/>
              <a:t>Single service must not kill entire system</a:t>
            </a:r>
          </a:p>
          <a:p>
            <a:r>
              <a:rPr lang="en-US" dirty="0"/>
              <a:t>Outage vs. degradation</a:t>
            </a:r>
          </a:p>
          <a:p>
            <a:pPr lvl="1"/>
            <a:r>
              <a:rPr lang="en-US" dirty="0"/>
              <a:t>Performance degradation</a:t>
            </a:r>
          </a:p>
          <a:p>
            <a:pPr lvl="1"/>
            <a:r>
              <a:rPr lang="en-US" dirty="0"/>
              <a:t>Single dependent service not available</a:t>
            </a:r>
          </a:p>
          <a:p>
            <a:r>
              <a:rPr lang="en-US" dirty="0"/>
              <a:t>Circuit breaker pattern</a:t>
            </a:r>
          </a:p>
          <a:p>
            <a:pPr lvl="1"/>
            <a:r>
              <a:rPr lang="en-US" dirty="0"/>
              <a:t>Track success of requests</a:t>
            </a:r>
          </a:p>
          <a:p>
            <a:pPr lvl="1"/>
            <a:r>
              <a:rPr lang="en-US" dirty="0"/>
              <a:t>Stop trying if error rate/performance exceeds threshold</a:t>
            </a:r>
          </a:p>
          <a:p>
            <a:pPr lvl="1"/>
            <a:r>
              <a:rPr lang="en-US" dirty="0"/>
              <a:t>Regular health check or retry</a:t>
            </a:r>
          </a:p>
          <a:p>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85390409"/>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Versioning</a:t>
            </a:r>
          </a:p>
        </p:txBody>
      </p:sp>
      <p:sp>
        <p:nvSpPr>
          <p:cNvPr id="8" name="Content Placeholder 7"/>
          <p:cNvSpPr>
            <a:spLocks noGrp="1"/>
          </p:cNvSpPr>
          <p:nvPr>
            <p:ph sz="quarter" idx="12"/>
          </p:nvPr>
        </p:nvSpPr>
        <p:spPr/>
        <p:txBody>
          <a:bodyPr/>
          <a:lstStyle/>
          <a:p>
            <a:r>
              <a:rPr lang="en-US" dirty="0"/>
              <a:t>Semantic Versioning (</a:t>
            </a:r>
            <a:r>
              <a:rPr lang="en-US" dirty="0" err="1">
                <a:hlinkClick r:id="rId2"/>
              </a:rPr>
              <a:t>SemVer</a:t>
            </a:r>
            <a:r>
              <a:rPr lang="en-US" dirty="0"/>
              <a:t>)</a:t>
            </a:r>
          </a:p>
          <a:p>
            <a:r>
              <a:rPr lang="en-US" dirty="0"/>
              <a:t>Raise awareness for breaking changes</a:t>
            </a:r>
          </a:p>
          <a:p>
            <a:pPr lvl="1"/>
            <a:r>
              <a:rPr lang="en-US" dirty="0"/>
              <a:t>Definition of a breaking change is necessary</a:t>
            </a:r>
          </a:p>
          <a:p>
            <a:r>
              <a:rPr lang="en-US" dirty="0"/>
              <a:t>Avoid breaking changes</a:t>
            </a:r>
          </a:p>
          <a:p>
            <a:pPr lvl="1"/>
            <a:r>
              <a:rPr lang="en-US" dirty="0"/>
              <a:t>Discussion point: JSON vs. XAML </a:t>
            </a:r>
            <a:r>
              <a:rPr lang="en-US" dirty="0" err="1"/>
              <a:t>deserializer</a:t>
            </a:r>
            <a:r>
              <a:rPr lang="en-US" dirty="0"/>
              <a:t> in C#</a:t>
            </a:r>
          </a:p>
          <a:p>
            <a:r>
              <a:rPr lang="en-US" dirty="0"/>
              <a:t>Offer multiple versions in parallel</a:t>
            </a:r>
          </a:p>
          <a:p>
            <a:pPr lvl="1"/>
            <a:r>
              <a:rPr lang="en-US" dirty="0"/>
              <a:t>Give consumers time to move</a:t>
            </a:r>
          </a:p>
          <a:p>
            <a:pPr lvl="1"/>
            <a:r>
              <a:rPr lang="en-US" dirty="0"/>
              <a:t>Use telemetry to identify slow movers</a:t>
            </a:r>
          </a:p>
          <a:p>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4672691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Libraries vs. Microservices</a:t>
            </a:r>
          </a:p>
        </p:txBody>
      </p:sp>
      <p:sp>
        <p:nvSpPr>
          <p:cNvPr id="8" name="Content Placeholder 7"/>
          <p:cNvSpPr>
            <a:spLocks noGrp="1"/>
          </p:cNvSpPr>
          <p:nvPr>
            <p:ph sz="quarter" idx="12"/>
          </p:nvPr>
        </p:nvSpPr>
        <p:spPr/>
        <p:txBody>
          <a:bodyPr/>
          <a:lstStyle/>
          <a:p>
            <a:r>
              <a:rPr lang="en-US" dirty="0"/>
              <a:t>Goal: Don‘t Repeat Yourself (</a:t>
            </a:r>
            <a:r>
              <a:rPr lang="en-US" dirty="0">
                <a:hlinkClick r:id="rId2"/>
              </a:rPr>
              <a:t>DRY</a:t>
            </a:r>
            <a:r>
              <a:rPr lang="en-US" dirty="0"/>
              <a:t>)</a:t>
            </a:r>
          </a:p>
          <a:p>
            <a:pPr lvl="1"/>
            <a:r>
              <a:rPr lang="en-US" dirty="0"/>
              <a:t>Contraction to Microservices architecture?</a:t>
            </a:r>
          </a:p>
          <a:p>
            <a:r>
              <a:rPr lang="en-US" dirty="0"/>
              <a:t>Good for…</a:t>
            </a:r>
          </a:p>
          <a:p>
            <a:pPr lvl="1"/>
            <a:r>
              <a:rPr lang="en-US" dirty="0"/>
              <a:t>…cross-cutting concerns (use existing, wide-spread libraries)</a:t>
            </a:r>
          </a:p>
          <a:p>
            <a:pPr lvl="1"/>
            <a:r>
              <a:rPr lang="en-US" dirty="0"/>
              <a:t>…sharing code inside a service boundary</a:t>
            </a:r>
          </a:p>
          <a:p>
            <a:r>
              <a:rPr lang="en-US" dirty="0"/>
              <a:t>Client libraries</a:t>
            </a:r>
          </a:p>
          <a:p>
            <a:pPr lvl="1"/>
            <a:r>
              <a:rPr lang="en-US" dirty="0"/>
              <a:t>Hide complexity of communication protocol</a:t>
            </a:r>
          </a:p>
          <a:p>
            <a:pPr lvl="1"/>
            <a:r>
              <a:rPr lang="en-US" dirty="0"/>
              <a:t>Implement best practices (e.g. retry policy)</a:t>
            </a:r>
          </a:p>
          <a:p>
            <a:pPr lvl="1"/>
            <a:r>
              <a:rPr lang="en-US" dirty="0"/>
              <a:t>Example: </a:t>
            </a:r>
            <a:r>
              <a:rPr lang="en-US" dirty="0">
                <a:hlinkClick r:id="rId3"/>
              </a:rPr>
              <a:t>Azure Active Directory Authentication Libraries</a:t>
            </a:r>
            <a:endParaRPr lang="en-US" dirty="0"/>
          </a:p>
          <a:p>
            <a:r>
              <a:rPr lang="en-US" dirty="0"/>
              <a:t>UI components</a:t>
            </a:r>
          </a:p>
          <a:p>
            <a:pPr lvl="1"/>
            <a:r>
              <a:rPr lang="en-US" dirty="0"/>
              <a:t>Service provides UI fragments (e.g. </a:t>
            </a:r>
            <a:r>
              <a:rPr lang="en-US" dirty="0" err="1">
                <a:hlinkClick r:id="rId4"/>
              </a:rPr>
              <a:t>WebComponents</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883332732"/>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a:t>
            </a:r>
          </a:p>
        </p:txBody>
      </p:sp>
      <p:sp>
        <p:nvSpPr>
          <p:cNvPr id="3" name="Text Placeholder 2"/>
          <p:cNvSpPr>
            <a:spLocks noGrp="1"/>
          </p:cNvSpPr>
          <p:nvPr>
            <p:ph type="body" sz="quarter" idx="25"/>
          </p:nvPr>
        </p:nvSpPr>
        <p:spPr/>
        <p:txBody>
          <a:bodyPr/>
          <a:lstStyle/>
          <a:p>
            <a:r>
              <a:rPr lang="en-US" dirty="0"/>
              <a:t>Continuous Integration and Deployment, Tests</a:t>
            </a:r>
          </a:p>
        </p:txBody>
      </p:sp>
    </p:spTree>
    <p:extLst>
      <p:ext uri="{BB962C8B-B14F-4D97-AF65-F5344CB8AC3E}">
        <p14:creationId xmlns:p14="http://schemas.microsoft.com/office/powerpoint/2010/main" val="126399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Microservices?</a:t>
            </a:r>
          </a:p>
        </p:txBody>
      </p:sp>
      <p:sp>
        <p:nvSpPr>
          <p:cNvPr id="5" name="Content Placeholder 4"/>
          <p:cNvSpPr>
            <a:spLocks noGrp="1"/>
          </p:cNvSpPr>
          <p:nvPr>
            <p:ph sz="quarter" idx="12"/>
          </p:nvPr>
        </p:nvSpPr>
        <p:spPr/>
        <p:txBody>
          <a:bodyPr/>
          <a:lstStyle/>
          <a:p>
            <a:r>
              <a:rPr lang="en-US" dirty="0"/>
              <a:t>Small, autonomous services working together</a:t>
            </a:r>
          </a:p>
          <a:p>
            <a:pPr lvl="1"/>
            <a:r>
              <a:rPr lang="en-US" dirty="0">
                <a:hlinkClick r:id="rId2" tooltip="Wikipedia"/>
              </a:rPr>
              <a:t>Single responsibility principle</a:t>
            </a:r>
            <a:r>
              <a:rPr lang="en-US" dirty="0"/>
              <a:t> applied to </a:t>
            </a:r>
            <a:r>
              <a:rPr lang="en-US" dirty="0">
                <a:hlinkClick r:id="rId3" tooltip="Wikipedia"/>
              </a:rPr>
              <a:t>SOA</a:t>
            </a:r>
            <a:endParaRPr lang="en-US" dirty="0"/>
          </a:p>
          <a:p>
            <a:pPr lvl="1"/>
            <a:r>
              <a:rPr lang="en-US" dirty="0"/>
              <a:t>See also concept of </a:t>
            </a:r>
            <a:r>
              <a:rPr lang="en-US" dirty="0">
                <a:hlinkClick r:id="rId4"/>
              </a:rPr>
              <a:t>Bounded Context</a:t>
            </a:r>
            <a:endParaRPr lang="en-US" dirty="0"/>
          </a:p>
          <a:p>
            <a:r>
              <a:rPr lang="en-US" dirty="0"/>
              <a:t>Best used with </a:t>
            </a:r>
            <a:r>
              <a:rPr lang="en-US" dirty="0">
                <a:hlinkClick r:id="rId5"/>
              </a:rPr>
              <a:t>DevOps</a:t>
            </a:r>
            <a:r>
              <a:rPr lang="en-US" dirty="0"/>
              <a:t> and continuous deployment</a:t>
            </a:r>
          </a:p>
          <a:p>
            <a:pPr lvl="1"/>
            <a:r>
              <a:rPr lang="en-US" dirty="0"/>
              <a:t>Enhance cohesion, decrease coupling, enable incremental evolvement</a:t>
            </a:r>
          </a:p>
          <a:p>
            <a:r>
              <a:rPr lang="en-US" dirty="0"/>
              <a:t>How small are Microservices?</a:t>
            </a:r>
          </a:p>
          <a:p>
            <a:pPr lvl="1"/>
            <a:r>
              <a:rPr lang="en-US" dirty="0"/>
              <a:t>It depends (e.g. team structure, DevOps maturity, etc.)</a:t>
            </a:r>
          </a:p>
          <a:p>
            <a:pPr lvl="1"/>
            <a:r>
              <a:rPr lang="en-US" dirty="0"/>
              <a:t>“… one agile team can build and run it”, “… can be rebuilt by a small team in two weeks”</a:t>
            </a:r>
          </a:p>
          <a:p>
            <a:pPr lvl="1"/>
            <a:r>
              <a:rPr lang="en-US" dirty="0"/>
              <a:t>Find an individual balance</a:t>
            </a:r>
          </a:p>
          <a:p>
            <a:r>
              <a:rPr lang="en-US" dirty="0"/>
              <a:t>Autonomous = deploy changes without affecting others</a:t>
            </a:r>
          </a:p>
          <a:p>
            <a:pPr lvl="1"/>
            <a:r>
              <a:rPr lang="en-US" dirty="0"/>
              <a:t>Technology- and platform-agnostic APIs</a:t>
            </a:r>
          </a:p>
        </p:txBody>
      </p:sp>
      <p:sp>
        <p:nvSpPr>
          <p:cNvPr id="6" name="Text Placeholder 5"/>
          <p:cNvSpPr>
            <a:spLocks noGrp="1"/>
          </p:cNvSpPr>
          <p:nvPr>
            <p:ph type="body" sz="quarter" idx="23"/>
          </p:nvPr>
        </p:nvSpPr>
        <p:spPr/>
        <p:txBody>
          <a:bodyPr/>
          <a:lstStyle/>
          <a:p>
            <a:r>
              <a:rPr lang="en-US" dirty="0"/>
              <a:t>See also </a:t>
            </a:r>
            <a:r>
              <a:rPr lang="en-US" dirty="0">
                <a:hlinkClick r:id="rId6"/>
              </a:rPr>
              <a:t>https://en.wikipedia.org/wiki/Microservices</a:t>
            </a:r>
            <a:endParaRPr lang="en-US" dirty="0"/>
          </a:p>
        </p:txBody>
      </p:sp>
    </p:spTree>
    <p:extLst>
      <p:ext uri="{BB962C8B-B14F-4D97-AF65-F5344CB8AC3E}">
        <p14:creationId xmlns:p14="http://schemas.microsoft.com/office/powerpoint/2010/main" val="174122946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ight Arrow 159"/>
          <p:cNvSpPr/>
          <p:nvPr/>
        </p:nvSpPr>
        <p:spPr>
          <a:xfrm rot="16200000">
            <a:off x="966127" y="2991022"/>
            <a:ext cx="1276980" cy="211754"/>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75" name="Bent Arrow 74"/>
          <p:cNvSpPr/>
          <p:nvPr/>
        </p:nvSpPr>
        <p:spPr>
          <a:xfrm rot="10800000">
            <a:off x="2047234" y="2319530"/>
            <a:ext cx="5075975" cy="1767457"/>
          </a:xfrm>
          <a:prstGeom prst="bentArrow">
            <a:avLst>
              <a:gd name="adj1" fmla="val 4873"/>
              <a:gd name="adj2" fmla="val 8600"/>
              <a:gd name="adj3" fmla="val 13322"/>
              <a:gd name="adj4" fmla="val 2947"/>
            </a:avLst>
          </a:prstGeom>
          <a:solidFill>
            <a:schemeClr val="accent4"/>
          </a:solidFill>
          <a:ln w="10795" cap="flat" cmpd="sng" algn="ctr">
            <a:no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49" name="Rounded Rectangle 48"/>
          <p:cNvSpPr/>
          <p:nvPr/>
        </p:nvSpPr>
        <p:spPr bwMode="auto">
          <a:xfrm>
            <a:off x="1339247" y="2954637"/>
            <a:ext cx="530740" cy="530740"/>
          </a:xfrm>
          <a:prstGeom prst="roundRect">
            <a:avLst/>
          </a:pr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ed Rectangle 49"/>
          <p:cNvSpPr/>
          <p:nvPr/>
        </p:nvSpPr>
        <p:spPr bwMode="auto">
          <a:xfrm>
            <a:off x="719981" y="2954637"/>
            <a:ext cx="530740" cy="530740"/>
          </a:xfrm>
          <a:prstGeom prst="roundRect">
            <a:avLst/>
          </a:pr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ight Arrow 51"/>
          <p:cNvSpPr/>
          <p:nvPr/>
        </p:nvSpPr>
        <p:spPr>
          <a:xfrm rot="16200000">
            <a:off x="346860" y="2991022"/>
            <a:ext cx="1276980" cy="211754"/>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54" name="Right Arrow 53"/>
          <p:cNvSpPr/>
          <p:nvPr/>
        </p:nvSpPr>
        <p:spPr>
          <a:xfrm>
            <a:off x="1949009" y="1429844"/>
            <a:ext cx="1303411" cy="766195"/>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55" name="Right Arrow 54"/>
          <p:cNvSpPr/>
          <p:nvPr/>
        </p:nvSpPr>
        <p:spPr>
          <a:xfrm>
            <a:off x="3758272" y="1429844"/>
            <a:ext cx="1331586" cy="766195"/>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56" name="Right Arrow 55"/>
          <p:cNvSpPr/>
          <p:nvPr/>
        </p:nvSpPr>
        <p:spPr>
          <a:xfrm>
            <a:off x="5557244" y="1429844"/>
            <a:ext cx="829553" cy="766195"/>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59" name="TextBox 58"/>
          <p:cNvSpPr txBox="1"/>
          <p:nvPr/>
        </p:nvSpPr>
        <p:spPr>
          <a:xfrm>
            <a:off x="740397" y="915566"/>
            <a:ext cx="1199980" cy="285710"/>
          </a:xfrm>
          <a:prstGeom prst="rect">
            <a:avLst/>
          </a:prstGeom>
        </p:spPr>
        <p:txBody>
          <a:bodyPr vert="horz" wrap="square" lIns="68570" tIns="68570" rIns="68570" bIns="68570" rtlCol="0" anchor="ctr">
            <a:noAutofit/>
          </a:bodyPr>
          <a:lstStyle/>
          <a:p>
            <a:pPr marL="175007" marR="0" lvl="0" indent="-175007" algn="l" defTabSz="685739"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37" normalizeH="0" baseline="0" noProof="0" dirty="0">
                <a:ln>
                  <a:noFill/>
                </a:ln>
                <a:solidFill>
                  <a:srgbClr val="3F3F3F"/>
                </a:solidFill>
                <a:effectLst/>
                <a:uLnTx/>
                <a:uFillTx/>
                <a:latin typeface="Segoe UI"/>
                <a:ea typeface="Segoe UI" pitchFamily="34" charset="0"/>
                <a:cs typeface="Segoe UI" pitchFamily="34" charset="0"/>
              </a:rPr>
              <a:t>Code Repository</a:t>
            </a:r>
          </a:p>
        </p:txBody>
      </p:sp>
      <p:sp>
        <p:nvSpPr>
          <p:cNvPr id="60" name="TextBox 59"/>
          <p:cNvSpPr txBox="1"/>
          <p:nvPr/>
        </p:nvSpPr>
        <p:spPr>
          <a:xfrm>
            <a:off x="1930270" y="2954637"/>
            <a:ext cx="1257122" cy="530739"/>
          </a:xfrm>
          <a:prstGeom prst="rect">
            <a:avLst/>
          </a:prstGeom>
        </p:spPr>
        <p:txBody>
          <a:bodyPr vert="horz" wrap="square" lIns="68570" tIns="68570" rIns="68570" bIns="68570" rtlCol="0" anchor="ctr">
            <a:noAutofit/>
          </a:bodyPr>
          <a:lstStyle/>
          <a:p>
            <a:pPr marL="0" marR="0" lvl="0" indent="0" algn="l" defTabSz="685739"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3F3F3F"/>
                </a:solidFill>
                <a:effectLst/>
                <a:uLnTx/>
                <a:uFillTx/>
                <a:latin typeface="Segoe UI"/>
                <a:ea typeface="Segoe UI" pitchFamily="34" charset="0"/>
                <a:cs typeface="Segoe UI" pitchFamily="34" charset="0"/>
              </a:rPr>
              <a:t>Backlog</a:t>
            </a:r>
          </a:p>
        </p:txBody>
      </p:sp>
      <p:sp>
        <p:nvSpPr>
          <p:cNvPr id="61" name="TextBox 60"/>
          <p:cNvSpPr txBox="1"/>
          <p:nvPr/>
        </p:nvSpPr>
        <p:spPr>
          <a:xfrm>
            <a:off x="2557822" y="915566"/>
            <a:ext cx="1199980" cy="285710"/>
          </a:xfrm>
          <a:prstGeom prst="rect">
            <a:avLst/>
          </a:prstGeom>
        </p:spPr>
        <p:txBody>
          <a:bodyPr vert="horz" wrap="square" lIns="68570" tIns="68570" rIns="68570" bIns="68570" rtlCol="0" anchor="ctr">
            <a:noAutofit/>
          </a:bodyPr>
          <a:lstStyle/>
          <a:p>
            <a:pPr marL="175007" marR="0" lvl="0" indent="-175007" algn="ctr" defTabSz="685739"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37" normalizeH="0" baseline="0" noProof="0" dirty="0">
                <a:ln>
                  <a:noFill/>
                </a:ln>
                <a:solidFill>
                  <a:srgbClr val="3F3F3F"/>
                </a:solidFill>
                <a:effectLst/>
                <a:uLnTx/>
                <a:uFillTx/>
                <a:latin typeface="Segoe UI"/>
                <a:ea typeface="Segoe UI" pitchFamily="34" charset="0"/>
                <a:cs typeface="Segoe UI" pitchFamily="34" charset="0"/>
              </a:rPr>
              <a:t>Build + Deploy</a:t>
            </a:r>
          </a:p>
        </p:txBody>
      </p:sp>
      <p:sp>
        <p:nvSpPr>
          <p:cNvPr id="64" name="TextBox 63"/>
          <p:cNvSpPr txBox="1"/>
          <p:nvPr/>
        </p:nvSpPr>
        <p:spPr>
          <a:xfrm>
            <a:off x="2270895" y="3987322"/>
            <a:ext cx="2525875" cy="285710"/>
          </a:xfrm>
          <a:prstGeom prst="rect">
            <a:avLst/>
          </a:prstGeom>
        </p:spPr>
        <p:txBody>
          <a:bodyPr vert="horz" wrap="square" lIns="68570" tIns="68570" rIns="68570" bIns="68570" rtlCol="0" anchor="ctr">
            <a:noAutofit/>
          </a:bodyPr>
          <a:lstStyle/>
          <a:p>
            <a:pPr marL="0" marR="0" lvl="0" indent="0" algn="ctr" defTabSz="68573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F3F3F"/>
                </a:solidFill>
                <a:effectLst/>
                <a:uLnTx/>
                <a:uFillTx/>
                <a:latin typeface="Segoe UI"/>
                <a:ea typeface="Segoe UI" pitchFamily="34" charset="0"/>
                <a:cs typeface="Segoe UI" pitchFamily="34" charset="0"/>
              </a:rPr>
              <a:t>Monitor and improve</a:t>
            </a:r>
          </a:p>
        </p:txBody>
      </p:sp>
      <p:sp>
        <p:nvSpPr>
          <p:cNvPr id="65" name="Rounded Rectangle 64"/>
          <p:cNvSpPr/>
          <p:nvPr/>
        </p:nvSpPr>
        <p:spPr>
          <a:xfrm>
            <a:off x="740397" y="1258416"/>
            <a:ext cx="1199980" cy="1199980"/>
          </a:xfrm>
          <a:prstGeom prst="roundRect">
            <a:avLst>
              <a:gd name="adj" fmla="val 5783"/>
            </a:avLst>
          </a:prstGeom>
          <a:solidFill>
            <a:srgbClr val="67297A"/>
          </a:solidFill>
          <a:ln w="28575" cap="flat" cmpd="sng" algn="ctr">
            <a:solidFill>
              <a:srgbClr val="FFFFFF"/>
            </a:solid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FFFFFF"/>
              </a:solidFill>
              <a:effectLst/>
              <a:uLnTx/>
              <a:uFillTx/>
              <a:latin typeface="Segoe UI"/>
              <a:ea typeface="+mn-ea"/>
              <a:cs typeface="+mn-cs"/>
            </a:endParaRPr>
          </a:p>
        </p:txBody>
      </p:sp>
      <p:pic>
        <p:nvPicPr>
          <p:cNvPr id="66" name="Picture 65"/>
          <p:cNvPicPr>
            <a:picLocks noChangeAspect="1"/>
          </p:cNvPicPr>
          <p:nvPr/>
        </p:nvPicPr>
        <p:blipFill>
          <a:blip r:embed="rId2"/>
          <a:stretch>
            <a:fillRect/>
          </a:stretch>
        </p:blipFill>
        <p:spPr>
          <a:xfrm>
            <a:off x="778403" y="2990736"/>
            <a:ext cx="415482" cy="434807"/>
          </a:xfrm>
          <a:prstGeom prst="rect">
            <a:avLst/>
          </a:prstGeom>
        </p:spPr>
      </p:pic>
      <p:sp>
        <p:nvSpPr>
          <p:cNvPr id="67" name="Rounded Rectangle 66"/>
          <p:cNvSpPr/>
          <p:nvPr/>
        </p:nvSpPr>
        <p:spPr>
          <a:xfrm>
            <a:off x="2557822" y="1258416"/>
            <a:ext cx="1199980" cy="1199980"/>
          </a:xfrm>
          <a:prstGeom prst="roundRect">
            <a:avLst>
              <a:gd name="adj" fmla="val 5783"/>
            </a:avLst>
          </a:prstGeom>
          <a:solidFill>
            <a:srgbClr val="67297A"/>
          </a:solidFill>
          <a:ln w="28575" cap="flat" cmpd="sng" algn="ctr">
            <a:solidFill>
              <a:srgbClr val="FFFFFF"/>
            </a:solid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FFFFFF"/>
              </a:solidFill>
              <a:effectLst/>
              <a:uLnTx/>
              <a:uFillTx/>
              <a:latin typeface="Segoe UI"/>
              <a:ea typeface="+mn-ea"/>
              <a:cs typeface="+mn-cs"/>
            </a:endParaRPr>
          </a:p>
        </p:txBody>
      </p:sp>
      <p:pic>
        <p:nvPicPr>
          <p:cNvPr id="76" name="Picture 75"/>
          <p:cNvPicPr>
            <a:picLocks noChangeAspect="1"/>
          </p:cNvPicPr>
          <p:nvPr/>
        </p:nvPicPr>
        <p:blipFill>
          <a:blip r:embed="rId2"/>
          <a:stretch>
            <a:fillRect/>
          </a:stretch>
        </p:blipFill>
        <p:spPr>
          <a:xfrm>
            <a:off x="1401347" y="2990736"/>
            <a:ext cx="415482" cy="434807"/>
          </a:xfrm>
          <a:prstGeom prst="rect">
            <a:avLst/>
          </a:prstGeom>
        </p:spPr>
      </p:pic>
      <p:pic>
        <p:nvPicPr>
          <p:cNvPr id="77" name="Picture 76"/>
          <p:cNvPicPr>
            <a:picLocks noChangeAspect="1"/>
          </p:cNvPicPr>
          <p:nvPr/>
        </p:nvPicPr>
        <p:blipFill>
          <a:blip r:embed="rId3"/>
          <a:stretch>
            <a:fillRect/>
          </a:stretch>
        </p:blipFill>
        <p:spPr>
          <a:xfrm>
            <a:off x="4796769" y="3324216"/>
            <a:ext cx="1673699" cy="1222421"/>
          </a:xfrm>
          <a:prstGeom prst="rect">
            <a:avLst/>
          </a:prstGeom>
        </p:spPr>
      </p:pic>
      <p:grpSp>
        <p:nvGrpSpPr>
          <p:cNvPr id="79" name="Group 78"/>
          <p:cNvGrpSpPr/>
          <p:nvPr/>
        </p:nvGrpSpPr>
        <p:grpSpPr>
          <a:xfrm>
            <a:off x="867814" y="1438301"/>
            <a:ext cx="888883" cy="846266"/>
            <a:chOff x="1628786" y="2094289"/>
            <a:chExt cx="1185346" cy="1128515"/>
          </a:xfrm>
        </p:grpSpPr>
        <p:pic>
          <p:nvPicPr>
            <p:cNvPr id="80" name="Picture 79"/>
            <p:cNvPicPr>
              <a:picLocks noChangeAspect="1"/>
            </p:cNvPicPr>
            <p:nvPr/>
          </p:nvPicPr>
          <p:blipFill>
            <a:blip r:embed="rId4"/>
            <a:stretch>
              <a:fillRect/>
            </a:stretch>
          </p:blipFill>
          <p:spPr>
            <a:xfrm>
              <a:off x="1628786" y="2588363"/>
              <a:ext cx="455690" cy="634441"/>
            </a:xfrm>
            <a:prstGeom prst="rect">
              <a:avLst/>
            </a:prstGeom>
          </p:spPr>
        </p:pic>
        <p:pic>
          <p:nvPicPr>
            <p:cNvPr id="81" name="Picture 80"/>
            <p:cNvPicPr>
              <a:picLocks noChangeAspect="1"/>
            </p:cNvPicPr>
            <p:nvPr/>
          </p:nvPicPr>
          <p:blipFill>
            <a:blip r:embed="rId5"/>
            <a:stretch>
              <a:fillRect/>
            </a:stretch>
          </p:blipFill>
          <p:spPr>
            <a:xfrm>
              <a:off x="2086926" y="2094289"/>
              <a:ext cx="727206" cy="725111"/>
            </a:xfrm>
            <a:prstGeom prst="rect">
              <a:avLst/>
            </a:prstGeom>
          </p:spPr>
        </p:pic>
      </p:grpSp>
      <p:pic>
        <p:nvPicPr>
          <p:cNvPr id="82" name="Picture 81"/>
          <p:cNvPicPr>
            <a:picLocks noChangeAspect="1"/>
          </p:cNvPicPr>
          <p:nvPr/>
        </p:nvPicPr>
        <p:blipFill>
          <a:blip r:embed="rId6"/>
          <a:stretch>
            <a:fillRect/>
          </a:stretch>
        </p:blipFill>
        <p:spPr>
          <a:xfrm>
            <a:off x="2700454" y="1429842"/>
            <a:ext cx="914270" cy="766268"/>
          </a:xfrm>
          <a:prstGeom prst="rect">
            <a:avLst/>
          </a:prstGeom>
        </p:spPr>
      </p:pic>
      <p:sp>
        <p:nvSpPr>
          <p:cNvPr id="62" name="TextBox 61"/>
          <p:cNvSpPr txBox="1"/>
          <p:nvPr/>
        </p:nvSpPr>
        <p:spPr>
          <a:xfrm>
            <a:off x="4275710" y="915566"/>
            <a:ext cx="1428988" cy="285710"/>
          </a:xfrm>
          <a:prstGeom prst="rect">
            <a:avLst/>
          </a:prstGeom>
        </p:spPr>
        <p:txBody>
          <a:bodyPr vert="horz" wrap="square" lIns="68570" tIns="68570" rIns="68570" bIns="68570" rtlCol="0" anchor="ctr">
            <a:noAutofit/>
          </a:bodyPr>
          <a:lstStyle/>
          <a:p>
            <a:pPr marL="175007" marR="0" lvl="0" indent="-175007" algn="ctr" defTabSz="685739"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37" normalizeH="0" baseline="0" noProof="0" dirty="0">
                <a:ln>
                  <a:noFill/>
                </a:ln>
                <a:solidFill>
                  <a:srgbClr val="3F3F3F"/>
                </a:solidFill>
                <a:effectLst/>
                <a:uLnTx/>
                <a:uFillTx/>
                <a:latin typeface="Segoe UI"/>
                <a:ea typeface="Segoe UI" pitchFamily="34" charset="0"/>
                <a:cs typeface="Segoe UI" pitchFamily="34" charset="0"/>
              </a:rPr>
              <a:t>Automated Testing</a:t>
            </a:r>
          </a:p>
        </p:txBody>
      </p:sp>
      <p:sp>
        <p:nvSpPr>
          <p:cNvPr id="68" name="Rounded Rectangle 67"/>
          <p:cNvSpPr/>
          <p:nvPr/>
        </p:nvSpPr>
        <p:spPr>
          <a:xfrm>
            <a:off x="4390213" y="1258416"/>
            <a:ext cx="1199980" cy="1199980"/>
          </a:xfrm>
          <a:prstGeom prst="roundRect">
            <a:avLst>
              <a:gd name="adj" fmla="val 5783"/>
            </a:avLst>
          </a:prstGeom>
          <a:solidFill>
            <a:srgbClr val="67297A"/>
          </a:solidFill>
          <a:ln w="28575" cap="flat" cmpd="sng" algn="ctr">
            <a:solidFill>
              <a:srgbClr val="FFFFFF"/>
            </a:solid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116" name="TextBox 115"/>
          <p:cNvSpPr txBox="1"/>
          <p:nvPr/>
        </p:nvSpPr>
        <p:spPr>
          <a:xfrm>
            <a:off x="6330091" y="915566"/>
            <a:ext cx="1428988" cy="285710"/>
          </a:xfrm>
          <a:prstGeom prst="rect">
            <a:avLst/>
          </a:prstGeom>
        </p:spPr>
        <p:txBody>
          <a:bodyPr vert="horz" wrap="square" lIns="68570" tIns="68570" rIns="68570" bIns="68570" rtlCol="0" anchor="ctr">
            <a:noAutofit/>
          </a:bodyPr>
          <a:lstStyle/>
          <a:p>
            <a:pPr marL="175007" marR="0" lvl="0" indent="-175007" algn="ctr" defTabSz="685739"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37" normalizeH="0" baseline="0" noProof="0" dirty="0">
                <a:ln>
                  <a:noFill/>
                </a:ln>
                <a:solidFill>
                  <a:srgbClr val="3F3F3F"/>
                </a:solidFill>
                <a:effectLst/>
                <a:uLnTx/>
                <a:uFillTx/>
                <a:latin typeface="Segoe UI"/>
                <a:ea typeface="Segoe UI" pitchFamily="34" charset="0"/>
                <a:cs typeface="Segoe UI" pitchFamily="34" charset="0"/>
              </a:rPr>
              <a:t>User Testing</a:t>
            </a:r>
          </a:p>
        </p:txBody>
      </p:sp>
      <p:sp>
        <p:nvSpPr>
          <p:cNvPr id="117" name="Rounded Rectangle 116"/>
          <p:cNvSpPr/>
          <p:nvPr/>
        </p:nvSpPr>
        <p:spPr>
          <a:xfrm>
            <a:off x="6444594" y="1258416"/>
            <a:ext cx="1199980" cy="1199980"/>
          </a:xfrm>
          <a:prstGeom prst="roundRect">
            <a:avLst>
              <a:gd name="adj" fmla="val 5783"/>
            </a:avLst>
          </a:prstGeom>
          <a:solidFill>
            <a:srgbClr val="505050"/>
          </a:solidFill>
          <a:ln w="28575" cap="flat" cmpd="sng" algn="ctr">
            <a:solidFill>
              <a:srgbClr val="FFFFFF"/>
            </a:solid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marL="0" marR="0" lvl="0" indent="0" algn="r" defTabSz="685739"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err="1">
              <a:ln>
                <a:noFill/>
              </a:ln>
              <a:solidFill>
                <a:srgbClr val="FFFFFF"/>
              </a:solidFill>
              <a:effectLst/>
              <a:uLnTx/>
              <a:uFillTx/>
              <a:latin typeface="Segoe UI"/>
              <a:ea typeface="+mn-ea"/>
              <a:cs typeface="+mn-cs"/>
            </a:endParaRPr>
          </a:p>
        </p:txBody>
      </p:sp>
      <p:pic>
        <p:nvPicPr>
          <p:cNvPr id="119" name="Picture 118"/>
          <p:cNvPicPr>
            <a:picLocks noChangeAspect="1"/>
          </p:cNvPicPr>
          <p:nvPr/>
        </p:nvPicPr>
        <p:blipFill>
          <a:blip r:embed="rId7"/>
          <a:stretch>
            <a:fillRect/>
          </a:stretch>
        </p:blipFill>
        <p:spPr>
          <a:xfrm>
            <a:off x="4612203" y="1489829"/>
            <a:ext cx="738611" cy="737155"/>
          </a:xfrm>
          <a:prstGeom prst="rect">
            <a:avLst/>
          </a:prstGeom>
        </p:spPr>
      </p:pic>
      <p:grpSp>
        <p:nvGrpSpPr>
          <p:cNvPr id="121" name="Group 120"/>
          <p:cNvGrpSpPr/>
          <p:nvPr/>
        </p:nvGrpSpPr>
        <p:grpSpPr>
          <a:xfrm>
            <a:off x="3045744" y="2166647"/>
            <a:ext cx="1239689" cy="511404"/>
            <a:chOff x="4633536" y="3025775"/>
            <a:chExt cx="1686302" cy="695644"/>
          </a:xfrm>
        </p:grpSpPr>
        <p:sp>
          <p:nvSpPr>
            <p:cNvPr id="122" name="AutoShape 30"/>
            <p:cNvSpPr>
              <a:spLocks noChangeAspect="1" noChangeArrowheads="1" noTextEdit="1"/>
            </p:cNvSpPr>
            <p:nvPr/>
          </p:nvSpPr>
          <p:spPr bwMode="auto">
            <a:xfrm>
              <a:off x="5151438" y="3025775"/>
              <a:ext cx="11684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23" name="Rectangle 39"/>
            <p:cNvSpPr>
              <a:spLocks noChangeArrowheads="1"/>
            </p:cNvSpPr>
            <p:nvPr/>
          </p:nvSpPr>
          <p:spPr bwMode="auto">
            <a:xfrm>
              <a:off x="5389563" y="3027363"/>
              <a:ext cx="754063" cy="512763"/>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24" name="Oval 40"/>
            <p:cNvSpPr>
              <a:spLocks noChangeArrowheads="1"/>
            </p:cNvSpPr>
            <p:nvPr/>
          </p:nvSpPr>
          <p:spPr bwMode="auto">
            <a:xfrm>
              <a:off x="5759451" y="3038475"/>
              <a:ext cx="12700" cy="127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41"/>
            <p:cNvSpPr>
              <a:spLocks noChangeArrowheads="1"/>
            </p:cNvSpPr>
            <p:nvPr/>
          </p:nvSpPr>
          <p:spPr bwMode="auto">
            <a:xfrm>
              <a:off x="5414963" y="3067050"/>
              <a:ext cx="703263" cy="450850"/>
            </a:xfrm>
            <a:prstGeom prst="rect">
              <a:avLst/>
            </a:prstGeom>
            <a:solidFill>
              <a:schemeClr val="bg2">
                <a:lumMod val="75000"/>
              </a:schemeClr>
            </a:solidFill>
            <a:ln>
              <a:noFill/>
            </a:ln>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26" name="Freeform 42"/>
            <p:cNvSpPr>
              <a:spLocks/>
            </p:cNvSpPr>
            <p:nvPr/>
          </p:nvSpPr>
          <p:spPr bwMode="auto">
            <a:xfrm>
              <a:off x="5272088" y="3548063"/>
              <a:ext cx="973138" cy="39688"/>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27" name="Freeform 47"/>
            <p:cNvSpPr>
              <a:spLocks/>
            </p:cNvSpPr>
            <p:nvPr/>
          </p:nvSpPr>
          <p:spPr bwMode="auto">
            <a:xfrm>
              <a:off x="5635626" y="3194050"/>
              <a:ext cx="254000" cy="228600"/>
            </a:xfrm>
            <a:custGeom>
              <a:avLst/>
              <a:gdLst>
                <a:gd name="T0" fmla="*/ 99 w 117"/>
                <a:gd name="T1" fmla="*/ 40 h 105"/>
                <a:gd name="T2" fmla="*/ 114 w 117"/>
                <a:gd name="T3" fmla="*/ 14 h 105"/>
                <a:gd name="T4" fmla="*/ 89 w 117"/>
                <a:gd name="T5" fmla="*/ 1 h 105"/>
                <a:gd name="T6" fmla="*/ 63 w 117"/>
                <a:gd name="T7" fmla="*/ 7 h 105"/>
                <a:gd name="T8" fmla="*/ 40 w 117"/>
                <a:gd name="T9" fmla="*/ 1 h 105"/>
                <a:gd name="T10" fmla="*/ 12 w 117"/>
                <a:gd name="T11" fmla="*/ 18 h 105"/>
                <a:gd name="T12" fmla="*/ 20 w 117"/>
                <a:gd name="T13" fmla="*/ 87 h 105"/>
                <a:gd name="T14" fmla="*/ 42 w 117"/>
                <a:gd name="T15" fmla="*/ 105 h 105"/>
                <a:gd name="T16" fmla="*/ 64 w 117"/>
                <a:gd name="T17" fmla="*/ 99 h 105"/>
                <a:gd name="T18" fmla="*/ 87 w 117"/>
                <a:gd name="T19" fmla="*/ 104 h 105"/>
                <a:gd name="T20" fmla="*/ 108 w 117"/>
                <a:gd name="T21" fmla="*/ 88 h 105"/>
                <a:gd name="T22" fmla="*/ 117 w 117"/>
                <a:gd name="T23" fmla="*/ 68 h 105"/>
                <a:gd name="T24" fmla="*/ 99 w 117"/>
                <a:gd name="T25" fmla="*/ 4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05">
                  <a:moveTo>
                    <a:pt x="99" y="40"/>
                  </a:moveTo>
                  <a:cubicBezTo>
                    <a:pt x="99" y="23"/>
                    <a:pt x="113" y="15"/>
                    <a:pt x="114" y="14"/>
                  </a:cubicBezTo>
                  <a:cubicBezTo>
                    <a:pt x="106" y="3"/>
                    <a:pt x="93" y="1"/>
                    <a:pt x="89" y="1"/>
                  </a:cubicBezTo>
                  <a:cubicBezTo>
                    <a:pt x="78" y="0"/>
                    <a:pt x="68" y="7"/>
                    <a:pt x="63" y="7"/>
                  </a:cubicBezTo>
                  <a:cubicBezTo>
                    <a:pt x="57" y="7"/>
                    <a:pt x="49" y="1"/>
                    <a:pt x="40" y="1"/>
                  </a:cubicBezTo>
                  <a:cubicBezTo>
                    <a:pt x="28" y="1"/>
                    <a:pt x="18" y="8"/>
                    <a:pt x="12" y="18"/>
                  </a:cubicBezTo>
                  <a:cubicBezTo>
                    <a:pt x="0" y="39"/>
                    <a:pt x="9" y="70"/>
                    <a:pt x="20" y="87"/>
                  </a:cubicBezTo>
                  <a:cubicBezTo>
                    <a:pt x="26" y="96"/>
                    <a:pt x="33" y="105"/>
                    <a:pt x="42" y="105"/>
                  </a:cubicBezTo>
                  <a:cubicBezTo>
                    <a:pt x="51" y="104"/>
                    <a:pt x="54" y="99"/>
                    <a:pt x="64" y="99"/>
                  </a:cubicBezTo>
                  <a:cubicBezTo>
                    <a:pt x="75" y="99"/>
                    <a:pt x="78" y="105"/>
                    <a:pt x="87" y="104"/>
                  </a:cubicBezTo>
                  <a:cubicBezTo>
                    <a:pt x="96" y="104"/>
                    <a:pt x="102" y="96"/>
                    <a:pt x="108" y="88"/>
                  </a:cubicBezTo>
                  <a:cubicBezTo>
                    <a:pt x="115" y="78"/>
                    <a:pt x="117" y="69"/>
                    <a:pt x="117" y="68"/>
                  </a:cubicBezTo>
                  <a:cubicBezTo>
                    <a:pt x="117" y="68"/>
                    <a:pt x="99" y="61"/>
                    <a:pt x="99"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28" name="Freeform 48"/>
            <p:cNvSpPr>
              <a:spLocks/>
            </p:cNvSpPr>
            <p:nvPr/>
          </p:nvSpPr>
          <p:spPr bwMode="auto">
            <a:xfrm>
              <a:off x="5768976" y="3125788"/>
              <a:ext cx="61913" cy="68263"/>
            </a:xfrm>
            <a:custGeom>
              <a:avLst/>
              <a:gdLst>
                <a:gd name="T0" fmla="*/ 21 w 29"/>
                <a:gd name="T1" fmla="*/ 22 h 32"/>
                <a:gd name="T2" fmla="*/ 28 w 29"/>
                <a:gd name="T3" fmla="*/ 0 h 32"/>
                <a:gd name="T4" fmla="*/ 8 w 29"/>
                <a:gd name="T5" fmla="*/ 10 h 32"/>
                <a:gd name="T6" fmla="*/ 1 w 29"/>
                <a:gd name="T7" fmla="*/ 31 h 32"/>
                <a:gd name="T8" fmla="*/ 21 w 29"/>
                <a:gd name="T9" fmla="*/ 22 h 32"/>
              </a:gdLst>
              <a:ahLst/>
              <a:cxnLst>
                <a:cxn ang="0">
                  <a:pos x="T0" y="T1"/>
                </a:cxn>
                <a:cxn ang="0">
                  <a:pos x="T2" y="T3"/>
                </a:cxn>
                <a:cxn ang="0">
                  <a:pos x="T4" y="T5"/>
                </a:cxn>
                <a:cxn ang="0">
                  <a:pos x="T6" y="T7"/>
                </a:cxn>
                <a:cxn ang="0">
                  <a:pos x="T8" y="T9"/>
                </a:cxn>
              </a:cxnLst>
              <a:rect l="0" t="0" r="r" b="b"/>
              <a:pathLst>
                <a:path w="29" h="32">
                  <a:moveTo>
                    <a:pt x="21" y="22"/>
                  </a:moveTo>
                  <a:cubicBezTo>
                    <a:pt x="26" y="16"/>
                    <a:pt x="29" y="8"/>
                    <a:pt x="28" y="0"/>
                  </a:cubicBezTo>
                  <a:cubicBezTo>
                    <a:pt x="21" y="0"/>
                    <a:pt x="13" y="4"/>
                    <a:pt x="8" y="10"/>
                  </a:cubicBezTo>
                  <a:cubicBezTo>
                    <a:pt x="3" y="15"/>
                    <a:pt x="0" y="23"/>
                    <a:pt x="1" y="31"/>
                  </a:cubicBezTo>
                  <a:cubicBezTo>
                    <a:pt x="8" y="32"/>
                    <a:pt x="16" y="27"/>
                    <a:pt x="2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grpSp>
          <p:nvGrpSpPr>
            <p:cNvPr id="129" name="Group 128"/>
            <p:cNvGrpSpPr/>
            <p:nvPr/>
          </p:nvGrpSpPr>
          <p:grpSpPr>
            <a:xfrm>
              <a:off x="4633536" y="3161031"/>
              <a:ext cx="974725" cy="560388"/>
              <a:chOff x="4084638" y="3027363"/>
              <a:chExt cx="974725" cy="560388"/>
            </a:xfrm>
          </p:grpSpPr>
          <p:sp>
            <p:nvSpPr>
              <p:cNvPr id="130" name="Rectangle 43"/>
              <p:cNvSpPr>
                <a:spLocks noChangeArrowheads="1"/>
              </p:cNvSpPr>
              <p:nvPr/>
            </p:nvSpPr>
            <p:spPr bwMode="auto">
              <a:xfrm>
                <a:off x="4200526" y="3027363"/>
                <a:ext cx="754063" cy="512763"/>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31" name="Oval 44"/>
              <p:cNvSpPr>
                <a:spLocks noChangeArrowheads="1"/>
              </p:cNvSpPr>
              <p:nvPr/>
            </p:nvSpPr>
            <p:spPr bwMode="auto">
              <a:xfrm>
                <a:off x="4570413" y="3038475"/>
                <a:ext cx="12700" cy="127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32" name="Rectangle 45"/>
              <p:cNvSpPr>
                <a:spLocks noChangeArrowheads="1"/>
              </p:cNvSpPr>
              <p:nvPr/>
            </p:nvSpPr>
            <p:spPr bwMode="auto">
              <a:xfrm>
                <a:off x="4225926" y="3067050"/>
                <a:ext cx="704850" cy="450850"/>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33" name="Freeform 46"/>
              <p:cNvSpPr>
                <a:spLocks/>
              </p:cNvSpPr>
              <p:nvPr/>
            </p:nvSpPr>
            <p:spPr bwMode="auto">
              <a:xfrm>
                <a:off x="4084638" y="3548063"/>
                <a:ext cx="974725" cy="39688"/>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34" name="Freeform 49"/>
              <p:cNvSpPr>
                <a:spLocks/>
              </p:cNvSpPr>
              <p:nvPr/>
            </p:nvSpPr>
            <p:spPr bwMode="auto">
              <a:xfrm>
                <a:off x="4556126" y="3155950"/>
                <a:ext cx="144463" cy="127000"/>
              </a:xfrm>
              <a:custGeom>
                <a:avLst/>
                <a:gdLst>
                  <a:gd name="T0" fmla="*/ 0 w 91"/>
                  <a:gd name="T1" fmla="*/ 80 h 80"/>
                  <a:gd name="T2" fmla="*/ 91 w 91"/>
                  <a:gd name="T3" fmla="*/ 80 h 80"/>
                  <a:gd name="T4" fmla="*/ 91 w 91"/>
                  <a:gd name="T5" fmla="*/ 0 h 80"/>
                  <a:gd name="T6" fmla="*/ 0 w 91"/>
                  <a:gd name="T7" fmla="*/ 14 h 80"/>
                  <a:gd name="T8" fmla="*/ 0 w 91"/>
                  <a:gd name="T9" fmla="*/ 80 h 80"/>
                </a:gdLst>
                <a:ahLst/>
                <a:cxnLst>
                  <a:cxn ang="0">
                    <a:pos x="T0" y="T1"/>
                  </a:cxn>
                  <a:cxn ang="0">
                    <a:pos x="T2" y="T3"/>
                  </a:cxn>
                  <a:cxn ang="0">
                    <a:pos x="T4" y="T5"/>
                  </a:cxn>
                  <a:cxn ang="0">
                    <a:pos x="T6" y="T7"/>
                  </a:cxn>
                  <a:cxn ang="0">
                    <a:pos x="T8" y="T9"/>
                  </a:cxn>
                </a:cxnLst>
                <a:rect l="0" t="0" r="r" b="b"/>
                <a:pathLst>
                  <a:path w="91" h="80">
                    <a:moveTo>
                      <a:pt x="0" y="80"/>
                    </a:moveTo>
                    <a:lnTo>
                      <a:pt x="91" y="80"/>
                    </a:lnTo>
                    <a:lnTo>
                      <a:pt x="91" y="0"/>
                    </a:lnTo>
                    <a:lnTo>
                      <a:pt x="0" y="14"/>
                    </a:lnTo>
                    <a:lnTo>
                      <a:pt x="0"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35" name="Freeform 50"/>
              <p:cNvSpPr>
                <a:spLocks/>
              </p:cNvSpPr>
              <p:nvPr/>
            </p:nvSpPr>
            <p:spPr bwMode="auto">
              <a:xfrm>
                <a:off x="4440238" y="3178175"/>
                <a:ext cx="111125" cy="104775"/>
              </a:xfrm>
              <a:custGeom>
                <a:avLst/>
                <a:gdLst>
                  <a:gd name="T0" fmla="*/ 70 w 70"/>
                  <a:gd name="T1" fmla="*/ 66 h 66"/>
                  <a:gd name="T2" fmla="*/ 70 w 70"/>
                  <a:gd name="T3" fmla="*/ 0 h 66"/>
                  <a:gd name="T4" fmla="*/ 0 w 70"/>
                  <a:gd name="T5" fmla="*/ 9 h 66"/>
                  <a:gd name="T6" fmla="*/ 0 w 70"/>
                  <a:gd name="T7" fmla="*/ 66 h 66"/>
                  <a:gd name="T8" fmla="*/ 70 w 70"/>
                  <a:gd name="T9" fmla="*/ 66 h 66"/>
                </a:gdLst>
                <a:ahLst/>
                <a:cxnLst>
                  <a:cxn ang="0">
                    <a:pos x="T0" y="T1"/>
                  </a:cxn>
                  <a:cxn ang="0">
                    <a:pos x="T2" y="T3"/>
                  </a:cxn>
                  <a:cxn ang="0">
                    <a:pos x="T4" y="T5"/>
                  </a:cxn>
                  <a:cxn ang="0">
                    <a:pos x="T6" y="T7"/>
                  </a:cxn>
                  <a:cxn ang="0">
                    <a:pos x="T8" y="T9"/>
                  </a:cxn>
                </a:cxnLst>
                <a:rect l="0" t="0" r="r" b="b"/>
                <a:pathLst>
                  <a:path w="70" h="66">
                    <a:moveTo>
                      <a:pt x="70" y="66"/>
                    </a:moveTo>
                    <a:lnTo>
                      <a:pt x="70" y="0"/>
                    </a:lnTo>
                    <a:lnTo>
                      <a:pt x="0" y="9"/>
                    </a:lnTo>
                    <a:lnTo>
                      <a:pt x="0" y="66"/>
                    </a:lnTo>
                    <a:lnTo>
                      <a:pt x="7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36" name="Freeform 51"/>
              <p:cNvSpPr>
                <a:spLocks/>
              </p:cNvSpPr>
              <p:nvPr/>
            </p:nvSpPr>
            <p:spPr bwMode="auto">
              <a:xfrm>
                <a:off x="4440238" y="3287713"/>
                <a:ext cx="111125" cy="107950"/>
              </a:xfrm>
              <a:custGeom>
                <a:avLst/>
                <a:gdLst>
                  <a:gd name="T0" fmla="*/ 70 w 70"/>
                  <a:gd name="T1" fmla="*/ 0 h 68"/>
                  <a:gd name="T2" fmla="*/ 0 w 70"/>
                  <a:gd name="T3" fmla="*/ 0 h 68"/>
                  <a:gd name="T4" fmla="*/ 0 w 70"/>
                  <a:gd name="T5" fmla="*/ 59 h 68"/>
                  <a:gd name="T6" fmla="*/ 70 w 70"/>
                  <a:gd name="T7" fmla="*/ 68 h 68"/>
                  <a:gd name="T8" fmla="*/ 70 w 70"/>
                  <a:gd name="T9" fmla="*/ 0 h 68"/>
                </a:gdLst>
                <a:ahLst/>
                <a:cxnLst>
                  <a:cxn ang="0">
                    <a:pos x="T0" y="T1"/>
                  </a:cxn>
                  <a:cxn ang="0">
                    <a:pos x="T2" y="T3"/>
                  </a:cxn>
                  <a:cxn ang="0">
                    <a:pos x="T4" y="T5"/>
                  </a:cxn>
                  <a:cxn ang="0">
                    <a:pos x="T6" y="T7"/>
                  </a:cxn>
                  <a:cxn ang="0">
                    <a:pos x="T8" y="T9"/>
                  </a:cxn>
                </a:cxnLst>
                <a:rect l="0" t="0" r="r" b="b"/>
                <a:pathLst>
                  <a:path w="70" h="68">
                    <a:moveTo>
                      <a:pt x="70" y="0"/>
                    </a:moveTo>
                    <a:lnTo>
                      <a:pt x="0" y="0"/>
                    </a:lnTo>
                    <a:lnTo>
                      <a:pt x="0" y="59"/>
                    </a:lnTo>
                    <a:lnTo>
                      <a:pt x="70" y="68"/>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37" name="Freeform 52"/>
              <p:cNvSpPr>
                <a:spLocks/>
              </p:cNvSpPr>
              <p:nvPr/>
            </p:nvSpPr>
            <p:spPr bwMode="auto">
              <a:xfrm>
                <a:off x="4556126" y="3287713"/>
                <a:ext cx="144463" cy="130175"/>
              </a:xfrm>
              <a:custGeom>
                <a:avLst/>
                <a:gdLst>
                  <a:gd name="T0" fmla="*/ 0 w 91"/>
                  <a:gd name="T1" fmla="*/ 0 h 82"/>
                  <a:gd name="T2" fmla="*/ 0 w 91"/>
                  <a:gd name="T3" fmla="*/ 68 h 82"/>
                  <a:gd name="T4" fmla="*/ 91 w 91"/>
                  <a:gd name="T5" fmla="*/ 82 h 82"/>
                  <a:gd name="T6" fmla="*/ 91 w 91"/>
                  <a:gd name="T7" fmla="*/ 0 h 82"/>
                  <a:gd name="T8" fmla="*/ 0 w 91"/>
                  <a:gd name="T9" fmla="*/ 0 h 82"/>
                </a:gdLst>
                <a:ahLst/>
                <a:cxnLst>
                  <a:cxn ang="0">
                    <a:pos x="T0" y="T1"/>
                  </a:cxn>
                  <a:cxn ang="0">
                    <a:pos x="T2" y="T3"/>
                  </a:cxn>
                  <a:cxn ang="0">
                    <a:pos x="T4" y="T5"/>
                  </a:cxn>
                  <a:cxn ang="0">
                    <a:pos x="T6" y="T7"/>
                  </a:cxn>
                  <a:cxn ang="0">
                    <a:pos x="T8" y="T9"/>
                  </a:cxn>
                </a:cxnLst>
                <a:rect l="0" t="0" r="r" b="b"/>
                <a:pathLst>
                  <a:path w="91" h="82">
                    <a:moveTo>
                      <a:pt x="0" y="0"/>
                    </a:moveTo>
                    <a:lnTo>
                      <a:pt x="0" y="68"/>
                    </a:lnTo>
                    <a:lnTo>
                      <a:pt x="91" y="82"/>
                    </a:lnTo>
                    <a:lnTo>
                      <a:pt x="9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139" name="Freeform 5"/>
          <p:cNvSpPr>
            <a:spLocks/>
          </p:cNvSpPr>
          <p:nvPr/>
        </p:nvSpPr>
        <p:spPr bwMode="auto">
          <a:xfrm>
            <a:off x="251520" y="4868761"/>
            <a:ext cx="2060143" cy="124892"/>
          </a:xfrm>
          <a:custGeom>
            <a:avLst/>
            <a:gdLst>
              <a:gd name="T0" fmla="*/ 1523 w 1523"/>
              <a:gd name="T1" fmla="*/ 46 h 93"/>
              <a:gd name="T2" fmla="*/ 1476 w 1523"/>
              <a:gd name="T3" fmla="*/ 93 h 93"/>
              <a:gd name="T4" fmla="*/ 47 w 1523"/>
              <a:gd name="T5" fmla="*/ 93 h 93"/>
              <a:gd name="T6" fmla="*/ 0 w 1523"/>
              <a:gd name="T7" fmla="*/ 46 h 93"/>
              <a:gd name="T8" fmla="*/ 0 w 1523"/>
              <a:gd name="T9" fmla="*/ 46 h 93"/>
              <a:gd name="T10" fmla="*/ 47 w 1523"/>
              <a:gd name="T11" fmla="*/ 0 h 93"/>
              <a:gd name="T12" fmla="*/ 1476 w 1523"/>
              <a:gd name="T13" fmla="*/ 0 h 93"/>
              <a:gd name="T14" fmla="*/ 1523 w 1523"/>
              <a:gd name="T15" fmla="*/ 4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3" h="93">
                <a:moveTo>
                  <a:pt x="1523" y="46"/>
                </a:moveTo>
                <a:cubicBezTo>
                  <a:pt x="1523" y="72"/>
                  <a:pt x="1502" y="93"/>
                  <a:pt x="1476" y="93"/>
                </a:cubicBezTo>
                <a:cubicBezTo>
                  <a:pt x="47" y="93"/>
                  <a:pt x="47" y="93"/>
                  <a:pt x="47" y="93"/>
                </a:cubicBezTo>
                <a:cubicBezTo>
                  <a:pt x="21" y="93"/>
                  <a:pt x="0" y="72"/>
                  <a:pt x="0" y="46"/>
                </a:cubicBezTo>
                <a:cubicBezTo>
                  <a:pt x="0" y="46"/>
                  <a:pt x="0" y="46"/>
                  <a:pt x="0" y="46"/>
                </a:cubicBezTo>
                <a:cubicBezTo>
                  <a:pt x="0" y="21"/>
                  <a:pt x="21" y="0"/>
                  <a:pt x="47" y="0"/>
                </a:cubicBezTo>
                <a:cubicBezTo>
                  <a:pt x="1476" y="0"/>
                  <a:pt x="1476" y="0"/>
                  <a:pt x="1476" y="0"/>
                </a:cubicBezTo>
                <a:cubicBezTo>
                  <a:pt x="1502" y="0"/>
                  <a:pt x="1523" y="21"/>
                  <a:pt x="1523" y="46"/>
                </a:cubicBezTo>
                <a:close/>
              </a:path>
            </a:pathLst>
          </a:custGeom>
          <a:solidFill>
            <a:srgbClr val="022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0" name="Freeform 7"/>
          <p:cNvSpPr>
            <a:spLocks/>
          </p:cNvSpPr>
          <p:nvPr/>
        </p:nvSpPr>
        <p:spPr bwMode="auto">
          <a:xfrm>
            <a:off x="319219" y="4257137"/>
            <a:ext cx="662981" cy="658312"/>
          </a:xfrm>
          <a:custGeom>
            <a:avLst/>
            <a:gdLst>
              <a:gd name="T0" fmla="*/ 64 w 490"/>
              <a:gd name="T1" fmla="*/ 469 h 487"/>
              <a:gd name="T2" fmla="*/ 32 w 490"/>
              <a:gd name="T3" fmla="*/ 487 h 487"/>
              <a:gd name="T4" fmla="*/ 26 w 490"/>
              <a:gd name="T5" fmla="*/ 487 h 487"/>
              <a:gd name="T6" fmla="*/ 13 w 490"/>
              <a:gd name="T7" fmla="*/ 462 h 487"/>
              <a:gd name="T8" fmla="*/ 385 w 490"/>
              <a:gd name="T9" fmla="*/ 18 h 487"/>
              <a:gd name="T10" fmla="*/ 416 w 490"/>
              <a:gd name="T11" fmla="*/ 0 h 487"/>
              <a:gd name="T12" fmla="*/ 467 w 490"/>
              <a:gd name="T13" fmla="*/ 0 h 487"/>
              <a:gd name="T14" fmla="*/ 475 w 490"/>
              <a:gd name="T15" fmla="*/ 31 h 487"/>
              <a:gd name="T16" fmla="*/ 64 w 490"/>
              <a:gd name="T17" fmla="*/ 46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487">
                <a:moveTo>
                  <a:pt x="64" y="469"/>
                </a:moveTo>
                <a:cubicBezTo>
                  <a:pt x="54" y="481"/>
                  <a:pt x="42" y="487"/>
                  <a:pt x="32" y="487"/>
                </a:cubicBezTo>
                <a:cubicBezTo>
                  <a:pt x="26" y="487"/>
                  <a:pt x="26" y="487"/>
                  <a:pt x="26" y="487"/>
                </a:cubicBezTo>
                <a:cubicBezTo>
                  <a:pt x="17" y="487"/>
                  <a:pt x="0" y="484"/>
                  <a:pt x="13" y="462"/>
                </a:cubicBezTo>
                <a:cubicBezTo>
                  <a:pt x="21" y="449"/>
                  <a:pt x="385" y="18"/>
                  <a:pt x="385" y="18"/>
                </a:cubicBezTo>
                <a:cubicBezTo>
                  <a:pt x="392" y="8"/>
                  <a:pt x="406" y="0"/>
                  <a:pt x="416" y="0"/>
                </a:cubicBezTo>
                <a:cubicBezTo>
                  <a:pt x="467" y="0"/>
                  <a:pt x="467" y="0"/>
                  <a:pt x="467" y="0"/>
                </a:cubicBezTo>
                <a:cubicBezTo>
                  <a:pt x="477" y="0"/>
                  <a:pt x="490" y="13"/>
                  <a:pt x="475" y="31"/>
                </a:cubicBezTo>
                <a:lnTo>
                  <a:pt x="64" y="46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1" name="Freeform 8"/>
          <p:cNvSpPr>
            <a:spLocks/>
          </p:cNvSpPr>
          <p:nvPr/>
        </p:nvSpPr>
        <p:spPr bwMode="auto">
          <a:xfrm>
            <a:off x="1576315" y="4257137"/>
            <a:ext cx="664148" cy="658312"/>
          </a:xfrm>
          <a:custGeom>
            <a:avLst/>
            <a:gdLst>
              <a:gd name="T0" fmla="*/ 427 w 491"/>
              <a:gd name="T1" fmla="*/ 469 h 487"/>
              <a:gd name="T2" fmla="*/ 458 w 491"/>
              <a:gd name="T3" fmla="*/ 487 h 487"/>
              <a:gd name="T4" fmla="*/ 464 w 491"/>
              <a:gd name="T5" fmla="*/ 487 h 487"/>
              <a:gd name="T6" fmla="*/ 477 w 491"/>
              <a:gd name="T7" fmla="*/ 462 h 487"/>
              <a:gd name="T8" fmla="*/ 105 w 491"/>
              <a:gd name="T9" fmla="*/ 18 h 487"/>
              <a:gd name="T10" fmla="*/ 74 w 491"/>
              <a:gd name="T11" fmla="*/ 0 h 487"/>
              <a:gd name="T12" fmla="*/ 23 w 491"/>
              <a:gd name="T13" fmla="*/ 0 h 487"/>
              <a:gd name="T14" fmla="*/ 15 w 491"/>
              <a:gd name="T15" fmla="*/ 31 h 487"/>
              <a:gd name="T16" fmla="*/ 427 w 491"/>
              <a:gd name="T17" fmla="*/ 46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487">
                <a:moveTo>
                  <a:pt x="427" y="469"/>
                </a:moveTo>
                <a:cubicBezTo>
                  <a:pt x="436" y="481"/>
                  <a:pt x="448" y="487"/>
                  <a:pt x="458" y="487"/>
                </a:cubicBezTo>
                <a:cubicBezTo>
                  <a:pt x="464" y="487"/>
                  <a:pt x="464" y="487"/>
                  <a:pt x="464" y="487"/>
                </a:cubicBezTo>
                <a:cubicBezTo>
                  <a:pt x="473" y="487"/>
                  <a:pt x="491" y="484"/>
                  <a:pt x="477" y="462"/>
                </a:cubicBezTo>
                <a:cubicBezTo>
                  <a:pt x="469" y="449"/>
                  <a:pt x="105" y="18"/>
                  <a:pt x="105" y="18"/>
                </a:cubicBezTo>
                <a:cubicBezTo>
                  <a:pt x="98" y="8"/>
                  <a:pt x="84" y="0"/>
                  <a:pt x="74" y="0"/>
                </a:cubicBezTo>
                <a:cubicBezTo>
                  <a:pt x="23" y="0"/>
                  <a:pt x="23" y="0"/>
                  <a:pt x="23" y="0"/>
                </a:cubicBezTo>
                <a:cubicBezTo>
                  <a:pt x="14" y="0"/>
                  <a:pt x="0" y="13"/>
                  <a:pt x="15" y="31"/>
                </a:cubicBezTo>
                <a:lnTo>
                  <a:pt x="427" y="46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2" name="Freeform 9"/>
          <p:cNvSpPr>
            <a:spLocks/>
          </p:cNvSpPr>
          <p:nvPr/>
        </p:nvSpPr>
        <p:spPr bwMode="auto">
          <a:xfrm>
            <a:off x="758094" y="4257137"/>
            <a:ext cx="224106" cy="144735"/>
          </a:xfrm>
          <a:custGeom>
            <a:avLst/>
            <a:gdLst>
              <a:gd name="T0" fmla="*/ 143 w 166"/>
              <a:gd name="T1" fmla="*/ 0 h 107"/>
              <a:gd name="T2" fmla="*/ 92 w 166"/>
              <a:gd name="T3" fmla="*/ 0 h 107"/>
              <a:gd name="T4" fmla="*/ 61 w 166"/>
              <a:gd name="T5" fmla="*/ 18 h 107"/>
              <a:gd name="T6" fmla="*/ 0 w 166"/>
              <a:gd name="T7" fmla="*/ 90 h 107"/>
              <a:gd name="T8" fmla="*/ 80 w 166"/>
              <a:gd name="T9" fmla="*/ 107 h 107"/>
              <a:gd name="T10" fmla="*/ 151 w 166"/>
              <a:gd name="T11" fmla="*/ 31 h 107"/>
              <a:gd name="T12" fmla="*/ 143 w 16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66" h="107">
                <a:moveTo>
                  <a:pt x="143" y="0"/>
                </a:moveTo>
                <a:cubicBezTo>
                  <a:pt x="92" y="0"/>
                  <a:pt x="92" y="0"/>
                  <a:pt x="92" y="0"/>
                </a:cubicBezTo>
                <a:cubicBezTo>
                  <a:pt x="82" y="0"/>
                  <a:pt x="68" y="8"/>
                  <a:pt x="61" y="18"/>
                </a:cubicBezTo>
                <a:cubicBezTo>
                  <a:pt x="61" y="18"/>
                  <a:pt x="36" y="47"/>
                  <a:pt x="0" y="90"/>
                </a:cubicBezTo>
                <a:cubicBezTo>
                  <a:pt x="80" y="107"/>
                  <a:pt x="80" y="107"/>
                  <a:pt x="80" y="107"/>
                </a:cubicBezTo>
                <a:cubicBezTo>
                  <a:pt x="151" y="31"/>
                  <a:pt x="151" y="31"/>
                  <a:pt x="151" y="31"/>
                </a:cubicBezTo>
                <a:cubicBezTo>
                  <a:pt x="166" y="13"/>
                  <a:pt x="153" y="0"/>
                  <a:pt x="143" y="0"/>
                </a:cubicBez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10"/>
          <p:cNvSpPr>
            <a:spLocks/>
          </p:cNvSpPr>
          <p:nvPr/>
        </p:nvSpPr>
        <p:spPr bwMode="auto">
          <a:xfrm>
            <a:off x="1576316" y="4257137"/>
            <a:ext cx="273129" cy="186755"/>
          </a:xfrm>
          <a:custGeom>
            <a:avLst/>
            <a:gdLst>
              <a:gd name="T0" fmla="*/ 105 w 202"/>
              <a:gd name="T1" fmla="*/ 18 h 138"/>
              <a:gd name="T2" fmla="*/ 74 w 202"/>
              <a:gd name="T3" fmla="*/ 0 h 138"/>
              <a:gd name="T4" fmla="*/ 23 w 202"/>
              <a:gd name="T5" fmla="*/ 0 h 138"/>
              <a:gd name="T6" fmla="*/ 15 w 202"/>
              <a:gd name="T7" fmla="*/ 31 h 138"/>
              <a:gd name="T8" fmla="*/ 115 w 202"/>
              <a:gd name="T9" fmla="*/ 138 h 138"/>
              <a:gd name="T10" fmla="*/ 202 w 202"/>
              <a:gd name="T11" fmla="*/ 133 h 138"/>
              <a:gd name="T12" fmla="*/ 105 w 202"/>
              <a:gd name="T13" fmla="*/ 18 h 138"/>
            </a:gdLst>
            <a:ahLst/>
            <a:cxnLst>
              <a:cxn ang="0">
                <a:pos x="T0" y="T1"/>
              </a:cxn>
              <a:cxn ang="0">
                <a:pos x="T2" y="T3"/>
              </a:cxn>
              <a:cxn ang="0">
                <a:pos x="T4" y="T5"/>
              </a:cxn>
              <a:cxn ang="0">
                <a:pos x="T6" y="T7"/>
              </a:cxn>
              <a:cxn ang="0">
                <a:pos x="T8" y="T9"/>
              </a:cxn>
              <a:cxn ang="0">
                <a:pos x="T10" y="T11"/>
              </a:cxn>
              <a:cxn ang="0">
                <a:pos x="T12" y="T13"/>
              </a:cxn>
            </a:cxnLst>
            <a:rect l="0" t="0" r="r" b="b"/>
            <a:pathLst>
              <a:path w="202" h="138">
                <a:moveTo>
                  <a:pt x="105" y="18"/>
                </a:moveTo>
                <a:cubicBezTo>
                  <a:pt x="98" y="8"/>
                  <a:pt x="84" y="0"/>
                  <a:pt x="74" y="0"/>
                </a:cubicBezTo>
                <a:cubicBezTo>
                  <a:pt x="23" y="0"/>
                  <a:pt x="23" y="0"/>
                  <a:pt x="23" y="0"/>
                </a:cubicBezTo>
                <a:cubicBezTo>
                  <a:pt x="14" y="0"/>
                  <a:pt x="0" y="13"/>
                  <a:pt x="15" y="31"/>
                </a:cubicBezTo>
                <a:cubicBezTo>
                  <a:pt x="115" y="138"/>
                  <a:pt x="115" y="138"/>
                  <a:pt x="115" y="138"/>
                </a:cubicBezTo>
                <a:cubicBezTo>
                  <a:pt x="202" y="133"/>
                  <a:pt x="202" y="133"/>
                  <a:pt x="202" y="133"/>
                </a:cubicBezTo>
                <a:cubicBezTo>
                  <a:pt x="147" y="68"/>
                  <a:pt x="105" y="18"/>
                  <a:pt x="105" y="18"/>
                </a:cubicBez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11"/>
          <p:cNvSpPr>
            <a:spLocks/>
          </p:cNvSpPr>
          <p:nvPr/>
        </p:nvSpPr>
        <p:spPr bwMode="auto">
          <a:xfrm>
            <a:off x="272530" y="4139248"/>
            <a:ext cx="2013455" cy="176250"/>
          </a:xfrm>
          <a:custGeom>
            <a:avLst/>
            <a:gdLst>
              <a:gd name="T0" fmla="*/ 1489 w 1489"/>
              <a:gd name="T1" fmla="*/ 0 h 131"/>
              <a:gd name="T2" fmla="*/ 0 w 1489"/>
              <a:gd name="T3" fmla="*/ 0 h 131"/>
              <a:gd name="T4" fmla="*/ 0 w 1489"/>
              <a:gd name="T5" fmla="*/ 18 h 131"/>
              <a:gd name="T6" fmla="*/ 744 w 1489"/>
              <a:gd name="T7" fmla="*/ 131 h 131"/>
              <a:gd name="T8" fmla="*/ 1489 w 1489"/>
              <a:gd name="T9" fmla="*/ 16 h 131"/>
              <a:gd name="T10" fmla="*/ 1489 w 1489"/>
              <a:gd name="T11" fmla="*/ 0 h 131"/>
            </a:gdLst>
            <a:ahLst/>
            <a:cxnLst>
              <a:cxn ang="0">
                <a:pos x="T0" y="T1"/>
              </a:cxn>
              <a:cxn ang="0">
                <a:pos x="T2" y="T3"/>
              </a:cxn>
              <a:cxn ang="0">
                <a:pos x="T4" y="T5"/>
              </a:cxn>
              <a:cxn ang="0">
                <a:pos x="T6" y="T7"/>
              </a:cxn>
              <a:cxn ang="0">
                <a:pos x="T8" y="T9"/>
              </a:cxn>
              <a:cxn ang="0">
                <a:pos x="T10" y="T11"/>
              </a:cxn>
            </a:cxnLst>
            <a:rect l="0" t="0" r="r" b="b"/>
            <a:pathLst>
              <a:path w="1489" h="131">
                <a:moveTo>
                  <a:pt x="1489" y="0"/>
                </a:moveTo>
                <a:cubicBezTo>
                  <a:pt x="0" y="0"/>
                  <a:pt x="0" y="0"/>
                  <a:pt x="0" y="0"/>
                </a:cubicBezTo>
                <a:cubicBezTo>
                  <a:pt x="0" y="18"/>
                  <a:pt x="0" y="18"/>
                  <a:pt x="0" y="18"/>
                </a:cubicBezTo>
                <a:cubicBezTo>
                  <a:pt x="123" y="84"/>
                  <a:pt x="409" y="131"/>
                  <a:pt x="744" y="131"/>
                </a:cubicBezTo>
                <a:cubicBezTo>
                  <a:pt x="1079" y="131"/>
                  <a:pt x="1367" y="84"/>
                  <a:pt x="1489" y="16"/>
                </a:cubicBezTo>
                <a:lnTo>
                  <a:pt x="1489" y="0"/>
                </a:lnTo>
                <a:close/>
              </a:path>
            </a:pathLst>
          </a:custGeom>
          <a:solidFill>
            <a:srgbClr val="B89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53" name="Freeform 26"/>
          <p:cNvSpPr>
            <a:spLocks noEditPoints="1"/>
          </p:cNvSpPr>
          <p:nvPr/>
        </p:nvSpPr>
        <p:spPr bwMode="auto">
          <a:xfrm>
            <a:off x="370578" y="3971168"/>
            <a:ext cx="194926" cy="168080"/>
          </a:xfrm>
          <a:custGeom>
            <a:avLst/>
            <a:gdLst>
              <a:gd name="T0" fmla="*/ 120 w 144"/>
              <a:gd name="T1" fmla="*/ 23 h 124"/>
              <a:gd name="T2" fmla="*/ 103 w 144"/>
              <a:gd name="T3" fmla="*/ 23 h 124"/>
              <a:gd name="T4" fmla="*/ 103 w 144"/>
              <a:gd name="T5" fmla="*/ 4 h 124"/>
              <a:gd name="T6" fmla="*/ 99 w 144"/>
              <a:gd name="T7" fmla="*/ 0 h 124"/>
              <a:gd name="T8" fmla="*/ 4 w 144"/>
              <a:gd name="T9" fmla="*/ 0 h 124"/>
              <a:gd name="T10" fmla="*/ 0 w 144"/>
              <a:gd name="T11" fmla="*/ 4 h 124"/>
              <a:gd name="T12" fmla="*/ 0 w 144"/>
              <a:gd name="T13" fmla="*/ 114 h 124"/>
              <a:gd name="T14" fmla="*/ 4 w 144"/>
              <a:gd name="T15" fmla="*/ 118 h 124"/>
              <a:gd name="T16" fmla="*/ 9 w 144"/>
              <a:gd name="T17" fmla="*/ 118 h 124"/>
              <a:gd name="T18" fmla="*/ 9 w 144"/>
              <a:gd name="T19" fmla="*/ 124 h 124"/>
              <a:gd name="T20" fmla="*/ 95 w 144"/>
              <a:gd name="T21" fmla="*/ 124 h 124"/>
              <a:gd name="T22" fmla="*/ 95 w 144"/>
              <a:gd name="T23" fmla="*/ 118 h 124"/>
              <a:gd name="T24" fmla="*/ 99 w 144"/>
              <a:gd name="T25" fmla="*/ 118 h 124"/>
              <a:gd name="T26" fmla="*/ 103 w 144"/>
              <a:gd name="T27" fmla="*/ 114 h 124"/>
              <a:gd name="T28" fmla="*/ 103 w 144"/>
              <a:gd name="T29" fmla="*/ 92 h 124"/>
              <a:gd name="T30" fmla="*/ 120 w 144"/>
              <a:gd name="T31" fmla="*/ 92 h 124"/>
              <a:gd name="T32" fmla="*/ 144 w 144"/>
              <a:gd name="T33" fmla="*/ 69 h 124"/>
              <a:gd name="T34" fmla="*/ 144 w 144"/>
              <a:gd name="T35" fmla="*/ 47 h 124"/>
              <a:gd name="T36" fmla="*/ 120 w 144"/>
              <a:gd name="T37" fmla="*/ 23 h 124"/>
              <a:gd name="T38" fmla="*/ 132 w 144"/>
              <a:gd name="T39" fmla="*/ 69 h 124"/>
              <a:gd name="T40" fmla="*/ 120 w 144"/>
              <a:gd name="T41" fmla="*/ 81 h 124"/>
              <a:gd name="T42" fmla="*/ 103 w 144"/>
              <a:gd name="T43" fmla="*/ 81 h 124"/>
              <a:gd name="T44" fmla="*/ 103 w 144"/>
              <a:gd name="T45" fmla="*/ 35 h 124"/>
              <a:gd name="T46" fmla="*/ 120 w 144"/>
              <a:gd name="T47" fmla="*/ 35 h 124"/>
              <a:gd name="T48" fmla="*/ 132 w 144"/>
              <a:gd name="T49" fmla="*/ 47 h 124"/>
              <a:gd name="T50" fmla="*/ 132 w 144"/>
              <a:gd name="T51" fmla="*/ 6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4">
                <a:moveTo>
                  <a:pt x="120" y="23"/>
                </a:moveTo>
                <a:cubicBezTo>
                  <a:pt x="103" y="23"/>
                  <a:pt x="103" y="23"/>
                  <a:pt x="103" y="23"/>
                </a:cubicBezTo>
                <a:cubicBezTo>
                  <a:pt x="103" y="4"/>
                  <a:pt x="103" y="4"/>
                  <a:pt x="103" y="4"/>
                </a:cubicBezTo>
                <a:cubicBezTo>
                  <a:pt x="103" y="2"/>
                  <a:pt x="101" y="0"/>
                  <a:pt x="99" y="0"/>
                </a:cubicBezTo>
                <a:cubicBezTo>
                  <a:pt x="4" y="0"/>
                  <a:pt x="4" y="0"/>
                  <a:pt x="4" y="0"/>
                </a:cubicBezTo>
                <a:cubicBezTo>
                  <a:pt x="2" y="0"/>
                  <a:pt x="0" y="2"/>
                  <a:pt x="0" y="4"/>
                </a:cubicBezTo>
                <a:cubicBezTo>
                  <a:pt x="0" y="114"/>
                  <a:pt x="0" y="114"/>
                  <a:pt x="0" y="114"/>
                </a:cubicBezTo>
                <a:cubicBezTo>
                  <a:pt x="0" y="116"/>
                  <a:pt x="2" y="118"/>
                  <a:pt x="4" y="118"/>
                </a:cubicBezTo>
                <a:cubicBezTo>
                  <a:pt x="9" y="118"/>
                  <a:pt x="9" y="118"/>
                  <a:pt x="9" y="118"/>
                </a:cubicBezTo>
                <a:cubicBezTo>
                  <a:pt x="9" y="124"/>
                  <a:pt x="9" y="124"/>
                  <a:pt x="9" y="124"/>
                </a:cubicBezTo>
                <a:cubicBezTo>
                  <a:pt x="95" y="124"/>
                  <a:pt x="95" y="124"/>
                  <a:pt x="95" y="124"/>
                </a:cubicBezTo>
                <a:cubicBezTo>
                  <a:pt x="95" y="118"/>
                  <a:pt x="95" y="118"/>
                  <a:pt x="95" y="118"/>
                </a:cubicBezTo>
                <a:cubicBezTo>
                  <a:pt x="99" y="118"/>
                  <a:pt x="99" y="118"/>
                  <a:pt x="99" y="118"/>
                </a:cubicBezTo>
                <a:cubicBezTo>
                  <a:pt x="101" y="118"/>
                  <a:pt x="103" y="116"/>
                  <a:pt x="103" y="114"/>
                </a:cubicBezTo>
                <a:cubicBezTo>
                  <a:pt x="103" y="92"/>
                  <a:pt x="103" y="92"/>
                  <a:pt x="103" y="92"/>
                </a:cubicBezTo>
                <a:cubicBezTo>
                  <a:pt x="120" y="92"/>
                  <a:pt x="120" y="92"/>
                  <a:pt x="120" y="92"/>
                </a:cubicBezTo>
                <a:cubicBezTo>
                  <a:pt x="133" y="92"/>
                  <a:pt x="144" y="82"/>
                  <a:pt x="144" y="69"/>
                </a:cubicBezTo>
                <a:cubicBezTo>
                  <a:pt x="144" y="47"/>
                  <a:pt x="144" y="47"/>
                  <a:pt x="144" y="47"/>
                </a:cubicBezTo>
                <a:cubicBezTo>
                  <a:pt x="144" y="34"/>
                  <a:pt x="133" y="23"/>
                  <a:pt x="120" y="23"/>
                </a:cubicBezTo>
                <a:close/>
                <a:moveTo>
                  <a:pt x="132" y="69"/>
                </a:moveTo>
                <a:cubicBezTo>
                  <a:pt x="132" y="75"/>
                  <a:pt x="127" y="81"/>
                  <a:pt x="120" y="81"/>
                </a:cubicBezTo>
                <a:cubicBezTo>
                  <a:pt x="103" y="81"/>
                  <a:pt x="103" y="81"/>
                  <a:pt x="103" y="81"/>
                </a:cubicBezTo>
                <a:cubicBezTo>
                  <a:pt x="103" y="35"/>
                  <a:pt x="103" y="35"/>
                  <a:pt x="103" y="35"/>
                </a:cubicBezTo>
                <a:cubicBezTo>
                  <a:pt x="120" y="35"/>
                  <a:pt x="120" y="35"/>
                  <a:pt x="120" y="35"/>
                </a:cubicBezTo>
                <a:cubicBezTo>
                  <a:pt x="127" y="35"/>
                  <a:pt x="132" y="40"/>
                  <a:pt x="132" y="47"/>
                </a:cubicBezTo>
                <a:lnTo>
                  <a:pt x="132" y="69"/>
                </a:lnTo>
                <a:close/>
              </a:path>
            </a:pathLst>
          </a:custGeom>
          <a:solidFill>
            <a:schemeClr val="bg1">
              <a:lumMod val="20000"/>
              <a:lumOff val="80000"/>
            </a:schemeClr>
          </a:solidFill>
          <a:ln>
            <a:noFill/>
          </a:ln>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54" name="Freeform 27"/>
          <p:cNvSpPr>
            <a:spLocks/>
          </p:cNvSpPr>
          <p:nvPr/>
        </p:nvSpPr>
        <p:spPr bwMode="auto">
          <a:xfrm>
            <a:off x="384583" y="4031863"/>
            <a:ext cx="52525" cy="22177"/>
          </a:xfrm>
          <a:custGeom>
            <a:avLst/>
            <a:gdLst>
              <a:gd name="T0" fmla="*/ 26 w 39"/>
              <a:gd name="T1" fmla="*/ 5 h 16"/>
              <a:gd name="T2" fmla="*/ 7 w 39"/>
              <a:gd name="T3" fmla="*/ 12 h 16"/>
              <a:gd name="T4" fmla="*/ 3 w 39"/>
              <a:gd name="T5" fmla="*/ 6 h 16"/>
              <a:gd name="T6" fmla="*/ 9 w 39"/>
              <a:gd name="T7" fmla="*/ 0 h 16"/>
              <a:gd name="T8" fmla="*/ 8 w 39"/>
              <a:gd name="T9" fmla="*/ 0 h 16"/>
              <a:gd name="T10" fmla="*/ 0 w 39"/>
              <a:gd name="T11" fmla="*/ 8 h 16"/>
              <a:gd name="T12" fmla="*/ 7 w 39"/>
              <a:gd name="T13" fmla="*/ 16 h 16"/>
              <a:gd name="T14" fmla="*/ 39 w 39"/>
              <a:gd name="T15" fmla="*/ 16 h 16"/>
              <a:gd name="T16" fmla="*/ 26 w 3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
                <a:moveTo>
                  <a:pt x="26" y="5"/>
                </a:moveTo>
                <a:cubicBezTo>
                  <a:pt x="19" y="5"/>
                  <a:pt x="17" y="12"/>
                  <a:pt x="7" y="12"/>
                </a:cubicBezTo>
                <a:cubicBezTo>
                  <a:pt x="5" y="12"/>
                  <a:pt x="3" y="9"/>
                  <a:pt x="3" y="6"/>
                </a:cubicBezTo>
                <a:cubicBezTo>
                  <a:pt x="3" y="3"/>
                  <a:pt x="6" y="0"/>
                  <a:pt x="9" y="0"/>
                </a:cubicBezTo>
                <a:cubicBezTo>
                  <a:pt x="8" y="0"/>
                  <a:pt x="8" y="0"/>
                  <a:pt x="8" y="0"/>
                </a:cubicBezTo>
                <a:cubicBezTo>
                  <a:pt x="4" y="0"/>
                  <a:pt x="0" y="4"/>
                  <a:pt x="0" y="8"/>
                </a:cubicBezTo>
                <a:cubicBezTo>
                  <a:pt x="0" y="13"/>
                  <a:pt x="3" y="16"/>
                  <a:pt x="7" y="16"/>
                </a:cubicBezTo>
                <a:cubicBezTo>
                  <a:pt x="13" y="16"/>
                  <a:pt x="39" y="16"/>
                  <a:pt x="39" y="16"/>
                </a:cubicBezTo>
                <a:cubicBezTo>
                  <a:pt x="39" y="16"/>
                  <a:pt x="38" y="5"/>
                  <a:pt x="26"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55" name="Freeform 28"/>
          <p:cNvSpPr>
            <a:spLocks/>
          </p:cNvSpPr>
          <p:nvPr/>
        </p:nvSpPr>
        <p:spPr bwMode="auto">
          <a:xfrm>
            <a:off x="444111" y="4031863"/>
            <a:ext cx="52525" cy="22177"/>
          </a:xfrm>
          <a:custGeom>
            <a:avLst/>
            <a:gdLst>
              <a:gd name="T0" fmla="*/ 13 w 39"/>
              <a:gd name="T1" fmla="*/ 5 h 16"/>
              <a:gd name="T2" fmla="*/ 32 w 39"/>
              <a:gd name="T3" fmla="*/ 12 h 16"/>
              <a:gd name="T4" fmla="*/ 35 w 39"/>
              <a:gd name="T5" fmla="*/ 6 h 16"/>
              <a:gd name="T6" fmla="*/ 30 w 39"/>
              <a:gd name="T7" fmla="*/ 0 h 16"/>
              <a:gd name="T8" fmla="*/ 31 w 39"/>
              <a:gd name="T9" fmla="*/ 0 h 16"/>
              <a:gd name="T10" fmla="*/ 39 w 39"/>
              <a:gd name="T11" fmla="*/ 8 h 16"/>
              <a:gd name="T12" fmla="*/ 32 w 39"/>
              <a:gd name="T13" fmla="*/ 16 h 16"/>
              <a:gd name="T14" fmla="*/ 0 w 39"/>
              <a:gd name="T15" fmla="*/ 16 h 16"/>
              <a:gd name="T16" fmla="*/ 13 w 3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
                <a:moveTo>
                  <a:pt x="13" y="5"/>
                </a:moveTo>
                <a:cubicBezTo>
                  <a:pt x="20" y="5"/>
                  <a:pt x="22" y="12"/>
                  <a:pt x="32" y="12"/>
                </a:cubicBezTo>
                <a:cubicBezTo>
                  <a:pt x="34" y="12"/>
                  <a:pt x="35" y="9"/>
                  <a:pt x="35" y="6"/>
                </a:cubicBezTo>
                <a:cubicBezTo>
                  <a:pt x="35" y="3"/>
                  <a:pt x="33" y="0"/>
                  <a:pt x="30" y="0"/>
                </a:cubicBezTo>
                <a:cubicBezTo>
                  <a:pt x="31" y="0"/>
                  <a:pt x="31" y="0"/>
                  <a:pt x="31" y="0"/>
                </a:cubicBezTo>
                <a:cubicBezTo>
                  <a:pt x="35" y="0"/>
                  <a:pt x="39" y="4"/>
                  <a:pt x="39" y="8"/>
                </a:cubicBezTo>
                <a:cubicBezTo>
                  <a:pt x="39" y="13"/>
                  <a:pt x="36" y="16"/>
                  <a:pt x="32" y="16"/>
                </a:cubicBezTo>
                <a:cubicBezTo>
                  <a:pt x="26" y="16"/>
                  <a:pt x="0" y="16"/>
                  <a:pt x="0" y="16"/>
                </a:cubicBezTo>
                <a:cubicBezTo>
                  <a:pt x="0" y="16"/>
                  <a:pt x="1" y="5"/>
                  <a:pt x="13"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9" name="Rectangle 16"/>
          <p:cNvSpPr>
            <a:spLocks noChangeArrowheads="1"/>
          </p:cNvSpPr>
          <p:nvPr/>
        </p:nvSpPr>
        <p:spPr bwMode="auto">
          <a:xfrm>
            <a:off x="757637" y="3791417"/>
            <a:ext cx="470390" cy="318651"/>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50" name="Oval 17"/>
          <p:cNvSpPr>
            <a:spLocks noChangeArrowheads="1"/>
          </p:cNvSpPr>
          <p:nvPr/>
        </p:nvSpPr>
        <p:spPr bwMode="auto">
          <a:xfrm>
            <a:off x="988746" y="3798420"/>
            <a:ext cx="8171" cy="817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51" name="Rectangle 18"/>
          <p:cNvSpPr>
            <a:spLocks noChangeArrowheads="1"/>
          </p:cNvSpPr>
          <p:nvPr/>
        </p:nvSpPr>
        <p:spPr bwMode="auto">
          <a:xfrm>
            <a:off x="773976" y="3815929"/>
            <a:ext cx="438875" cy="281300"/>
          </a:xfrm>
          <a:prstGeom prst="rect">
            <a:avLst/>
          </a:prstGeom>
          <a:solidFill>
            <a:srgbClr val="45226D"/>
          </a:solidFill>
          <a:ln>
            <a:noFill/>
          </a:ln>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52" name="Freeform 19"/>
          <p:cNvSpPr>
            <a:spLocks/>
          </p:cNvSpPr>
          <p:nvPr/>
        </p:nvSpPr>
        <p:spPr bwMode="auto">
          <a:xfrm>
            <a:off x="685268" y="4115905"/>
            <a:ext cx="606954" cy="24511"/>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56" name="Freeform 155"/>
          <p:cNvSpPr>
            <a:spLocks noChangeAspect="1" noEditPoints="1"/>
          </p:cNvSpPr>
          <p:nvPr/>
        </p:nvSpPr>
        <p:spPr bwMode="black">
          <a:xfrm>
            <a:off x="880836" y="3849815"/>
            <a:ext cx="205734" cy="20489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5" name="Rectangle 12"/>
          <p:cNvSpPr>
            <a:spLocks noChangeArrowheads="1"/>
          </p:cNvSpPr>
          <p:nvPr/>
        </p:nvSpPr>
        <p:spPr bwMode="auto">
          <a:xfrm>
            <a:off x="1372762" y="3791417"/>
            <a:ext cx="470390" cy="318651"/>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6" name="Oval 13"/>
          <p:cNvSpPr>
            <a:spLocks noChangeArrowheads="1"/>
          </p:cNvSpPr>
          <p:nvPr/>
        </p:nvSpPr>
        <p:spPr bwMode="auto">
          <a:xfrm>
            <a:off x="1603871" y="3798420"/>
            <a:ext cx="8171" cy="817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7" name="Rectangle 14"/>
          <p:cNvSpPr>
            <a:spLocks noChangeArrowheads="1"/>
          </p:cNvSpPr>
          <p:nvPr/>
        </p:nvSpPr>
        <p:spPr bwMode="auto">
          <a:xfrm>
            <a:off x="1389103" y="3815929"/>
            <a:ext cx="437708" cy="281300"/>
          </a:xfrm>
          <a:prstGeom prst="rect">
            <a:avLst/>
          </a:prstGeom>
          <a:solidFill>
            <a:srgbClr val="45226D"/>
          </a:solidFill>
          <a:ln>
            <a:noFill/>
          </a:ln>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15"/>
          <p:cNvSpPr>
            <a:spLocks/>
          </p:cNvSpPr>
          <p:nvPr/>
        </p:nvSpPr>
        <p:spPr bwMode="auto">
          <a:xfrm>
            <a:off x="1299226" y="4115905"/>
            <a:ext cx="606954" cy="24511"/>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grpSp>
        <p:nvGrpSpPr>
          <p:cNvPr id="157" name="Group 156"/>
          <p:cNvGrpSpPr/>
          <p:nvPr/>
        </p:nvGrpSpPr>
        <p:grpSpPr>
          <a:xfrm>
            <a:off x="1506352" y="3846087"/>
            <a:ext cx="186729" cy="218238"/>
            <a:chOff x="5026109" y="4686995"/>
            <a:chExt cx="253964" cy="296819"/>
          </a:xfrm>
        </p:grpSpPr>
        <p:sp>
          <p:nvSpPr>
            <p:cNvPr id="158" name="Freeform 47"/>
            <p:cNvSpPr>
              <a:spLocks/>
            </p:cNvSpPr>
            <p:nvPr/>
          </p:nvSpPr>
          <p:spPr bwMode="auto">
            <a:xfrm>
              <a:off x="5026109" y="4755247"/>
              <a:ext cx="253964" cy="228567"/>
            </a:xfrm>
            <a:custGeom>
              <a:avLst/>
              <a:gdLst>
                <a:gd name="T0" fmla="*/ 99 w 117"/>
                <a:gd name="T1" fmla="*/ 40 h 105"/>
                <a:gd name="T2" fmla="*/ 114 w 117"/>
                <a:gd name="T3" fmla="*/ 14 h 105"/>
                <a:gd name="T4" fmla="*/ 89 w 117"/>
                <a:gd name="T5" fmla="*/ 1 h 105"/>
                <a:gd name="T6" fmla="*/ 63 w 117"/>
                <a:gd name="T7" fmla="*/ 7 h 105"/>
                <a:gd name="T8" fmla="*/ 40 w 117"/>
                <a:gd name="T9" fmla="*/ 1 h 105"/>
                <a:gd name="T10" fmla="*/ 12 w 117"/>
                <a:gd name="T11" fmla="*/ 18 h 105"/>
                <a:gd name="T12" fmla="*/ 20 w 117"/>
                <a:gd name="T13" fmla="*/ 87 h 105"/>
                <a:gd name="T14" fmla="*/ 42 w 117"/>
                <a:gd name="T15" fmla="*/ 105 h 105"/>
                <a:gd name="T16" fmla="*/ 64 w 117"/>
                <a:gd name="T17" fmla="*/ 99 h 105"/>
                <a:gd name="T18" fmla="*/ 87 w 117"/>
                <a:gd name="T19" fmla="*/ 104 h 105"/>
                <a:gd name="T20" fmla="*/ 108 w 117"/>
                <a:gd name="T21" fmla="*/ 88 h 105"/>
                <a:gd name="T22" fmla="*/ 117 w 117"/>
                <a:gd name="T23" fmla="*/ 68 h 105"/>
                <a:gd name="T24" fmla="*/ 99 w 117"/>
                <a:gd name="T25" fmla="*/ 4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05">
                  <a:moveTo>
                    <a:pt x="99" y="40"/>
                  </a:moveTo>
                  <a:cubicBezTo>
                    <a:pt x="99" y="23"/>
                    <a:pt x="113" y="15"/>
                    <a:pt x="114" y="14"/>
                  </a:cubicBezTo>
                  <a:cubicBezTo>
                    <a:pt x="106" y="3"/>
                    <a:pt x="93" y="1"/>
                    <a:pt x="89" y="1"/>
                  </a:cubicBezTo>
                  <a:cubicBezTo>
                    <a:pt x="78" y="0"/>
                    <a:pt x="68" y="7"/>
                    <a:pt x="63" y="7"/>
                  </a:cubicBezTo>
                  <a:cubicBezTo>
                    <a:pt x="57" y="7"/>
                    <a:pt x="49" y="1"/>
                    <a:pt x="40" y="1"/>
                  </a:cubicBezTo>
                  <a:cubicBezTo>
                    <a:pt x="28" y="1"/>
                    <a:pt x="18" y="8"/>
                    <a:pt x="12" y="18"/>
                  </a:cubicBezTo>
                  <a:cubicBezTo>
                    <a:pt x="0" y="39"/>
                    <a:pt x="9" y="70"/>
                    <a:pt x="20" y="87"/>
                  </a:cubicBezTo>
                  <a:cubicBezTo>
                    <a:pt x="26" y="96"/>
                    <a:pt x="33" y="105"/>
                    <a:pt x="42" y="105"/>
                  </a:cubicBezTo>
                  <a:cubicBezTo>
                    <a:pt x="51" y="104"/>
                    <a:pt x="54" y="99"/>
                    <a:pt x="64" y="99"/>
                  </a:cubicBezTo>
                  <a:cubicBezTo>
                    <a:pt x="75" y="99"/>
                    <a:pt x="78" y="105"/>
                    <a:pt x="87" y="104"/>
                  </a:cubicBezTo>
                  <a:cubicBezTo>
                    <a:pt x="96" y="104"/>
                    <a:pt x="102" y="96"/>
                    <a:pt x="108" y="88"/>
                  </a:cubicBezTo>
                  <a:cubicBezTo>
                    <a:pt x="115" y="78"/>
                    <a:pt x="117" y="69"/>
                    <a:pt x="117" y="68"/>
                  </a:cubicBezTo>
                  <a:cubicBezTo>
                    <a:pt x="117" y="68"/>
                    <a:pt x="99" y="61"/>
                    <a:pt x="99"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159" name="Freeform 48"/>
            <p:cNvSpPr>
              <a:spLocks/>
            </p:cNvSpPr>
            <p:nvPr/>
          </p:nvSpPr>
          <p:spPr bwMode="auto">
            <a:xfrm>
              <a:off x="5159440" y="4686995"/>
              <a:ext cx="61904" cy="68253"/>
            </a:xfrm>
            <a:custGeom>
              <a:avLst/>
              <a:gdLst>
                <a:gd name="T0" fmla="*/ 21 w 29"/>
                <a:gd name="T1" fmla="*/ 22 h 32"/>
                <a:gd name="T2" fmla="*/ 28 w 29"/>
                <a:gd name="T3" fmla="*/ 0 h 32"/>
                <a:gd name="T4" fmla="*/ 8 w 29"/>
                <a:gd name="T5" fmla="*/ 10 h 32"/>
                <a:gd name="T6" fmla="*/ 1 w 29"/>
                <a:gd name="T7" fmla="*/ 31 h 32"/>
                <a:gd name="T8" fmla="*/ 21 w 29"/>
                <a:gd name="T9" fmla="*/ 22 h 32"/>
              </a:gdLst>
              <a:ahLst/>
              <a:cxnLst>
                <a:cxn ang="0">
                  <a:pos x="T0" y="T1"/>
                </a:cxn>
                <a:cxn ang="0">
                  <a:pos x="T2" y="T3"/>
                </a:cxn>
                <a:cxn ang="0">
                  <a:pos x="T4" y="T5"/>
                </a:cxn>
                <a:cxn ang="0">
                  <a:pos x="T6" y="T7"/>
                </a:cxn>
                <a:cxn ang="0">
                  <a:pos x="T8" y="T9"/>
                </a:cxn>
              </a:cxnLst>
              <a:rect l="0" t="0" r="r" b="b"/>
              <a:pathLst>
                <a:path w="29" h="32">
                  <a:moveTo>
                    <a:pt x="21" y="22"/>
                  </a:moveTo>
                  <a:cubicBezTo>
                    <a:pt x="26" y="16"/>
                    <a:pt x="29" y="8"/>
                    <a:pt x="28" y="0"/>
                  </a:cubicBezTo>
                  <a:cubicBezTo>
                    <a:pt x="21" y="0"/>
                    <a:pt x="13" y="4"/>
                    <a:pt x="8" y="10"/>
                  </a:cubicBezTo>
                  <a:cubicBezTo>
                    <a:pt x="3" y="15"/>
                    <a:pt x="0" y="23"/>
                    <a:pt x="1" y="31"/>
                  </a:cubicBezTo>
                  <a:cubicBezTo>
                    <a:pt x="8" y="32"/>
                    <a:pt x="16" y="27"/>
                    <a:pt x="2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algn="l" defTabSz="6853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grpSp>
      <p:sp>
        <p:nvSpPr>
          <p:cNvPr id="163" name="Title 2"/>
          <p:cNvSpPr>
            <a:spLocks noGrp="1"/>
          </p:cNvSpPr>
          <p:nvPr>
            <p:ph type="title"/>
          </p:nvPr>
        </p:nvSpPr>
        <p:spPr/>
        <p:txBody>
          <a:bodyPr/>
          <a:lstStyle/>
          <a:p>
            <a:r>
              <a:rPr lang="de-DE"/>
              <a:t>Mobile app CI and CD</a:t>
            </a:r>
            <a:endParaRPr lang="de-DE" dirty="0"/>
          </a:p>
        </p:txBody>
      </p:sp>
      <p:sp>
        <p:nvSpPr>
          <p:cNvPr id="4" name="Text Placeholder 3"/>
          <p:cNvSpPr>
            <a:spLocks noGrp="1"/>
          </p:cNvSpPr>
          <p:nvPr>
            <p:ph type="body" sz="quarter" idx="23"/>
          </p:nvPr>
        </p:nvSpPr>
        <p:spPr/>
        <p:txBody>
          <a:bodyPr/>
          <a:lstStyle/>
          <a:p>
            <a:pPr algn="r"/>
            <a:r>
              <a:rPr lang="de-AT" dirty="0"/>
              <a:t>Image Source: Microsoft</a:t>
            </a:r>
          </a:p>
        </p:txBody>
      </p:sp>
      <p:pic>
        <p:nvPicPr>
          <p:cNvPr id="197" name="Picture 196"/>
          <p:cNvPicPr>
            <a:picLocks noChangeAspect="1"/>
          </p:cNvPicPr>
          <p:nvPr/>
        </p:nvPicPr>
        <p:blipFill>
          <a:blip r:embed="rId8"/>
          <a:stretch>
            <a:fillRect/>
          </a:stretch>
        </p:blipFill>
        <p:spPr>
          <a:xfrm>
            <a:off x="7350556" y="1220299"/>
            <a:ext cx="1618929" cy="1228651"/>
          </a:xfrm>
          <a:prstGeom prst="rect">
            <a:avLst/>
          </a:prstGeom>
        </p:spPr>
      </p:pic>
      <p:grpSp>
        <p:nvGrpSpPr>
          <p:cNvPr id="198" name="Group 31"/>
          <p:cNvGrpSpPr>
            <a:grpSpLocks noChangeAspect="1"/>
          </p:cNvGrpSpPr>
          <p:nvPr/>
        </p:nvGrpSpPr>
        <p:grpSpPr bwMode="auto">
          <a:xfrm>
            <a:off x="6593027" y="1484407"/>
            <a:ext cx="880084" cy="688660"/>
            <a:chOff x="5798" y="1376"/>
            <a:chExt cx="754" cy="590"/>
          </a:xfrm>
        </p:grpSpPr>
        <p:sp>
          <p:nvSpPr>
            <p:cNvPr id="199" name="AutoShape 30"/>
            <p:cNvSpPr>
              <a:spLocks noChangeAspect="1" noChangeArrowheads="1" noTextEdit="1"/>
            </p:cNvSpPr>
            <p:nvPr/>
          </p:nvSpPr>
          <p:spPr bwMode="auto">
            <a:xfrm>
              <a:off x="5798" y="1376"/>
              <a:ext cx="754"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sp>
          <p:nvSpPr>
            <p:cNvPr id="200" name="Freeform 32"/>
            <p:cNvSpPr>
              <a:spLocks/>
            </p:cNvSpPr>
            <p:nvPr/>
          </p:nvSpPr>
          <p:spPr bwMode="auto">
            <a:xfrm>
              <a:off x="5799" y="1377"/>
              <a:ext cx="752" cy="589"/>
            </a:xfrm>
            <a:custGeom>
              <a:avLst/>
              <a:gdLst>
                <a:gd name="T0" fmla="*/ 659 w 752"/>
                <a:gd name="T1" fmla="*/ 0 h 589"/>
                <a:gd name="T2" fmla="*/ 258 w 752"/>
                <a:gd name="T3" fmla="*/ 402 h 589"/>
                <a:gd name="T4" fmla="*/ 92 w 752"/>
                <a:gd name="T5" fmla="*/ 237 h 589"/>
                <a:gd name="T6" fmla="*/ 0 w 752"/>
                <a:gd name="T7" fmla="*/ 330 h 589"/>
                <a:gd name="T8" fmla="*/ 165 w 752"/>
                <a:gd name="T9" fmla="*/ 496 h 589"/>
                <a:gd name="T10" fmla="*/ 164 w 752"/>
                <a:gd name="T11" fmla="*/ 496 h 589"/>
                <a:gd name="T12" fmla="*/ 257 w 752"/>
                <a:gd name="T13" fmla="*/ 589 h 589"/>
                <a:gd name="T14" fmla="*/ 752 w 752"/>
                <a:gd name="T15" fmla="*/ 93 h 589"/>
                <a:gd name="T16" fmla="*/ 659 w 752"/>
                <a:gd name="T17"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589">
                  <a:moveTo>
                    <a:pt x="659" y="0"/>
                  </a:moveTo>
                  <a:lnTo>
                    <a:pt x="258" y="402"/>
                  </a:lnTo>
                  <a:lnTo>
                    <a:pt x="92" y="237"/>
                  </a:lnTo>
                  <a:lnTo>
                    <a:pt x="0" y="330"/>
                  </a:lnTo>
                  <a:lnTo>
                    <a:pt x="165" y="496"/>
                  </a:lnTo>
                  <a:lnTo>
                    <a:pt x="164" y="496"/>
                  </a:lnTo>
                  <a:lnTo>
                    <a:pt x="257" y="589"/>
                  </a:lnTo>
                  <a:lnTo>
                    <a:pt x="752" y="93"/>
                  </a:lnTo>
                  <a:lnTo>
                    <a:pt x="659" y="0"/>
                  </a:lnTo>
                  <a:close/>
                </a:path>
              </a:pathLst>
            </a:custGeom>
            <a:solidFill>
              <a:srgbClr val="8D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8546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23724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CI/CD</a:t>
            </a:r>
          </a:p>
        </p:txBody>
      </p:sp>
      <p:sp>
        <p:nvSpPr>
          <p:cNvPr id="5" name="Content Placeholder 4"/>
          <p:cNvSpPr>
            <a:spLocks noGrp="1"/>
          </p:cNvSpPr>
          <p:nvPr>
            <p:ph sz="quarter" idx="12"/>
          </p:nvPr>
        </p:nvSpPr>
        <p:spPr/>
        <p:txBody>
          <a:bodyPr/>
          <a:lstStyle/>
          <a:p>
            <a:r>
              <a:rPr lang="en-US" dirty="0"/>
              <a:t>One code repository and CI/CD build per service</a:t>
            </a:r>
          </a:p>
          <a:p>
            <a:pPr lvl="1"/>
            <a:r>
              <a:rPr lang="en-US" dirty="0"/>
              <a:t>Possible: Common infrastructure for economy of scope and scale</a:t>
            </a:r>
          </a:p>
          <a:p>
            <a:r>
              <a:rPr lang="en-US" dirty="0"/>
              <a:t>Build and deployment pipeline</a:t>
            </a:r>
          </a:p>
          <a:p>
            <a:pPr lvl="1"/>
            <a:r>
              <a:rPr lang="en-US" dirty="0"/>
              <a:t>Compile and fast tests (unit tests)</a:t>
            </a:r>
          </a:p>
          <a:p>
            <a:pPr lvl="1"/>
            <a:r>
              <a:rPr lang="en-US" dirty="0"/>
              <a:t>Slow tests</a:t>
            </a:r>
          </a:p>
          <a:p>
            <a:pPr lvl="1"/>
            <a:r>
              <a:rPr lang="en-US" dirty="0"/>
              <a:t>UAT (manual tests, explorative tests)</a:t>
            </a:r>
          </a:p>
          <a:p>
            <a:pPr lvl="1"/>
            <a:r>
              <a:rPr lang="en-US" dirty="0"/>
              <a:t>Performance testing (e.g. cloud load testing)</a:t>
            </a:r>
          </a:p>
          <a:p>
            <a:r>
              <a:rPr lang="en-US" dirty="0"/>
              <a:t>Separate deployment from release</a:t>
            </a:r>
          </a:p>
          <a:p>
            <a:pPr lvl="1"/>
            <a:r>
              <a:rPr lang="en-US" dirty="0"/>
              <a:t>E.g. Azure App Service stages with swapping</a:t>
            </a:r>
          </a:p>
          <a:p>
            <a:r>
              <a:rPr lang="en-US" dirty="0"/>
              <a:t>Canary releasing</a:t>
            </a:r>
          </a:p>
          <a:p>
            <a:pPr lvl="1"/>
            <a:r>
              <a:rPr lang="en-US" dirty="0"/>
              <a:t>Direct portion of your traffic against new release and monitor stability</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04157009"/>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Content Placeholder 2"/>
          <p:cNvSpPr>
            <a:spLocks noGrp="1"/>
          </p:cNvSpPr>
          <p:nvPr>
            <p:ph sz="quarter" idx="12"/>
          </p:nvPr>
        </p:nvSpPr>
        <p:spPr/>
        <p:txBody>
          <a:bodyPr/>
          <a:lstStyle/>
          <a:p>
            <a:r>
              <a:rPr lang="en-US" dirty="0"/>
              <a:t>System-wide view of our system‘s health</a:t>
            </a:r>
          </a:p>
          <a:p>
            <a:pPr lvl="1"/>
            <a:r>
              <a:rPr lang="en-US" dirty="0"/>
              <a:t>Contains data from all services</a:t>
            </a:r>
          </a:p>
          <a:p>
            <a:pPr lvl="1"/>
            <a:r>
              <a:rPr lang="en-US" dirty="0"/>
              <a:t>Logging</a:t>
            </a:r>
          </a:p>
          <a:p>
            <a:pPr lvl="1"/>
            <a:r>
              <a:rPr lang="en-US" dirty="0"/>
              <a:t>Telemetry (e.g. CPU and memory usage, response times, dependent requests, etc.)</a:t>
            </a:r>
          </a:p>
          <a:p>
            <a:r>
              <a:rPr lang="en-US" dirty="0"/>
              <a:t>Microsoft‘s solutions</a:t>
            </a:r>
          </a:p>
          <a:p>
            <a:pPr lvl="1"/>
            <a:r>
              <a:rPr lang="en-US" dirty="0">
                <a:hlinkClick r:id="rId2"/>
              </a:rPr>
              <a:t>Visual Studio Application Insights</a:t>
            </a:r>
            <a:endParaRPr lang="en-US" dirty="0"/>
          </a:p>
          <a:p>
            <a:pPr lvl="1"/>
            <a:r>
              <a:rPr lang="en-US" dirty="0" err="1">
                <a:hlinkClick r:id="rId3"/>
              </a:rPr>
              <a:t>Hockeyapp</a:t>
            </a:r>
            <a:endParaRPr lang="en-US" dirty="0"/>
          </a:p>
          <a:p>
            <a:r>
              <a:rPr lang="en-US" dirty="0"/>
              <a:t>3rd party solutions</a:t>
            </a:r>
          </a:p>
          <a:p>
            <a:pPr lvl="1"/>
            <a:r>
              <a:rPr lang="en-US" dirty="0"/>
              <a:t>Log analysis with </a:t>
            </a:r>
            <a:r>
              <a:rPr lang="en-US" dirty="0">
                <a:hlinkClick r:id="rId4"/>
              </a:rPr>
              <a:t>Elastic Stack</a:t>
            </a:r>
            <a:endParaRPr lang="en-US" dirty="0"/>
          </a:p>
          <a:p>
            <a:pPr lvl="1"/>
            <a:r>
              <a:rPr lang="en-US" dirty="0" err="1">
                <a:hlinkClick r:id="rId5"/>
              </a:rPr>
              <a:t>Dynatrace</a:t>
            </a:r>
            <a:r>
              <a:rPr lang="en-US" dirty="0"/>
              <a:t> (leader in Gartner Magic Quadrant)</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74858285"/>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Manual Testing</a:t>
            </a:r>
            <a:endParaRPr lang="en-US" dirty="0"/>
          </a:p>
        </p:txBody>
      </p:sp>
      <p:sp>
        <p:nvSpPr>
          <p:cNvPr id="3" name="Content Placeholder 2"/>
          <p:cNvSpPr>
            <a:spLocks noGrp="1"/>
          </p:cNvSpPr>
          <p:nvPr>
            <p:ph sz="quarter" idx="12"/>
          </p:nvPr>
        </p:nvSpPr>
        <p:spPr/>
        <p:txBody>
          <a:bodyPr/>
          <a:lstStyle/>
          <a:p>
            <a:r>
              <a:rPr lang="en-US"/>
              <a:t>Manual testing: try the program and see if it works!</a:t>
            </a:r>
          </a:p>
          <a:p>
            <a:r>
              <a:rPr lang="en-US"/>
              <a:t>Tester plays the role of a user</a:t>
            </a:r>
          </a:p>
          <a:p>
            <a:pPr lvl="1"/>
            <a:r>
              <a:rPr lang="en-US"/>
              <a:t>Checks to see if there is any unexpected or undesirable behavior</a:t>
            </a:r>
          </a:p>
          <a:p>
            <a:r>
              <a:rPr lang="en-US"/>
              <a:t>Test plans with specified test cases</a:t>
            </a:r>
          </a:p>
          <a:p>
            <a:r>
              <a:rPr lang="en-US"/>
              <a:t>Drawbacks</a:t>
            </a:r>
          </a:p>
          <a:p>
            <a:pPr lvl="1"/>
            <a:r>
              <a:rPr lang="en-US"/>
              <a:t>Slow</a:t>
            </a:r>
          </a:p>
          <a:p>
            <a:pPr lvl="1"/>
            <a:r>
              <a:rPr lang="en-US"/>
              <a:t>Requires lots of resources </a:t>
            </a:r>
            <a:r>
              <a:rPr lang="en-US">
                <a:sym typeface="Wingdings" panose="05000000000000000000" pitchFamily="2" charset="2"/>
              </a:rPr>
              <a:t> expensive</a:t>
            </a:r>
            <a:endParaRPr lang="en-US"/>
          </a:p>
          <a:p>
            <a:pPr lvl="1"/>
            <a:r>
              <a:rPr lang="en-US"/>
              <a:t>Cannot be performed frequently</a:t>
            </a:r>
          </a:p>
          <a:p>
            <a:r>
              <a:rPr lang="en-US"/>
              <a:t>Heavy manual testing is a showstopper for Microservices</a:t>
            </a:r>
            <a:endParaRPr lang="en-US" dirty="0"/>
          </a:p>
        </p:txBody>
      </p:sp>
      <p:sp>
        <p:nvSpPr>
          <p:cNvPr id="10" name="Text Placeholder 9"/>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65727504"/>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Level</a:t>
            </a:r>
            <a:endParaRPr lang="en-US" dirty="0"/>
          </a:p>
        </p:txBody>
      </p:sp>
      <p:sp>
        <p:nvSpPr>
          <p:cNvPr id="3" name="Content Placeholder 2"/>
          <p:cNvSpPr>
            <a:spLocks noGrp="1"/>
          </p:cNvSpPr>
          <p:nvPr>
            <p:ph sz="quarter" idx="12"/>
          </p:nvPr>
        </p:nvSpPr>
        <p:spPr/>
        <p:txBody>
          <a:bodyPr/>
          <a:lstStyle/>
          <a:p>
            <a:r>
              <a:rPr lang="en-US" dirty="0"/>
              <a:t>Unit Test</a:t>
            </a:r>
          </a:p>
          <a:p>
            <a:pPr lvl="1"/>
            <a:r>
              <a:rPr lang="en-US" dirty="0"/>
              <a:t>Test single function or class</a:t>
            </a:r>
          </a:p>
          <a:p>
            <a:r>
              <a:rPr lang="en-US" dirty="0"/>
              <a:t>Service Tests</a:t>
            </a:r>
          </a:p>
          <a:p>
            <a:pPr lvl="1"/>
            <a:r>
              <a:rPr lang="en-US" dirty="0"/>
              <a:t>Bypass UI and test service directly</a:t>
            </a:r>
          </a:p>
          <a:p>
            <a:pPr lvl="1"/>
            <a:r>
              <a:rPr lang="en-US" dirty="0"/>
              <a:t>Stubs or mockups for dependent services/resources (e.g. </a:t>
            </a:r>
            <a:r>
              <a:rPr lang="en-US" dirty="0" err="1">
                <a:hlinkClick r:id="rId3"/>
              </a:rPr>
              <a:t>Mountbank</a:t>
            </a:r>
            <a:r>
              <a:rPr lang="en-US" dirty="0"/>
              <a:t>)</a:t>
            </a:r>
          </a:p>
          <a:p>
            <a:r>
              <a:rPr lang="en-US" dirty="0"/>
              <a:t>End-to-End Tests</a:t>
            </a:r>
          </a:p>
          <a:p>
            <a:pPr lvl="1"/>
            <a:r>
              <a:rPr lang="en-US" dirty="0"/>
              <a:t>Hard in a Microservice environment (e.g. which versions to test?)</a:t>
            </a:r>
          </a:p>
          <a:p>
            <a:pPr lvl="1"/>
            <a:r>
              <a:rPr lang="en-US" dirty="0"/>
              <a:t>Tend to be flaky and brittle</a:t>
            </a:r>
          </a:p>
          <a:p>
            <a:pPr lvl="1"/>
            <a:r>
              <a:rPr lang="en-US" dirty="0"/>
              <a:t>Good approach: Test a few customer-driven “journeys”</a:t>
            </a:r>
          </a:p>
        </p:txBody>
      </p:sp>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8093988"/>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7293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Deployment Strategies</a:t>
            </a:r>
          </a:p>
        </p:txBody>
      </p:sp>
      <p:sp>
        <p:nvSpPr>
          <p:cNvPr id="5" name="Content Placeholder 4"/>
          <p:cNvSpPr>
            <a:spLocks noGrp="1"/>
          </p:cNvSpPr>
          <p:nvPr>
            <p:ph sz="quarter" idx="12"/>
          </p:nvPr>
        </p:nvSpPr>
        <p:spPr/>
        <p:txBody>
          <a:bodyPr/>
          <a:lstStyle/>
          <a:p>
            <a:r>
              <a:rPr lang="en-US" dirty="0"/>
              <a:t>Single service instance per host</a:t>
            </a:r>
          </a:p>
          <a:p>
            <a:pPr lvl="1"/>
            <a:r>
              <a:rPr lang="en-US" dirty="0"/>
              <a:t>Inefficient</a:t>
            </a:r>
          </a:p>
          <a:p>
            <a:r>
              <a:rPr lang="en-US" dirty="0"/>
              <a:t>Multiple service instances per host</a:t>
            </a:r>
          </a:p>
          <a:p>
            <a:pPr lvl="1"/>
            <a:r>
              <a:rPr lang="en-US" dirty="0"/>
              <a:t>Efficient in terms of resource usage</a:t>
            </a:r>
          </a:p>
          <a:p>
            <a:pPr lvl="1"/>
            <a:r>
              <a:rPr lang="en-US" dirty="0"/>
              <a:t>No isolation </a:t>
            </a:r>
            <a:r>
              <a:rPr lang="en-US" dirty="0">
                <a:sym typeface="Wingdings" panose="05000000000000000000" pitchFamily="2" charset="2"/>
              </a:rPr>
              <a:t> no resource limitation, no isolated environments, no sandboxes</a:t>
            </a:r>
          </a:p>
          <a:p>
            <a:r>
              <a:rPr lang="en-US" dirty="0">
                <a:sym typeface="Wingdings" panose="05000000000000000000" pitchFamily="2" charset="2"/>
              </a:rPr>
              <a:t>Service instance per VM</a:t>
            </a:r>
          </a:p>
          <a:p>
            <a:pPr lvl="1"/>
            <a:r>
              <a:rPr lang="en-US" dirty="0">
                <a:sym typeface="Wingdings" panose="05000000000000000000" pitchFamily="2" charset="2"/>
              </a:rPr>
              <a:t>Based on a common image</a:t>
            </a:r>
          </a:p>
          <a:p>
            <a:pPr lvl="1"/>
            <a:r>
              <a:rPr lang="en-US" dirty="0">
                <a:sym typeface="Wingdings" panose="05000000000000000000" pitchFamily="2" charset="2"/>
              </a:rPr>
              <a:t>Complete isolation</a:t>
            </a:r>
          </a:p>
          <a:p>
            <a:pPr lvl="1"/>
            <a:r>
              <a:rPr lang="en-US" dirty="0">
                <a:sym typeface="Wingdings" panose="05000000000000000000" pitchFamily="2" charset="2"/>
              </a:rPr>
              <a:t>Uses resources less efficient  expensive</a:t>
            </a:r>
          </a:p>
          <a:p>
            <a:pPr lvl="1"/>
            <a:r>
              <a:rPr lang="en-US" dirty="0">
                <a:sym typeface="Wingdings" panose="05000000000000000000" pitchFamily="2" charset="2"/>
              </a:rPr>
              <a:t>Requires mature virtualization environment</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40931102"/>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Deployment Strategies</a:t>
            </a:r>
          </a:p>
        </p:txBody>
      </p:sp>
      <p:sp>
        <p:nvSpPr>
          <p:cNvPr id="5" name="Content Placeholder 4"/>
          <p:cNvSpPr>
            <a:spLocks noGrp="1"/>
          </p:cNvSpPr>
          <p:nvPr>
            <p:ph sz="quarter" idx="12"/>
          </p:nvPr>
        </p:nvSpPr>
        <p:spPr/>
        <p:txBody>
          <a:bodyPr/>
          <a:lstStyle/>
          <a:p>
            <a:r>
              <a:rPr lang="en-US" dirty="0"/>
              <a:t>Service instance per container</a:t>
            </a:r>
          </a:p>
          <a:p>
            <a:pPr lvl="1"/>
            <a:r>
              <a:rPr lang="en-US" dirty="0"/>
              <a:t>Based on a common image (automatically created)</a:t>
            </a:r>
          </a:p>
          <a:p>
            <a:pPr lvl="1"/>
            <a:r>
              <a:rPr lang="en-US" dirty="0"/>
              <a:t>High level of isolation (like VMs if you use e.g. </a:t>
            </a:r>
            <a:r>
              <a:rPr lang="en-US" dirty="0">
                <a:hlinkClick r:id="rId2"/>
              </a:rPr>
              <a:t>Windows Hyper-V Container</a:t>
            </a:r>
            <a:r>
              <a:rPr lang="en-US" dirty="0"/>
              <a:t>)</a:t>
            </a:r>
          </a:p>
          <a:p>
            <a:pPr lvl="1"/>
            <a:r>
              <a:rPr lang="en-US" dirty="0"/>
              <a:t>Requires running container environment (e.g. </a:t>
            </a:r>
            <a:r>
              <a:rPr lang="en-US" dirty="0">
                <a:hlinkClick r:id="rId3"/>
              </a:rPr>
              <a:t>Docker Cloud</a:t>
            </a:r>
            <a:r>
              <a:rPr lang="en-US" dirty="0"/>
              <a:t>, </a:t>
            </a:r>
            <a:r>
              <a:rPr lang="en-US" dirty="0">
                <a:hlinkClick r:id="rId4"/>
              </a:rPr>
              <a:t>Azure Container Services</a:t>
            </a:r>
            <a:r>
              <a:rPr lang="en-US" dirty="0"/>
              <a:t>)</a:t>
            </a:r>
          </a:p>
          <a:p>
            <a:r>
              <a:rPr lang="en-US" dirty="0" err="1"/>
              <a:t>Serverless</a:t>
            </a:r>
            <a:r>
              <a:rPr lang="en-US" dirty="0"/>
              <a:t> deployments</a:t>
            </a:r>
          </a:p>
          <a:p>
            <a:pPr lvl="1"/>
            <a:r>
              <a:rPr lang="en-US" dirty="0"/>
              <a:t>E.g. Azure App Service, </a:t>
            </a:r>
            <a:r>
              <a:rPr lang="en-US" dirty="0">
                <a:hlinkClick r:id="rId5"/>
              </a:rPr>
              <a:t>Azure Functions</a:t>
            </a:r>
            <a:endParaRPr lang="en-US" dirty="0"/>
          </a:p>
          <a:p>
            <a:pPr lvl="1"/>
            <a:r>
              <a:rPr lang="en-US" dirty="0"/>
              <a:t>Reduce operations to a minimum</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91503128"/>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Discovery</a:t>
            </a:r>
          </a:p>
        </p:txBody>
      </p:sp>
      <p:pic>
        <p:nvPicPr>
          <p:cNvPr id="9" name="Content Placeholder 8"/>
          <p:cNvPicPr>
            <a:picLocks noGrp="1" noChangeAspect="1"/>
          </p:cNvPicPr>
          <p:nvPr>
            <p:ph sz="quarter" idx="22"/>
          </p:nvPr>
        </p:nvPicPr>
        <p:blipFill>
          <a:blip r:embed="rId2"/>
          <a:stretch>
            <a:fillRect/>
          </a:stretch>
        </p:blipFill>
        <p:spPr>
          <a:xfrm>
            <a:off x="873334" y="684213"/>
            <a:ext cx="4517607" cy="4214812"/>
          </a:xfrm>
          <a:prstGeom prst="rect">
            <a:avLst/>
          </a:prstGeom>
        </p:spPr>
      </p:pic>
      <p:sp>
        <p:nvSpPr>
          <p:cNvPr id="3" name="Text Placeholder 2"/>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Dynamically assigned addresses</a:t>
            </a:r>
          </a:p>
          <a:p>
            <a:r>
              <a:rPr lang="en-US" dirty="0"/>
              <a:t>Changing environment</a:t>
            </a:r>
          </a:p>
          <a:p>
            <a:pPr lvl="1"/>
            <a:r>
              <a:rPr lang="en-US" dirty="0"/>
              <a:t>Failures</a:t>
            </a:r>
          </a:p>
          <a:p>
            <a:pPr lvl="1"/>
            <a:r>
              <a:rPr lang="en-US" dirty="0"/>
              <a:t>Scaling</a:t>
            </a:r>
          </a:p>
          <a:p>
            <a:pPr lvl="1"/>
            <a:r>
              <a:rPr lang="en-US" dirty="0"/>
              <a:t>New versions</a:t>
            </a:r>
          </a:p>
          <a:p>
            <a:r>
              <a:rPr lang="en-US" dirty="0"/>
              <a:t>Tools</a:t>
            </a:r>
          </a:p>
          <a:p>
            <a:pPr lvl="1"/>
            <a:r>
              <a:rPr lang="en-US" dirty="0"/>
              <a:t>DNS (e.g. </a:t>
            </a:r>
            <a:r>
              <a:rPr lang="en-US" dirty="0">
                <a:hlinkClick r:id="rId3"/>
              </a:rPr>
              <a:t>Azure DNS</a:t>
            </a:r>
            <a:r>
              <a:rPr lang="en-US" dirty="0"/>
              <a:t>)</a:t>
            </a:r>
          </a:p>
          <a:p>
            <a:pPr lvl="1"/>
            <a:r>
              <a:rPr lang="en-US" dirty="0"/>
              <a:t>Load Balancer (e.g. </a:t>
            </a:r>
            <a:r>
              <a:rPr lang="en-US" dirty="0">
                <a:hlinkClick r:id="rId4"/>
              </a:rPr>
              <a:t>Azure LB</a:t>
            </a:r>
            <a:r>
              <a:rPr lang="en-US" dirty="0"/>
              <a:t>)</a:t>
            </a:r>
          </a:p>
          <a:p>
            <a:pPr lvl="1"/>
            <a:r>
              <a:rPr lang="en-US" dirty="0"/>
              <a:t>Discovery and </a:t>
            </a:r>
            <a:r>
              <a:rPr lang="en-US" dirty="0" err="1"/>
              <a:t>config</a:t>
            </a:r>
            <a:r>
              <a:rPr lang="en-US" dirty="0"/>
              <a:t> tools (e.g. </a:t>
            </a:r>
            <a:r>
              <a:rPr lang="en-US" dirty="0">
                <a:hlinkClick r:id="rId5"/>
              </a:rPr>
              <a:t>Consul</a:t>
            </a:r>
            <a:r>
              <a:rPr lang="en-US" dirty="0"/>
              <a:t>)</a:t>
            </a:r>
          </a:p>
        </p:txBody>
      </p:sp>
      <p:sp>
        <p:nvSpPr>
          <p:cNvPr id="8" name="Text Placeholder 7"/>
          <p:cNvSpPr>
            <a:spLocks noGrp="1"/>
          </p:cNvSpPr>
          <p:nvPr>
            <p:ph type="body" sz="quarter" idx="25"/>
          </p:nvPr>
        </p:nvSpPr>
        <p:spPr/>
        <p:txBody>
          <a:bodyPr/>
          <a:lstStyle/>
          <a:p>
            <a:r>
              <a:rPr lang="en-US" dirty="0"/>
              <a:t>Image Source: Chris Richardson, Microservices – From Design to Deployment, NGINX, 2016</a:t>
            </a:r>
          </a:p>
        </p:txBody>
      </p:sp>
    </p:spTree>
    <p:extLst>
      <p:ext uri="{BB962C8B-B14F-4D97-AF65-F5344CB8AC3E}">
        <p14:creationId xmlns:p14="http://schemas.microsoft.com/office/powerpoint/2010/main" val="2902417715"/>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p:cNvPicPr>
            <a:picLocks noGrp="1" noChangeAspect="1"/>
          </p:cNvPicPr>
          <p:nvPr>
            <p:ph sz="quarter" idx="22"/>
          </p:nvPr>
        </p:nvPicPr>
        <p:blipFill>
          <a:blip r:embed="rId2"/>
          <a:stretch>
            <a:fillRect/>
          </a:stretch>
        </p:blipFill>
        <p:spPr>
          <a:xfrm>
            <a:off x="467544" y="483518"/>
            <a:ext cx="3626121" cy="3240087"/>
          </a:xfrm>
          <a:prstGeom prst="rect">
            <a:avLst/>
          </a:prstGeom>
        </p:spPr>
      </p:pic>
      <p:sp>
        <p:nvSpPr>
          <p:cNvPr id="12" name="Text Placeholder 11"/>
          <p:cNvSpPr>
            <a:spLocks noGrp="1"/>
          </p:cNvSpPr>
          <p:nvPr>
            <p:ph type="body" sz="quarter" idx="23"/>
          </p:nvPr>
        </p:nvSpPr>
        <p:spPr/>
        <p:txBody>
          <a:bodyPr/>
          <a:lstStyle/>
          <a:p>
            <a:endParaRPr lang="de-AT"/>
          </a:p>
        </p:txBody>
      </p:sp>
      <p:sp>
        <p:nvSpPr>
          <p:cNvPr id="10" name="Title 9"/>
          <p:cNvSpPr>
            <a:spLocks noGrp="1"/>
          </p:cNvSpPr>
          <p:nvPr>
            <p:ph type="title"/>
          </p:nvPr>
        </p:nvSpPr>
        <p:spPr/>
        <p:txBody>
          <a:bodyPr/>
          <a:lstStyle/>
          <a:p>
            <a:r>
              <a:rPr lang="de-AT" dirty="0"/>
              <a:t>Client vs. server-</a:t>
            </a:r>
            <a:r>
              <a:rPr lang="de-AT" dirty="0" err="1"/>
              <a:t>side</a:t>
            </a:r>
            <a:r>
              <a:rPr lang="de-AT" dirty="0"/>
              <a:t> </a:t>
            </a:r>
            <a:r>
              <a:rPr lang="de-AT" dirty="0" err="1"/>
              <a:t>discovery</a:t>
            </a:r>
            <a:endParaRPr lang="de-AT" dirty="0"/>
          </a:p>
        </p:txBody>
      </p:sp>
      <p:sp>
        <p:nvSpPr>
          <p:cNvPr id="13" name="Text Placeholder 12"/>
          <p:cNvSpPr>
            <a:spLocks noGrp="1"/>
          </p:cNvSpPr>
          <p:nvPr>
            <p:ph type="body" sz="quarter" idx="25"/>
          </p:nvPr>
        </p:nvSpPr>
        <p:spPr/>
        <p:txBody>
          <a:bodyPr/>
          <a:lstStyle/>
          <a:p>
            <a:r>
              <a:rPr lang="en-US" dirty="0"/>
              <a:t>Image Source: Chris Richardson, Microservices – From Design to Deployment, NGINX, 2016</a:t>
            </a:r>
          </a:p>
        </p:txBody>
      </p:sp>
      <p:pic>
        <p:nvPicPr>
          <p:cNvPr id="15" name="Picture 14"/>
          <p:cNvPicPr>
            <a:picLocks noChangeAspect="1"/>
          </p:cNvPicPr>
          <p:nvPr/>
        </p:nvPicPr>
        <p:blipFill rotWithShape="1">
          <a:blip r:embed="rId3"/>
          <a:srcRect l="3883" r="5153"/>
          <a:stretch/>
        </p:blipFill>
        <p:spPr>
          <a:xfrm>
            <a:off x="4211960" y="483518"/>
            <a:ext cx="4752528" cy="3240087"/>
          </a:xfrm>
          <a:prstGeom prst="rect">
            <a:avLst/>
          </a:prstGeom>
        </p:spPr>
      </p:pic>
    </p:spTree>
    <p:extLst>
      <p:ext uri="{BB962C8B-B14F-4D97-AF65-F5344CB8AC3E}">
        <p14:creationId xmlns:p14="http://schemas.microsoft.com/office/powerpoint/2010/main" val="21853693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Loose Coupling</a:t>
            </a:r>
          </a:p>
        </p:txBody>
      </p:sp>
      <p:sp>
        <p:nvSpPr>
          <p:cNvPr id="3" name="Content Placeholder 2"/>
          <p:cNvSpPr>
            <a:spLocks noGrp="1"/>
          </p:cNvSpPr>
          <p:nvPr>
            <p:ph sz="quarter" idx="12"/>
          </p:nvPr>
        </p:nvSpPr>
        <p:spPr/>
        <p:txBody>
          <a:bodyPr/>
          <a:lstStyle/>
          <a:p>
            <a:r>
              <a:rPr lang="en-US" dirty="0"/>
              <a:t>Tight Coupling</a:t>
            </a:r>
          </a:p>
          <a:p>
            <a:pPr lvl="1"/>
            <a:r>
              <a:rPr lang="en-US" dirty="0"/>
              <a:t>A change in one module usually forces a ripple effect of changes in other modules</a:t>
            </a:r>
          </a:p>
          <a:p>
            <a:pPr lvl="1"/>
            <a:r>
              <a:rPr lang="en-US" dirty="0"/>
              <a:t>See also </a:t>
            </a:r>
            <a:r>
              <a:rPr lang="en-US" dirty="0">
                <a:hlinkClick r:id="rId2"/>
              </a:rPr>
              <a:t>Disadvantages of Tight Coupling</a:t>
            </a:r>
            <a:endParaRPr lang="en-US" dirty="0"/>
          </a:p>
          <a:p>
            <a:r>
              <a:rPr lang="en-US" dirty="0"/>
              <a:t>Loose Coupling</a:t>
            </a:r>
          </a:p>
          <a:p>
            <a:pPr lvl="1"/>
            <a:r>
              <a:rPr lang="en-US" dirty="0"/>
              <a:t>Components have little or no knowledge of the definitions of other components</a:t>
            </a:r>
          </a:p>
          <a:p>
            <a:pPr lvl="1"/>
            <a:r>
              <a:rPr lang="en-US" dirty="0"/>
              <a:t>Coupling is reduced by e.g. standards, queues, etc.</a:t>
            </a:r>
          </a:p>
          <a:p>
            <a:r>
              <a:rPr lang="en-US" dirty="0"/>
              <a:t>Microservices = loose coupling wanted</a:t>
            </a:r>
          </a:p>
          <a:p>
            <a:pPr lvl="1"/>
            <a:r>
              <a:rPr lang="en-US" dirty="0"/>
              <a:t>Single change </a:t>
            </a:r>
            <a:r>
              <a:rPr lang="en-US" dirty="0">
                <a:sym typeface="Wingdings" panose="05000000000000000000" pitchFamily="2" charset="2"/>
              </a:rPr>
              <a:t> single deployment</a:t>
            </a:r>
          </a:p>
          <a:p>
            <a:pPr lvl="1"/>
            <a:r>
              <a:rPr lang="en-US" dirty="0">
                <a:sym typeface="Wingdings" panose="05000000000000000000" pitchFamily="2" charset="2"/>
              </a:rPr>
              <a:t>No timing issues (if system A is deployed, system B needs update at the same time)</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68766576"/>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Deployment</a:t>
            </a:r>
          </a:p>
        </p:txBody>
      </p:sp>
      <p:sp>
        <p:nvSpPr>
          <p:cNvPr id="7" name="Text Placeholder 6"/>
          <p:cNvSpPr>
            <a:spLocks noGrp="1"/>
          </p:cNvSpPr>
          <p:nvPr>
            <p:ph type="body" sz="quarter" idx="23"/>
          </p:nvPr>
        </p:nvSpPr>
        <p:spPr/>
        <p:txBody>
          <a:bodyPr/>
          <a:lstStyle/>
          <a:p>
            <a:endParaRPr lang="en-US" dirty="0"/>
          </a:p>
        </p:txBody>
      </p:sp>
      <p:sp>
        <p:nvSpPr>
          <p:cNvPr id="8" name="Text Placeholder 7"/>
          <p:cNvSpPr>
            <a:spLocks noGrp="1"/>
          </p:cNvSpPr>
          <p:nvPr>
            <p:ph type="body" sz="quarter" idx="24"/>
          </p:nvPr>
        </p:nvSpPr>
        <p:spPr/>
        <p:txBody>
          <a:bodyPr/>
          <a:lstStyle/>
          <a:p>
            <a:r>
              <a:rPr lang="en-US" dirty="0"/>
              <a:t>Architecture</a:t>
            </a:r>
          </a:p>
          <a:p>
            <a:pPr lvl="1"/>
            <a:r>
              <a:rPr lang="en-US" dirty="0"/>
              <a:t>Old: Each node contains entire system</a:t>
            </a:r>
          </a:p>
          <a:p>
            <a:pPr lvl="1"/>
            <a:r>
              <a:rPr lang="en-US" dirty="0"/>
              <a:t>New: Unrelated modules behind load balancer/reverse proxy</a:t>
            </a:r>
          </a:p>
          <a:p>
            <a:r>
              <a:rPr lang="en-US" dirty="0"/>
              <a:t>API Gateways</a:t>
            </a:r>
          </a:p>
          <a:p>
            <a:pPr lvl="1"/>
            <a:r>
              <a:rPr lang="en-US" dirty="0"/>
              <a:t>Marshal backend calls</a:t>
            </a:r>
          </a:p>
          <a:p>
            <a:pPr lvl="1"/>
            <a:r>
              <a:rPr lang="en-US" dirty="0"/>
              <a:t>Aggregate content</a:t>
            </a:r>
          </a:p>
          <a:p>
            <a:pPr lvl="1"/>
            <a:r>
              <a:rPr lang="en-US" dirty="0"/>
              <a:t>Example: </a:t>
            </a:r>
            <a:r>
              <a:rPr lang="en-US" dirty="0">
                <a:hlinkClick r:id="rId2"/>
              </a:rPr>
              <a:t>Azure API Management</a:t>
            </a:r>
            <a:endParaRPr lang="en-US" dirty="0"/>
          </a:p>
        </p:txBody>
      </p:sp>
      <p:sp>
        <p:nvSpPr>
          <p:cNvPr id="9" name="Text Placeholder 8"/>
          <p:cNvSpPr>
            <a:spLocks noGrp="1"/>
          </p:cNvSpPr>
          <p:nvPr>
            <p:ph type="body" sz="quarter" idx="25"/>
          </p:nvPr>
        </p:nvSpPr>
        <p:spPr/>
        <p:txBody>
          <a:bodyPr/>
          <a:lstStyle/>
          <a:p>
            <a:r>
              <a:rPr lang="en-US" dirty="0"/>
              <a:t>Source: </a:t>
            </a:r>
            <a:r>
              <a:rPr lang="en-US" dirty="0">
                <a:hlinkClick r:id="rId3"/>
              </a:rPr>
              <a:t>How we ended up with </a:t>
            </a:r>
            <a:r>
              <a:rPr lang="en-US" dirty="0" err="1">
                <a:hlinkClick r:id="rId3"/>
              </a:rPr>
              <a:t>microservices</a:t>
            </a:r>
            <a:endParaRPr lang="en-US" dirty="0"/>
          </a:p>
        </p:txBody>
      </p:sp>
      <p:pic>
        <p:nvPicPr>
          <p:cNvPr id="1026" name="Picture 2" descr="http://philcalcado.com/img/2015-09-7-constraints/arch-change2b.png"/>
          <p:cNvPicPr>
            <a:picLocks noGrp="1" noChangeAspect="1" noChangeArrowheads="1"/>
          </p:cNvPicPr>
          <p:nvPr>
            <p:ph sz="quarter" idx="22"/>
          </p:nvPr>
        </p:nvPicPr>
        <p:blipFill rotWithShape="1">
          <a:blip r:embed="rId4" cstate="print">
            <a:extLst>
              <a:ext uri="{28A0092B-C50C-407E-A947-70E740481C1C}">
                <a14:useLocalDpi xmlns:a14="http://schemas.microsoft.com/office/drawing/2010/main" val="0"/>
              </a:ext>
            </a:extLst>
          </a:blip>
          <a:srcRect l="-5413" t="-3054" r="-5395" b="-2872"/>
          <a:stretch/>
        </p:blipFill>
        <p:spPr bwMode="auto">
          <a:xfrm>
            <a:off x="1259632" y="435198"/>
            <a:ext cx="3744415" cy="4464496"/>
          </a:xfrm>
          <a:prstGeom prst="rect">
            <a:avLst/>
          </a:prstGeom>
          <a:solidFill>
            <a:schemeClr val="bg1"/>
          </a:solidFill>
        </p:spPr>
      </p:pic>
    </p:spTree>
    <p:extLst>
      <p:ext uri="{BB962C8B-B14F-4D97-AF65-F5344CB8AC3E}">
        <p14:creationId xmlns:p14="http://schemas.microsoft.com/office/powerpoint/2010/main" val="3958091558"/>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Management</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71362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Management</a:t>
            </a:r>
          </a:p>
        </p:txBody>
      </p:sp>
      <p:sp>
        <p:nvSpPr>
          <p:cNvPr id="5" name="Content Placeholder 4"/>
          <p:cNvSpPr>
            <a:spLocks noGrp="1"/>
          </p:cNvSpPr>
          <p:nvPr>
            <p:ph sz="quarter" idx="12"/>
          </p:nvPr>
        </p:nvSpPr>
        <p:spPr/>
        <p:txBody>
          <a:bodyPr/>
          <a:lstStyle/>
          <a:p>
            <a:r>
              <a:rPr lang="en-US" dirty="0"/>
              <a:t>Each Microservice has its own data</a:t>
            </a:r>
          </a:p>
          <a:p>
            <a:pPr lvl="1"/>
            <a:r>
              <a:rPr lang="en-US" dirty="0"/>
              <a:t>No transactions</a:t>
            </a:r>
          </a:p>
          <a:p>
            <a:pPr lvl="1"/>
            <a:r>
              <a:rPr lang="en-US" dirty="0"/>
              <a:t>No distributed queries</a:t>
            </a:r>
          </a:p>
          <a:p>
            <a:pPr lvl="1"/>
            <a:r>
              <a:rPr lang="en-US" dirty="0"/>
              <a:t>Duplicated data to a certain extent</a:t>
            </a:r>
          </a:p>
          <a:p>
            <a:r>
              <a:rPr lang="en-US" dirty="0"/>
              <a:t>Event-driven architecture</a:t>
            </a:r>
          </a:p>
          <a:p>
            <a:pPr lvl="1"/>
            <a:r>
              <a:rPr lang="en-US" dirty="0"/>
              <a:t>Requires service bus or message broker (e.g. </a:t>
            </a:r>
            <a:r>
              <a:rPr lang="en-US" dirty="0">
                <a:hlinkClick r:id="rId2"/>
              </a:rPr>
              <a:t>Service Bus</a:t>
            </a:r>
            <a:r>
              <a:rPr lang="en-US" dirty="0"/>
              <a:t>, </a:t>
            </a:r>
            <a:r>
              <a:rPr lang="en-US" dirty="0" err="1">
                <a:hlinkClick r:id="rId3"/>
              </a:rPr>
              <a:t>RabbitMQ</a:t>
            </a:r>
            <a:r>
              <a:rPr lang="en-US" dirty="0"/>
              <a:t>, </a:t>
            </a:r>
            <a:r>
              <a:rPr lang="en-US" dirty="0">
                <a:hlinkClick r:id="rId4"/>
              </a:rPr>
              <a:t>Apache Kafka</a:t>
            </a:r>
            <a:r>
              <a:rPr lang="en-US" dirty="0"/>
              <a:t>)</a:t>
            </a:r>
          </a:p>
          <a:p>
            <a:pPr lvl="1"/>
            <a:r>
              <a:rPr lang="en-US" dirty="0"/>
              <a:t>Option: Use DB transaction log</a:t>
            </a:r>
          </a:p>
          <a:p>
            <a:r>
              <a:rPr lang="en-US" dirty="0"/>
              <a:t>Event sourcing and CQRS</a:t>
            </a:r>
          </a:p>
          <a:p>
            <a:pPr lvl="1"/>
            <a:r>
              <a:rPr lang="en-US" dirty="0"/>
              <a:t>Read more in </a:t>
            </a:r>
            <a:r>
              <a:rPr lang="en-US" dirty="0">
                <a:hlinkClick r:id="rId5"/>
              </a:rPr>
              <a:t>MSDN</a:t>
            </a:r>
            <a:r>
              <a:rPr lang="en-US" dirty="0"/>
              <a:t>, </a:t>
            </a:r>
            <a:r>
              <a:rPr lang="en-US" dirty="0">
                <a:hlinkClick r:id="rId6"/>
              </a:rPr>
              <a:t>Martin Fowler</a:t>
            </a:r>
            <a:r>
              <a:rPr lang="en-US" dirty="0"/>
              <a:t> </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05801372"/>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sz="quarter" idx="12"/>
          </p:nvPr>
        </p:nvSpPr>
        <p:spPr/>
        <p:txBody>
          <a:bodyPr/>
          <a:lstStyle/>
          <a:p>
            <a:r>
              <a:rPr lang="en-US" dirty="0"/>
              <a:t>Question and avoid </a:t>
            </a:r>
            <a:r>
              <a:rPr lang="en-US" dirty="0">
                <a:hlinkClick r:id="rId2"/>
              </a:rPr>
              <a:t>ACID</a:t>
            </a:r>
            <a:r>
              <a:rPr lang="en-US" dirty="0"/>
              <a:t> transactions across services</a:t>
            </a:r>
          </a:p>
          <a:p>
            <a:pPr lvl="1"/>
            <a:r>
              <a:rPr lang="en-US" dirty="0"/>
              <a:t>Perfectly fine inside service boundaries</a:t>
            </a:r>
          </a:p>
          <a:p>
            <a:pPr lvl="1"/>
            <a:r>
              <a:rPr lang="en-US" dirty="0"/>
              <a:t>Has consequences on API design (e.g. </a:t>
            </a:r>
            <a:r>
              <a:rPr lang="en-US" dirty="0">
                <a:hlinkClick r:id="rId3"/>
              </a:rPr>
              <a:t>Azure Storage Entity Group Transactions</a:t>
            </a:r>
            <a:r>
              <a:rPr lang="en-US" dirty="0"/>
              <a:t>)</a:t>
            </a:r>
          </a:p>
          <a:p>
            <a:r>
              <a:rPr lang="en-US" dirty="0"/>
              <a:t>Idempotent retry</a:t>
            </a:r>
          </a:p>
          <a:p>
            <a:pPr lvl="1"/>
            <a:r>
              <a:rPr lang="en-US" dirty="0"/>
              <a:t>Gather data, try again later</a:t>
            </a:r>
          </a:p>
          <a:p>
            <a:r>
              <a:rPr lang="en-US" dirty="0"/>
              <a:t>Use </a:t>
            </a:r>
            <a:r>
              <a:rPr lang="en-US" dirty="0">
                <a:hlinkClick r:id="rId4"/>
              </a:rPr>
              <a:t>compensating transactions</a:t>
            </a:r>
            <a:endParaRPr lang="en-US" dirty="0"/>
          </a:p>
          <a:p>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1215742"/>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EDF1A16D-622A-4C4A-9228-B4A94CF531DB}"/>
              </a:ext>
            </a:extLst>
          </p:cNvPr>
          <p:cNvSpPr txBox="1">
            <a:spLocks/>
          </p:cNvSpPr>
          <p:nvPr/>
        </p:nvSpPr>
        <p:spPr>
          <a:xfrm>
            <a:off x="202550" y="830243"/>
            <a:ext cx="8738902" cy="2227897"/>
          </a:xfrm>
          <a:prstGeom prst="rect">
            <a:avLst/>
          </a:prstGeom>
          <a:noFill/>
        </p:spPr>
        <p:txBody>
          <a:bodyPr vert="horz" wrap="square" lIns="109713" tIns="68570" rIns="109713" bIns="68570" rtlCol="0" anchor="t" anchorCtr="0">
            <a:spAutoFit/>
          </a:bodyPr>
          <a:lstStyle>
            <a:lvl1pPr algn="l" defTabSz="914367" rtl="0" eaLnBrk="1" latinLnBrk="0" hangingPunct="1">
              <a:lnSpc>
                <a:spcPct val="90000"/>
              </a:lnSpc>
              <a:spcBef>
                <a:spcPct val="0"/>
              </a:spcBef>
              <a:buNone/>
              <a:defRPr lang="en-US" sz="7058" b="0" kern="1200" cap="none" spc="-98"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685714">
              <a:defRPr/>
            </a:pPr>
            <a:r>
              <a:rPr lang="en-US" sz="4499" spc="-74" dirty="0">
                <a:solidFill>
                  <a:srgbClr val="D83B01"/>
                </a:solidFill>
                <a:latin typeface="Segoe UI Semibold" panose="020B0702040204020203" pitchFamily="34" charset="0"/>
                <a:cs typeface="Segoe UI Semibold" panose="020B0702040204020203" pitchFamily="34" charset="0"/>
              </a:rPr>
              <a:t>Demo</a:t>
            </a:r>
            <a:br>
              <a:rPr lang="en-US" sz="4499" spc="-74" dirty="0">
                <a:solidFill>
                  <a:srgbClr val="D83B01"/>
                </a:solidFill>
                <a:latin typeface="Segoe UI Semibold" panose="020B0702040204020203" pitchFamily="34" charset="0"/>
                <a:cs typeface="Segoe UI Semibold" panose="020B0702040204020203" pitchFamily="34" charset="0"/>
              </a:rPr>
            </a:br>
            <a:br>
              <a:rPr lang="en-US" sz="5293" spc="-74" dirty="0">
                <a:gradFill>
                  <a:gsLst>
                    <a:gs pos="100000">
                      <a:srgbClr val="FFFFFF"/>
                    </a:gs>
                    <a:gs pos="0">
                      <a:srgbClr val="FFFFFF"/>
                    </a:gs>
                  </a:gsLst>
                  <a:lin ang="5400000" scaled="0"/>
                </a:gradFill>
                <a:latin typeface="Segoe UI Light"/>
              </a:rPr>
            </a:br>
            <a:r>
              <a:rPr lang="en-US" sz="5294" spc="-72" dirty="0">
                <a:gradFill>
                  <a:gsLst>
                    <a:gs pos="100000">
                      <a:srgbClr val="353535"/>
                    </a:gs>
                    <a:gs pos="0">
                      <a:srgbClr val="353535"/>
                    </a:gs>
                  </a:gsLst>
                  <a:lin ang="5400000" scaled="0"/>
                </a:gradFill>
                <a:latin typeface="Segoe UI Light"/>
              </a:rPr>
              <a:t>Accelerated Network</a:t>
            </a:r>
          </a:p>
        </p:txBody>
      </p:sp>
      <p:sp>
        <p:nvSpPr>
          <p:cNvPr id="2" name="Title 1">
            <a:extLst>
              <a:ext uri="{FF2B5EF4-FFF2-40B4-BE49-F238E27FC236}">
                <a16:creationId xmlns:a16="http://schemas.microsoft.com/office/drawing/2014/main" id="{F0C70865-13FE-4D33-8101-7DD5448A42F7}"/>
              </a:ext>
            </a:extLst>
          </p:cNvPr>
          <p:cNvSpPr>
            <a:spLocks noGrp="1"/>
          </p:cNvSpPr>
          <p:nvPr>
            <p:ph type="title"/>
          </p:nvPr>
        </p:nvSpPr>
        <p:spPr>
          <a:xfrm>
            <a:off x="201930" y="2105988"/>
            <a:ext cx="8740142" cy="917752"/>
          </a:xfrm>
        </p:spPr>
        <p:txBody>
          <a:bodyPr/>
          <a:lstStyle/>
          <a:p>
            <a:r>
              <a:rPr lang="en-US" dirty="0"/>
              <a:t>Microservices (</a:t>
            </a:r>
            <a:r>
              <a:rPr lang="en-US" dirty="0">
                <a:hlinkClick r:id="rId3"/>
              </a:rPr>
              <a:t>HOL</a:t>
            </a:r>
            <a:r>
              <a:rPr lang="en-US" dirty="0"/>
              <a:t>)</a:t>
            </a:r>
          </a:p>
        </p:txBody>
      </p:sp>
    </p:spTree>
    <p:extLst>
      <p:ext uri="{BB962C8B-B14F-4D97-AF65-F5344CB8AC3E}">
        <p14:creationId xmlns:p14="http://schemas.microsoft.com/office/powerpoint/2010/main" val="195525828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Further Readings</a:t>
            </a:r>
          </a:p>
        </p:txBody>
      </p:sp>
      <p:sp>
        <p:nvSpPr>
          <p:cNvPr id="5" name="Content Placeholder 4"/>
          <p:cNvSpPr>
            <a:spLocks noGrp="1"/>
          </p:cNvSpPr>
          <p:nvPr>
            <p:ph sz="quarter" idx="12"/>
          </p:nvPr>
        </p:nvSpPr>
        <p:spPr/>
        <p:txBody>
          <a:bodyPr/>
          <a:lstStyle/>
          <a:p>
            <a:r>
              <a:rPr lang="de-AT" dirty="0">
                <a:hlinkClick r:id="rId2"/>
              </a:rPr>
              <a:t>Martin Fowler on Microservices</a:t>
            </a:r>
            <a:endParaRPr lang="de-AT" dirty="0"/>
          </a:p>
          <a:p>
            <a:r>
              <a:rPr lang="en-US" dirty="0"/>
              <a:t>Newman, Sam. </a:t>
            </a:r>
            <a:r>
              <a:rPr lang="en-US" dirty="0">
                <a:hlinkClick r:id="rId3"/>
              </a:rPr>
              <a:t>Building Microservices</a:t>
            </a:r>
            <a:r>
              <a:rPr lang="en-US" dirty="0"/>
              <a:t>, O'Reilly Media</a:t>
            </a:r>
          </a:p>
          <a:p>
            <a:r>
              <a:rPr lang="de-AT" dirty="0"/>
              <a:t>NGINX</a:t>
            </a:r>
          </a:p>
          <a:p>
            <a:pPr lvl="1"/>
            <a:r>
              <a:rPr lang="de-AT" dirty="0">
                <a:hlinkClick r:id="rId4"/>
              </a:rPr>
              <a:t>Tech Blog</a:t>
            </a:r>
            <a:endParaRPr lang="de-AT" dirty="0"/>
          </a:p>
          <a:p>
            <a:pPr lvl="1"/>
            <a:r>
              <a:rPr lang="en-US" dirty="0">
                <a:hlinkClick r:id="rId5"/>
              </a:rPr>
              <a:t>Microservices: From Design to Deployment</a:t>
            </a:r>
            <a:endParaRPr lang="de-AT" dirty="0"/>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67241671"/>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F0232-A578-4930-ADAD-A5952BC9A6E6}"/>
              </a:ext>
            </a:extLst>
          </p:cNvPr>
          <p:cNvSpPr>
            <a:spLocks noGrp="1"/>
          </p:cNvSpPr>
          <p:nvPr>
            <p:ph type="title"/>
          </p:nvPr>
        </p:nvSpPr>
        <p:spPr>
          <a:xfrm>
            <a:off x="-108520" y="3147814"/>
            <a:ext cx="8738902" cy="1601562"/>
          </a:xfrm>
        </p:spPr>
        <p:txBody>
          <a:bodyPr/>
          <a:lstStyle/>
          <a:p>
            <a:pPr algn="ctr"/>
            <a:r>
              <a:rPr lang="en-US" dirty="0"/>
              <a:t>Questions?</a:t>
            </a:r>
          </a:p>
        </p:txBody>
      </p:sp>
      <p:grpSp>
        <p:nvGrpSpPr>
          <p:cNvPr id="7" name="Group 6">
            <a:extLst>
              <a:ext uri="{FF2B5EF4-FFF2-40B4-BE49-F238E27FC236}">
                <a16:creationId xmlns:a16="http://schemas.microsoft.com/office/drawing/2014/main" id="{36B7337A-67E6-468A-A15D-FED4C62E2F12}"/>
              </a:ext>
            </a:extLst>
          </p:cNvPr>
          <p:cNvGrpSpPr/>
          <p:nvPr/>
        </p:nvGrpSpPr>
        <p:grpSpPr>
          <a:xfrm>
            <a:off x="467544" y="987574"/>
            <a:ext cx="3625470" cy="1340945"/>
            <a:chOff x="2667997" y="1630286"/>
            <a:chExt cx="4931590" cy="1824037"/>
          </a:xfrm>
        </p:grpSpPr>
        <p:pic>
          <p:nvPicPr>
            <p:cNvPr id="6146" name="Picture 1" descr="image001">
              <a:extLst>
                <a:ext uri="{FF2B5EF4-FFF2-40B4-BE49-F238E27FC236}">
                  <a16:creationId xmlns:a16="http://schemas.microsoft.com/office/drawing/2014/main" id="{7A4ADA20-9FFA-43E3-BDB5-E1D9918C2B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917" y1="42570" x2="36917" y2="42570"/>
                        </a14:backgroundRemoval>
                      </a14:imgEffect>
                    </a14:imgLayer>
                  </a14:imgProps>
                </a:ext>
                <a:ext uri="{28A0092B-C50C-407E-A947-70E740481C1C}">
                  <a14:useLocalDpi xmlns:a14="http://schemas.microsoft.com/office/drawing/2010/main" val="0"/>
                </a:ext>
              </a:extLst>
            </a:blip>
            <a:srcRect/>
            <a:stretch>
              <a:fillRect/>
            </a:stretch>
          </p:blipFill>
          <p:spPr bwMode="auto">
            <a:xfrm>
              <a:off x="2667997" y="1630286"/>
              <a:ext cx="181182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F5A8215-479F-4627-A7E7-085E0EE84183}"/>
                </a:ext>
              </a:extLst>
            </p:cNvPr>
            <p:cNvSpPr txBox="1"/>
            <p:nvPr/>
          </p:nvSpPr>
          <p:spPr>
            <a:xfrm>
              <a:off x="4423595" y="1785174"/>
              <a:ext cx="3175992" cy="1514369"/>
            </a:xfrm>
            <a:prstGeom prst="rect">
              <a:avLst/>
            </a:prstGeom>
            <a:noFill/>
          </p:spPr>
          <p:txBody>
            <a:bodyPr wrap="none" lIns="134445" tIns="107556" rIns="134445" bIns="107556" rtlCol="0">
              <a:spAutoFit/>
            </a:bodyPr>
            <a:lstStyle/>
            <a:p>
              <a:pPr defTabSz="685714">
                <a:lnSpc>
                  <a:spcPct val="90000"/>
                </a:lnSpc>
                <a:spcAft>
                  <a:spcPts val="441"/>
                </a:spcAft>
              </a:pPr>
              <a:r>
                <a:rPr lang="en-US" sz="6470" b="1" dirty="0">
                  <a:solidFill>
                    <a:srgbClr val="FFFFFF"/>
                  </a:solidFill>
                  <a:latin typeface="Segoe UI Semilight"/>
                </a:rPr>
                <a:t>Azure</a:t>
              </a:r>
            </a:p>
          </p:txBody>
        </p:sp>
      </p:grpSp>
      <p:pic>
        <p:nvPicPr>
          <p:cNvPr id="1026" name="Picture 2" descr="https://www.visualstudio.com/wp-content/uploads/2017/06/Visual-Studio-Team-Services.png">
            <a:extLst>
              <a:ext uri="{FF2B5EF4-FFF2-40B4-BE49-F238E27FC236}">
                <a16:creationId xmlns:a16="http://schemas.microsoft.com/office/drawing/2014/main" id="{4D46D358-EC38-4939-9CDE-6878D71DB8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483518"/>
            <a:ext cx="4283968" cy="223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1887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a:t>
            </a:r>
          </a:p>
        </p:txBody>
      </p:sp>
      <p:sp>
        <p:nvSpPr>
          <p:cNvPr id="3" name="Content Placeholder 2"/>
          <p:cNvSpPr>
            <a:spLocks noGrp="1"/>
          </p:cNvSpPr>
          <p:nvPr>
            <p:ph sz="quarter" idx="12"/>
          </p:nvPr>
        </p:nvSpPr>
        <p:spPr/>
        <p:txBody>
          <a:bodyPr/>
          <a:lstStyle/>
          <a:p>
            <a:r>
              <a:rPr lang="en-US" dirty="0"/>
              <a:t>Highly cohesive systems</a:t>
            </a:r>
          </a:p>
          <a:p>
            <a:pPr lvl="1"/>
            <a:r>
              <a:rPr lang="en-US" dirty="0"/>
              <a:t>Functionality is strongly related</a:t>
            </a:r>
          </a:p>
          <a:p>
            <a:pPr lvl="1"/>
            <a:r>
              <a:rPr lang="en-US" dirty="0"/>
              <a:t>Modules belong together</a:t>
            </a:r>
          </a:p>
          <a:p>
            <a:r>
              <a:rPr lang="en-US" dirty="0"/>
              <a:t>Microservices = high cohesion wanted</a:t>
            </a:r>
          </a:p>
          <a:p>
            <a:pPr lvl="1"/>
            <a:r>
              <a:rPr lang="en-US" dirty="0"/>
              <a:t>Functions grouped in a services because all contribute to a single well-defined task</a:t>
            </a:r>
          </a:p>
          <a:p>
            <a:pPr lvl="1"/>
            <a:r>
              <a:rPr lang="en-US" dirty="0"/>
              <a:t>Reduce risk that a requirement concerns many different system components</a:t>
            </a:r>
          </a:p>
          <a:p>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757015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Context</a:t>
            </a:r>
          </a:p>
        </p:txBody>
      </p:sp>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r>
              <a:rPr lang="en-US" dirty="0"/>
              <a:t>Microservices often represent bounded contexts</a:t>
            </a:r>
          </a:p>
          <a:p>
            <a:r>
              <a:rPr lang="en-US" dirty="0"/>
              <a:t>Business-focused design</a:t>
            </a:r>
          </a:p>
          <a:p>
            <a:pPr lvl="1"/>
            <a:r>
              <a:rPr lang="en-US" dirty="0"/>
              <a:t>Less technical-focused design based on technical layers</a:t>
            </a:r>
          </a:p>
        </p:txBody>
      </p:sp>
      <p:sp>
        <p:nvSpPr>
          <p:cNvPr id="6" name="Text Placeholder 5"/>
          <p:cNvSpPr>
            <a:spLocks noGrp="1"/>
          </p:cNvSpPr>
          <p:nvPr>
            <p:ph type="body" sz="quarter" idx="25"/>
          </p:nvPr>
        </p:nvSpPr>
        <p:spPr/>
        <p:txBody>
          <a:bodyPr/>
          <a:lstStyle/>
          <a:p>
            <a:r>
              <a:rPr lang="en-US" dirty="0"/>
              <a:t>Source: </a:t>
            </a:r>
            <a:r>
              <a:rPr lang="en-US" dirty="0">
                <a:hlinkClick r:id="rId2"/>
              </a:rPr>
              <a:t>http://martinfowler.com/bliki/BoundedContext.html</a:t>
            </a:r>
            <a:endParaRPr lang="en-US" dirty="0"/>
          </a:p>
        </p:txBody>
      </p:sp>
      <p:pic>
        <p:nvPicPr>
          <p:cNvPr id="2050" name="Picture 2" descr="http://martinfowler.com/bliki/images/boundedContext/sketch.png"/>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468313" y="1142256"/>
            <a:ext cx="5327650" cy="329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21980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graphicFrame>
        <p:nvGraphicFramePr>
          <p:cNvPr id="7" name="Content Placeholder 6"/>
          <p:cNvGraphicFramePr>
            <a:graphicFrameLocks noGrp="1"/>
          </p:cNvGraphicFramePr>
          <p:nvPr>
            <p:ph sz="quarter" idx="22"/>
            <p:extLst/>
          </p:nvPr>
        </p:nvGraphicFramePr>
        <p:xfrm>
          <a:off x="468313" y="185166"/>
          <a:ext cx="5327650" cy="4713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23"/>
          </p:nvPr>
        </p:nvSpPr>
        <p:spPr/>
        <p:txBody>
          <a:bodyPr/>
          <a:lstStyle/>
          <a:p>
            <a:r>
              <a:rPr lang="en-US" dirty="0"/>
              <a:t>Fundamental ideas</a:t>
            </a:r>
          </a:p>
        </p:txBody>
      </p:sp>
      <p:sp>
        <p:nvSpPr>
          <p:cNvPr id="5" name="Text Placeholder 4"/>
          <p:cNvSpPr>
            <a:spLocks noGrp="1"/>
          </p:cNvSpPr>
          <p:nvPr>
            <p:ph type="body" sz="quarter" idx="24"/>
          </p:nvPr>
        </p:nvSpPr>
        <p:spPr/>
        <p:txBody>
          <a:bodyPr/>
          <a:lstStyle/>
          <a:p>
            <a:r>
              <a:rPr lang="en-US" dirty="0"/>
              <a:t>Work alongside many state-of-the-art approaches for software development</a:t>
            </a:r>
          </a:p>
          <a:p>
            <a:pPr lvl="1"/>
            <a:r>
              <a:rPr lang="en-US" dirty="0"/>
              <a:t>Agile development techniques</a:t>
            </a:r>
          </a:p>
          <a:p>
            <a:pPr lvl="1"/>
            <a:r>
              <a:rPr lang="en-US" dirty="0"/>
              <a:t>Continuous Integration/Delivery</a:t>
            </a:r>
          </a:p>
          <a:p>
            <a:pPr lvl="1"/>
            <a:r>
              <a:rPr lang="en-US" dirty="0"/>
              <a:t>DevOps</a:t>
            </a:r>
          </a:p>
          <a:p>
            <a:pPr lvl="1"/>
            <a:r>
              <a:rPr lang="en-US" dirty="0"/>
              <a:t>Cloud Computing</a:t>
            </a:r>
          </a:p>
          <a:p>
            <a:pPr lvl="1"/>
            <a:r>
              <a:rPr lang="en-US" dirty="0"/>
              <a:t>Containers</a:t>
            </a:r>
          </a:p>
        </p:txBody>
      </p:sp>
      <p:sp>
        <p:nvSpPr>
          <p:cNvPr id="6" name="Text Placehold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55279060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Why not?</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556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Microservices?</a:t>
            </a:r>
          </a:p>
        </p:txBody>
      </p:sp>
      <p:sp>
        <p:nvSpPr>
          <p:cNvPr id="3" name="Content Placeholder 2"/>
          <p:cNvSpPr>
            <a:spLocks noGrp="1"/>
          </p:cNvSpPr>
          <p:nvPr>
            <p:ph sz="quarter" idx="12"/>
          </p:nvPr>
        </p:nvSpPr>
        <p:spPr/>
        <p:txBody>
          <a:bodyPr/>
          <a:lstStyle/>
          <a:p>
            <a:r>
              <a:rPr lang="en-US" dirty="0"/>
              <a:t>Work well in heterogeneous environments</a:t>
            </a:r>
          </a:p>
          <a:p>
            <a:pPr lvl="1"/>
            <a:r>
              <a:rPr lang="en-US" dirty="0"/>
              <a:t>Right tool for the job</a:t>
            </a:r>
          </a:p>
          <a:p>
            <a:pPr lvl="1"/>
            <a:r>
              <a:rPr lang="en-US" dirty="0"/>
              <a:t>Available skills of team members</a:t>
            </a:r>
          </a:p>
          <a:p>
            <a:pPr lvl="1"/>
            <a:r>
              <a:rPr lang="en-US" dirty="0"/>
              <a:t>Grown environment (e.g. M&amp;A, changing policies, changing overall designs)</a:t>
            </a:r>
          </a:p>
          <a:p>
            <a:r>
              <a:rPr lang="en-US" dirty="0"/>
              <a:t>Easier to test/adopt new technologies</a:t>
            </a:r>
          </a:p>
          <a:p>
            <a:pPr lvl="1"/>
            <a:r>
              <a:rPr lang="en-US" dirty="0"/>
              <a:t>Reduce risk and cost of failure</a:t>
            </a:r>
          </a:p>
          <a:p>
            <a:pPr lvl="1"/>
            <a:r>
              <a:rPr lang="en-US" dirty="0"/>
              <a:t>New platforms (e.g. Node.js instead of .NET), new versions (e.g. .NET Core), </a:t>
            </a:r>
          </a:p>
          <a:p>
            <a:r>
              <a:rPr lang="en-US" dirty="0"/>
              <a:t>Resilience</a:t>
            </a:r>
          </a:p>
          <a:p>
            <a:pPr lvl="1"/>
            <a:r>
              <a:rPr lang="en-US" dirty="0"/>
              <a:t>Reduce single point of failures</a:t>
            </a:r>
          </a:p>
          <a:p>
            <a:pPr lvl="1"/>
            <a:r>
              <a:rPr lang="en-US" dirty="0"/>
              <a:t>Support different SLAs for difference modules (costs, agility)</a:t>
            </a:r>
          </a:p>
          <a:p>
            <a:pPr lvl="1"/>
            <a:r>
              <a:rPr lang="en-US" dirty="0"/>
              <a:t>Separation of services add complexity (e.g. network) </a:t>
            </a:r>
            <a:r>
              <a:rPr lang="en-US" dirty="0">
                <a:sym typeface="Wingdings" panose="05000000000000000000" pitchFamily="2" charset="2"/>
              </a:rPr>
              <a:t> </a:t>
            </a:r>
            <a:r>
              <a:rPr lang="en-US" dirty="0">
                <a:sym typeface="Wingdings" panose="05000000000000000000" pitchFamily="2" charset="2"/>
                <a:hlinkClick r:id="rId2"/>
              </a:rPr>
              <a:t>criticism of </a:t>
            </a:r>
            <a:r>
              <a:rPr lang="en-US" dirty="0" err="1">
                <a:sym typeface="Wingdings" panose="05000000000000000000" pitchFamily="2" charset="2"/>
                <a:hlinkClick r:id="rId2"/>
              </a:rPr>
              <a:t>Micrservices</a:t>
            </a:r>
            <a:endParaRPr lang="en-US" dirty="0"/>
          </a:p>
          <a:p>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0499284"/>
      </p:ext>
    </p:extLst>
  </p:cSld>
  <p:clrMapOvr>
    <a:masterClrMapping/>
  </p:clrMapOvr>
  <p:transition spd="slow">
    <p:push/>
  </p:transition>
</p:sld>
</file>

<file path=ppt/theme/theme1.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Read-Only]" id="{678C3389-14F5-4653-8DF3-32367C0FA725}" vid="{CBA5437F-661A-434D-8794-45CDD80053B1}"/>
    </a:ext>
  </a:extLst>
</a:theme>
</file>

<file path=ppt/theme/theme2.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2106</Words>
  <Application>Microsoft Office PowerPoint</Application>
  <PresentationFormat>On-screen Show (16:9)</PresentationFormat>
  <Paragraphs>373</Paragraphs>
  <Slides>46</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ＭＳ Ｐゴシック</vt:lpstr>
      <vt:lpstr>Arial</vt:lpstr>
      <vt:lpstr>Calibri</vt:lpstr>
      <vt:lpstr>Consolas</vt:lpstr>
      <vt:lpstr>Segoe UI</vt:lpstr>
      <vt:lpstr>Segoe UI Light</vt:lpstr>
      <vt:lpstr>Segoe UI Semibold</vt:lpstr>
      <vt:lpstr>Segoe UI Semilight</vt:lpstr>
      <vt:lpstr>Wingdings</vt:lpstr>
      <vt:lpstr>Wingdings 3</vt:lpstr>
      <vt:lpstr>5-50109_Microsoft_Light_Template</vt:lpstr>
      <vt:lpstr>Larissa-Design</vt:lpstr>
      <vt:lpstr>Microservices Microsoft Intelligent App Workshop</vt:lpstr>
      <vt:lpstr>Microservices are currently hot!</vt:lpstr>
      <vt:lpstr>What are Microservices?</vt:lpstr>
      <vt:lpstr>Loose Coupling</vt:lpstr>
      <vt:lpstr>Cohesion</vt:lpstr>
      <vt:lpstr>Bounded Context</vt:lpstr>
      <vt:lpstr>Microservices</vt:lpstr>
      <vt:lpstr>Why? Why not?</vt:lpstr>
      <vt:lpstr>Why Microservices?</vt:lpstr>
      <vt:lpstr>Why Microservices?</vt:lpstr>
      <vt:lpstr>Why Microservices?</vt:lpstr>
      <vt:lpstr>Why Not? (Examples)</vt:lpstr>
      <vt:lpstr>Why Not? (Examples)</vt:lpstr>
      <vt:lpstr>Team Organization</vt:lpstr>
      <vt:lpstr>Conway‘s Law</vt:lpstr>
      <vt:lpstr>Organisational Helpers</vt:lpstr>
      <vt:lpstr>Microservices Architects…</vt:lpstr>
      <vt:lpstr>Guidance, Governance</vt:lpstr>
      <vt:lpstr>Technical Aspects</vt:lpstr>
      <vt:lpstr>Microservice Interfaces</vt:lpstr>
      <vt:lpstr>Monolith to Microservices</vt:lpstr>
      <vt:lpstr>Interfaces</vt:lpstr>
      <vt:lpstr>Interface Technology</vt:lpstr>
      <vt:lpstr>Interface Design</vt:lpstr>
      <vt:lpstr>Interface Mechanisms</vt:lpstr>
      <vt:lpstr>Handling Failures</vt:lpstr>
      <vt:lpstr>Versioning</vt:lpstr>
      <vt:lpstr>Libraries vs. Microservices</vt:lpstr>
      <vt:lpstr>Automation</vt:lpstr>
      <vt:lpstr>Mobile app CI and CD</vt:lpstr>
      <vt:lpstr>CI/CD</vt:lpstr>
      <vt:lpstr>Monitoring</vt:lpstr>
      <vt:lpstr>Manual Testing</vt:lpstr>
      <vt:lpstr>Testing Level</vt:lpstr>
      <vt:lpstr>Deployment</vt:lpstr>
      <vt:lpstr>Deployment Strategies</vt:lpstr>
      <vt:lpstr>Deployment Strategies</vt:lpstr>
      <vt:lpstr>Service Discovery</vt:lpstr>
      <vt:lpstr>Client vs. server-side discovery</vt:lpstr>
      <vt:lpstr>Deployment</vt:lpstr>
      <vt:lpstr>Data Management</vt:lpstr>
      <vt:lpstr>Data Management</vt:lpstr>
      <vt:lpstr>Transactions</vt:lpstr>
      <vt:lpstr>Microservices (HOL)</vt:lpstr>
      <vt:lpstr>Further Readings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2017-10-17T09:14:37Z</dcterms:created>
  <dcterms:modified xsi:type="dcterms:W3CDTF">2017-10-17T12:48:17Z</dcterms:modified>
  <cp:contentStatus/>
</cp:coreProperties>
</file>