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0" r:id="rId2"/>
  </p:sldMasterIdLst>
  <p:notesMasterIdLst>
    <p:notesMasterId r:id="rId19"/>
  </p:notesMasterIdLst>
  <p:handoutMasterIdLst>
    <p:handoutMasterId r:id="rId20"/>
  </p:handoutMasterIdLst>
  <p:sldIdLst>
    <p:sldId id="378" r:id="rId3"/>
    <p:sldId id="380" r:id="rId4"/>
    <p:sldId id="381" r:id="rId5"/>
    <p:sldId id="407" r:id="rId6"/>
    <p:sldId id="382" r:id="rId7"/>
    <p:sldId id="383" r:id="rId8"/>
    <p:sldId id="384" r:id="rId9"/>
    <p:sldId id="385" r:id="rId10"/>
    <p:sldId id="386" r:id="rId11"/>
    <p:sldId id="408" r:id="rId12"/>
    <p:sldId id="392" r:id="rId13"/>
    <p:sldId id="409" r:id="rId14"/>
    <p:sldId id="410" r:id="rId15"/>
    <p:sldId id="403" r:id="rId16"/>
    <p:sldId id="406" r:id="rId17"/>
    <p:sldId id="411"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6" d="100"/>
          <a:sy n="146" d="100"/>
        </p:scale>
        <p:origin x="516" y="11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D6A6C-6F9D-4A68-9A1F-BA6927E6203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2069BCF-7A72-4958-BBBB-17B645149A02}">
      <dgm:prSet phldrT="[Text]"/>
      <dgm:spPr>
        <a:solidFill>
          <a:schemeClr val="accent1">
            <a:alpha val="50000"/>
          </a:schemeClr>
        </a:solidFill>
      </dgm:spPr>
      <dgm:t>
        <a:bodyPr/>
        <a:lstStyle/>
        <a:p>
          <a:r>
            <a:rPr lang="en-US"/>
            <a:t>Microservices</a:t>
          </a:r>
          <a:endParaRPr lang="en-US" dirty="0"/>
        </a:p>
      </dgm:t>
    </dgm:pt>
    <dgm:pt modelId="{FF2589C0-74F7-4BDE-94E6-9C5D9CDD8807}" type="parTrans" cxnId="{8904D4A4-E9A8-4403-B2C1-6F4C97FE3D2E}">
      <dgm:prSet/>
      <dgm:spPr/>
      <dgm:t>
        <a:bodyPr/>
        <a:lstStyle/>
        <a:p>
          <a:endParaRPr lang="en-US">
            <a:solidFill>
              <a:schemeClr val="bg1"/>
            </a:solidFill>
          </a:endParaRPr>
        </a:p>
      </dgm:t>
    </dgm:pt>
    <dgm:pt modelId="{CEFC5A04-0313-476B-8EE2-08F498B28D82}" type="sibTrans" cxnId="{8904D4A4-E9A8-4403-B2C1-6F4C97FE3D2E}">
      <dgm:prSet/>
      <dgm:spPr/>
      <dgm:t>
        <a:bodyPr/>
        <a:lstStyle/>
        <a:p>
          <a:endParaRPr lang="en-US">
            <a:solidFill>
              <a:schemeClr val="bg1"/>
            </a:solidFill>
          </a:endParaRPr>
        </a:p>
      </dgm:t>
    </dgm:pt>
    <dgm:pt modelId="{73D3604C-464A-468B-923E-F6CB1F9BF300}">
      <dgm:prSet phldrT="[Text]"/>
      <dgm:spPr>
        <a:solidFill>
          <a:schemeClr val="accent4">
            <a:alpha val="50000"/>
          </a:schemeClr>
        </a:solidFill>
      </dgm:spPr>
      <dgm:t>
        <a:bodyPr/>
        <a:lstStyle/>
        <a:p>
          <a:r>
            <a:rPr lang="en-US" dirty="0"/>
            <a:t>Modeled around business concepts</a:t>
          </a:r>
        </a:p>
      </dgm:t>
    </dgm:pt>
    <dgm:pt modelId="{8C4CDA00-6602-4263-8A8C-298488C3D091}" type="parTrans" cxnId="{41669B3E-57FA-4F7D-B499-51DE09A2434C}">
      <dgm:prSet/>
      <dgm:spPr/>
      <dgm:t>
        <a:bodyPr/>
        <a:lstStyle/>
        <a:p>
          <a:endParaRPr lang="en-US">
            <a:solidFill>
              <a:schemeClr val="bg1"/>
            </a:solidFill>
          </a:endParaRPr>
        </a:p>
      </dgm:t>
    </dgm:pt>
    <dgm:pt modelId="{D6046EE7-3D47-43C9-9BE0-43A9A91D9EB7}" type="sibTrans" cxnId="{41669B3E-57FA-4F7D-B499-51DE09A2434C}">
      <dgm:prSet/>
      <dgm:spPr/>
      <dgm:t>
        <a:bodyPr/>
        <a:lstStyle/>
        <a:p>
          <a:endParaRPr lang="en-US">
            <a:solidFill>
              <a:schemeClr val="bg1"/>
            </a:solidFill>
          </a:endParaRPr>
        </a:p>
      </dgm:t>
    </dgm:pt>
    <dgm:pt modelId="{C57BCBBC-B6A0-4A34-AABC-FDA66F904696}">
      <dgm:prSet phldrT="[Text]"/>
      <dgm:spPr>
        <a:solidFill>
          <a:schemeClr val="accent4">
            <a:alpha val="50000"/>
          </a:schemeClr>
        </a:solidFill>
      </dgm:spPr>
      <dgm:t>
        <a:bodyPr/>
        <a:lstStyle/>
        <a:p>
          <a:r>
            <a:rPr lang="en-US"/>
            <a:t>Culture of Automation</a:t>
          </a:r>
          <a:endParaRPr lang="en-US" dirty="0"/>
        </a:p>
      </dgm:t>
    </dgm:pt>
    <dgm:pt modelId="{6C2DDC24-BD60-43A0-908F-FAB64314C98D}" type="parTrans" cxnId="{27FB5D66-971A-4C44-A63A-1713D8014BC2}">
      <dgm:prSet/>
      <dgm:spPr/>
      <dgm:t>
        <a:bodyPr/>
        <a:lstStyle/>
        <a:p>
          <a:endParaRPr lang="en-US">
            <a:solidFill>
              <a:schemeClr val="bg1"/>
            </a:solidFill>
          </a:endParaRPr>
        </a:p>
      </dgm:t>
    </dgm:pt>
    <dgm:pt modelId="{0DEEB634-12EA-497D-AF9E-20F245CF9DC7}" type="sibTrans" cxnId="{27FB5D66-971A-4C44-A63A-1713D8014BC2}">
      <dgm:prSet/>
      <dgm:spPr/>
      <dgm:t>
        <a:bodyPr/>
        <a:lstStyle/>
        <a:p>
          <a:endParaRPr lang="en-US">
            <a:solidFill>
              <a:schemeClr val="bg1"/>
            </a:solidFill>
          </a:endParaRPr>
        </a:p>
      </dgm:t>
    </dgm:pt>
    <dgm:pt modelId="{B9446D45-7635-43D4-B270-F2846F45854C}">
      <dgm:prSet phldrT="[Text]"/>
      <dgm:spPr>
        <a:solidFill>
          <a:schemeClr val="accent4">
            <a:alpha val="50000"/>
          </a:schemeClr>
        </a:solidFill>
      </dgm:spPr>
      <dgm:t>
        <a:bodyPr/>
        <a:lstStyle/>
        <a:p>
          <a:r>
            <a:rPr lang="en-US"/>
            <a:t>Hide implementation details</a:t>
          </a:r>
          <a:endParaRPr lang="en-US" dirty="0"/>
        </a:p>
      </dgm:t>
    </dgm:pt>
    <dgm:pt modelId="{CE51E50D-9E50-47CC-8EE9-DFF601E72223}" type="parTrans" cxnId="{0B980867-9169-492A-BFA1-D3E9B8E9DD70}">
      <dgm:prSet/>
      <dgm:spPr/>
      <dgm:t>
        <a:bodyPr/>
        <a:lstStyle/>
        <a:p>
          <a:endParaRPr lang="en-US">
            <a:solidFill>
              <a:schemeClr val="bg1"/>
            </a:solidFill>
          </a:endParaRPr>
        </a:p>
      </dgm:t>
    </dgm:pt>
    <dgm:pt modelId="{8DAC6660-F6C3-46B4-8590-BC3B6017E562}" type="sibTrans" cxnId="{0B980867-9169-492A-BFA1-D3E9B8E9DD70}">
      <dgm:prSet/>
      <dgm:spPr/>
      <dgm:t>
        <a:bodyPr/>
        <a:lstStyle/>
        <a:p>
          <a:endParaRPr lang="en-US">
            <a:solidFill>
              <a:schemeClr val="bg1"/>
            </a:solidFill>
          </a:endParaRPr>
        </a:p>
      </dgm:t>
    </dgm:pt>
    <dgm:pt modelId="{FD9852DD-E2F7-4E67-924E-4969C7A346D3}">
      <dgm:prSet phldrT="[Text]"/>
      <dgm:spPr>
        <a:solidFill>
          <a:schemeClr val="accent4">
            <a:alpha val="50000"/>
          </a:schemeClr>
        </a:solidFill>
      </dgm:spPr>
      <dgm:t>
        <a:bodyPr/>
        <a:lstStyle/>
        <a:p>
          <a:r>
            <a:rPr lang="en-US"/>
            <a:t>Decentralized</a:t>
          </a:r>
          <a:endParaRPr lang="en-US" dirty="0"/>
        </a:p>
      </dgm:t>
    </dgm:pt>
    <dgm:pt modelId="{DE09B25B-A44B-4F8C-8F0B-F1C9B6B67D3B}" type="parTrans" cxnId="{2956A0CF-D465-4705-9518-DE51D59442F5}">
      <dgm:prSet/>
      <dgm:spPr/>
      <dgm:t>
        <a:bodyPr/>
        <a:lstStyle/>
        <a:p>
          <a:endParaRPr lang="en-US">
            <a:solidFill>
              <a:schemeClr val="bg1"/>
            </a:solidFill>
          </a:endParaRPr>
        </a:p>
      </dgm:t>
    </dgm:pt>
    <dgm:pt modelId="{9949823A-CC26-41FC-9982-60277DC75F54}" type="sibTrans" cxnId="{2956A0CF-D465-4705-9518-DE51D59442F5}">
      <dgm:prSet/>
      <dgm:spPr/>
      <dgm:t>
        <a:bodyPr/>
        <a:lstStyle/>
        <a:p>
          <a:endParaRPr lang="en-US">
            <a:solidFill>
              <a:schemeClr val="bg1"/>
            </a:solidFill>
          </a:endParaRPr>
        </a:p>
      </dgm:t>
    </dgm:pt>
    <dgm:pt modelId="{54A53354-4986-474C-8772-33F87F777276}">
      <dgm:prSet phldrT="[Text]"/>
      <dgm:spPr>
        <a:solidFill>
          <a:schemeClr val="accent4">
            <a:alpha val="50000"/>
          </a:schemeClr>
        </a:solidFill>
      </dgm:spPr>
      <dgm:t>
        <a:bodyPr/>
        <a:lstStyle/>
        <a:p>
          <a:r>
            <a:rPr lang="en-US"/>
            <a:t>Independently deployed</a:t>
          </a:r>
          <a:endParaRPr lang="en-US" dirty="0"/>
        </a:p>
      </dgm:t>
    </dgm:pt>
    <dgm:pt modelId="{DD754880-8577-4FED-807F-897719B572C1}" type="parTrans" cxnId="{54155370-1893-4959-A89B-31F5E76A0163}">
      <dgm:prSet/>
      <dgm:spPr/>
      <dgm:t>
        <a:bodyPr/>
        <a:lstStyle/>
        <a:p>
          <a:endParaRPr lang="en-US">
            <a:solidFill>
              <a:schemeClr val="bg1"/>
            </a:solidFill>
          </a:endParaRPr>
        </a:p>
      </dgm:t>
    </dgm:pt>
    <dgm:pt modelId="{19B65182-A1EF-4C7B-9E94-56F446144B61}" type="sibTrans" cxnId="{54155370-1893-4959-A89B-31F5E76A0163}">
      <dgm:prSet/>
      <dgm:spPr/>
      <dgm:t>
        <a:bodyPr/>
        <a:lstStyle/>
        <a:p>
          <a:endParaRPr lang="en-US">
            <a:solidFill>
              <a:schemeClr val="bg1"/>
            </a:solidFill>
          </a:endParaRPr>
        </a:p>
      </dgm:t>
    </dgm:pt>
    <dgm:pt modelId="{BD899B29-7A33-4BBF-B6AE-D26F2B3FE656}">
      <dgm:prSet phldrT="[Text]"/>
      <dgm:spPr>
        <a:solidFill>
          <a:schemeClr val="accent4">
            <a:alpha val="50000"/>
          </a:schemeClr>
        </a:solidFill>
      </dgm:spPr>
      <dgm:t>
        <a:bodyPr/>
        <a:lstStyle/>
        <a:p>
          <a:r>
            <a:rPr lang="en-US"/>
            <a:t>Isolate failures</a:t>
          </a:r>
          <a:endParaRPr lang="en-US" dirty="0"/>
        </a:p>
      </dgm:t>
    </dgm:pt>
    <dgm:pt modelId="{95C7D438-D104-4EEA-94B9-05F473A128C8}" type="parTrans" cxnId="{84387EDE-FED9-4140-B504-7E0857E77EB5}">
      <dgm:prSet/>
      <dgm:spPr/>
      <dgm:t>
        <a:bodyPr/>
        <a:lstStyle/>
        <a:p>
          <a:endParaRPr lang="en-US">
            <a:solidFill>
              <a:schemeClr val="bg1"/>
            </a:solidFill>
          </a:endParaRPr>
        </a:p>
      </dgm:t>
    </dgm:pt>
    <dgm:pt modelId="{60D2A5AF-8CAE-4A5D-AFD8-8716687B4065}" type="sibTrans" cxnId="{84387EDE-FED9-4140-B504-7E0857E77EB5}">
      <dgm:prSet/>
      <dgm:spPr/>
      <dgm:t>
        <a:bodyPr/>
        <a:lstStyle/>
        <a:p>
          <a:endParaRPr lang="en-US">
            <a:solidFill>
              <a:schemeClr val="bg1"/>
            </a:solidFill>
          </a:endParaRPr>
        </a:p>
      </dgm:t>
    </dgm:pt>
    <dgm:pt modelId="{B9E0FC93-76F3-47E3-9240-40DC157FFB23}">
      <dgm:prSet phldrT="[Text]"/>
      <dgm:spPr>
        <a:solidFill>
          <a:schemeClr val="accent4">
            <a:alpha val="50000"/>
          </a:schemeClr>
        </a:solidFill>
      </dgm:spPr>
      <dgm:t>
        <a:bodyPr/>
        <a:lstStyle/>
        <a:p>
          <a:r>
            <a:rPr lang="en-US"/>
            <a:t>Highly observable</a:t>
          </a:r>
          <a:endParaRPr lang="en-US" dirty="0"/>
        </a:p>
      </dgm:t>
    </dgm:pt>
    <dgm:pt modelId="{BAD1A08A-E03E-407B-855D-65604FB90801}" type="parTrans" cxnId="{F05C9DB8-F2E1-4775-9515-E6BF9F6BB3A5}">
      <dgm:prSet/>
      <dgm:spPr/>
      <dgm:t>
        <a:bodyPr/>
        <a:lstStyle/>
        <a:p>
          <a:endParaRPr lang="en-US">
            <a:solidFill>
              <a:schemeClr val="bg1"/>
            </a:solidFill>
          </a:endParaRPr>
        </a:p>
      </dgm:t>
    </dgm:pt>
    <dgm:pt modelId="{D102F3BC-C4A6-4FA0-A6CE-7FA5977AF583}" type="sibTrans" cxnId="{F05C9DB8-F2E1-4775-9515-E6BF9F6BB3A5}">
      <dgm:prSet/>
      <dgm:spPr/>
      <dgm:t>
        <a:bodyPr/>
        <a:lstStyle/>
        <a:p>
          <a:endParaRPr lang="en-US">
            <a:solidFill>
              <a:schemeClr val="bg1"/>
            </a:solidFill>
          </a:endParaRPr>
        </a:p>
      </dgm:t>
    </dgm:pt>
    <dgm:pt modelId="{0C8055B4-E969-461D-A59E-F2B70A64A26B}" type="pres">
      <dgm:prSet presAssocID="{FA5D6A6C-6F9D-4A68-9A1F-BA6927E62031}" presName="composite" presStyleCnt="0">
        <dgm:presLayoutVars>
          <dgm:chMax val="1"/>
          <dgm:dir/>
          <dgm:resizeHandles val="exact"/>
        </dgm:presLayoutVars>
      </dgm:prSet>
      <dgm:spPr/>
    </dgm:pt>
    <dgm:pt modelId="{B999CB5F-1197-4FC1-88C9-FDCA28C93BBC}" type="pres">
      <dgm:prSet presAssocID="{FA5D6A6C-6F9D-4A68-9A1F-BA6927E62031}" presName="radial" presStyleCnt="0">
        <dgm:presLayoutVars>
          <dgm:animLvl val="ctr"/>
        </dgm:presLayoutVars>
      </dgm:prSet>
      <dgm:spPr/>
    </dgm:pt>
    <dgm:pt modelId="{A478A1C1-7024-4E7D-A7D2-CBBA6003C95F}" type="pres">
      <dgm:prSet presAssocID="{52069BCF-7A72-4958-BBBB-17B645149A02}" presName="centerShape" presStyleLbl="vennNode1" presStyleIdx="0" presStyleCnt="8"/>
      <dgm:spPr/>
    </dgm:pt>
    <dgm:pt modelId="{EA8AD8DC-8664-499B-A5AB-32C21D0DC571}" type="pres">
      <dgm:prSet presAssocID="{73D3604C-464A-468B-923E-F6CB1F9BF300}" presName="node" presStyleLbl="vennNode1" presStyleIdx="1" presStyleCnt="8">
        <dgm:presLayoutVars>
          <dgm:bulletEnabled val="1"/>
        </dgm:presLayoutVars>
      </dgm:prSet>
      <dgm:spPr/>
    </dgm:pt>
    <dgm:pt modelId="{0571FA58-C996-4182-91D9-971E61C02E4D}" type="pres">
      <dgm:prSet presAssocID="{C57BCBBC-B6A0-4A34-AABC-FDA66F904696}" presName="node" presStyleLbl="vennNode1" presStyleIdx="2" presStyleCnt="8">
        <dgm:presLayoutVars>
          <dgm:bulletEnabled val="1"/>
        </dgm:presLayoutVars>
      </dgm:prSet>
      <dgm:spPr/>
    </dgm:pt>
    <dgm:pt modelId="{AA544954-6327-4C31-99C6-D55CE56C5CB8}" type="pres">
      <dgm:prSet presAssocID="{B9446D45-7635-43D4-B270-F2846F45854C}" presName="node" presStyleLbl="vennNode1" presStyleIdx="3" presStyleCnt="8">
        <dgm:presLayoutVars>
          <dgm:bulletEnabled val="1"/>
        </dgm:presLayoutVars>
      </dgm:prSet>
      <dgm:spPr/>
    </dgm:pt>
    <dgm:pt modelId="{02E67DE1-05A7-4A37-8F31-6274EEBABF0A}" type="pres">
      <dgm:prSet presAssocID="{FD9852DD-E2F7-4E67-924E-4969C7A346D3}" presName="node" presStyleLbl="vennNode1" presStyleIdx="4" presStyleCnt="8">
        <dgm:presLayoutVars>
          <dgm:bulletEnabled val="1"/>
        </dgm:presLayoutVars>
      </dgm:prSet>
      <dgm:spPr/>
    </dgm:pt>
    <dgm:pt modelId="{853D4F1A-FDD4-43FC-B032-945C9D0B15CF}" type="pres">
      <dgm:prSet presAssocID="{54A53354-4986-474C-8772-33F87F777276}" presName="node" presStyleLbl="vennNode1" presStyleIdx="5" presStyleCnt="8">
        <dgm:presLayoutVars>
          <dgm:bulletEnabled val="1"/>
        </dgm:presLayoutVars>
      </dgm:prSet>
      <dgm:spPr/>
    </dgm:pt>
    <dgm:pt modelId="{03C2AA74-2D8E-4C32-AC69-9427433F787F}" type="pres">
      <dgm:prSet presAssocID="{BD899B29-7A33-4BBF-B6AE-D26F2B3FE656}" presName="node" presStyleLbl="vennNode1" presStyleIdx="6" presStyleCnt="8">
        <dgm:presLayoutVars>
          <dgm:bulletEnabled val="1"/>
        </dgm:presLayoutVars>
      </dgm:prSet>
      <dgm:spPr/>
    </dgm:pt>
    <dgm:pt modelId="{129D6A03-FA37-4688-B7C2-D36400A1C77E}" type="pres">
      <dgm:prSet presAssocID="{B9E0FC93-76F3-47E3-9240-40DC157FFB23}" presName="node" presStyleLbl="vennNode1" presStyleIdx="7" presStyleCnt="8">
        <dgm:presLayoutVars>
          <dgm:bulletEnabled val="1"/>
        </dgm:presLayoutVars>
      </dgm:prSet>
      <dgm:spPr/>
    </dgm:pt>
  </dgm:ptLst>
  <dgm:cxnLst>
    <dgm:cxn modelId="{CE70DF3A-66F9-4773-8786-73EC80D304B6}" type="presOf" srcId="{FA5D6A6C-6F9D-4A68-9A1F-BA6927E62031}" destId="{0C8055B4-E969-461D-A59E-F2B70A64A26B}" srcOrd="0" destOrd="0" presId="urn:microsoft.com/office/officeart/2005/8/layout/radial3"/>
    <dgm:cxn modelId="{41669B3E-57FA-4F7D-B499-51DE09A2434C}" srcId="{52069BCF-7A72-4958-BBBB-17B645149A02}" destId="{73D3604C-464A-468B-923E-F6CB1F9BF300}" srcOrd="0" destOrd="0" parTransId="{8C4CDA00-6602-4263-8A8C-298488C3D091}" sibTransId="{D6046EE7-3D47-43C9-9BE0-43A9A91D9EB7}"/>
    <dgm:cxn modelId="{27FB5D66-971A-4C44-A63A-1713D8014BC2}" srcId="{52069BCF-7A72-4958-BBBB-17B645149A02}" destId="{C57BCBBC-B6A0-4A34-AABC-FDA66F904696}" srcOrd="1" destOrd="0" parTransId="{6C2DDC24-BD60-43A0-908F-FAB64314C98D}" sibTransId="{0DEEB634-12EA-497D-AF9E-20F245CF9DC7}"/>
    <dgm:cxn modelId="{F123FA66-4B5D-467B-AD63-4B7E08192086}" type="presOf" srcId="{B9E0FC93-76F3-47E3-9240-40DC157FFB23}" destId="{129D6A03-FA37-4688-B7C2-D36400A1C77E}" srcOrd="0" destOrd="0" presId="urn:microsoft.com/office/officeart/2005/8/layout/radial3"/>
    <dgm:cxn modelId="{0B980867-9169-492A-BFA1-D3E9B8E9DD70}" srcId="{52069BCF-7A72-4958-BBBB-17B645149A02}" destId="{B9446D45-7635-43D4-B270-F2846F45854C}" srcOrd="2" destOrd="0" parTransId="{CE51E50D-9E50-47CC-8EE9-DFF601E72223}" sibTransId="{8DAC6660-F6C3-46B4-8590-BC3B6017E562}"/>
    <dgm:cxn modelId="{41FAD549-29B0-4304-96A5-E3266E5078FA}" type="presOf" srcId="{54A53354-4986-474C-8772-33F87F777276}" destId="{853D4F1A-FDD4-43FC-B032-945C9D0B15CF}" srcOrd="0" destOrd="0" presId="urn:microsoft.com/office/officeart/2005/8/layout/radial3"/>
    <dgm:cxn modelId="{54155370-1893-4959-A89B-31F5E76A0163}" srcId="{52069BCF-7A72-4958-BBBB-17B645149A02}" destId="{54A53354-4986-474C-8772-33F87F777276}" srcOrd="4" destOrd="0" parTransId="{DD754880-8577-4FED-807F-897719B572C1}" sibTransId="{19B65182-A1EF-4C7B-9E94-56F446144B61}"/>
    <dgm:cxn modelId="{15827B74-B727-4051-B249-F0DADA9C964F}" type="presOf" srcId="{73D3604C-464A-468B-923E-F6CB1F9BF300}" destId="{EA8AD8DC-8664-499B-A5AB-32C21D0DC571}" srcOrd="0" destOrd="0" presId="urn:microsoft.com/office/officeart/2005/8/layout/radial3"/>
    <dgm:cxn modelId="{06868F87-E6B3-4945-8844-813BFFD4E4E3}" type="presOf" srcId="{FD9852DD-E2F7-4E67-924E-4969C7A346D3}" destId="{02E67DE1-05A7-4A37-8F31-6274EEBABF0A}" srcOrd="0" destOrd="0" presId="urn:microsoft.com/office/officeart/2005/8/layout/radial3"/>
    <dgm:cxn modelId="{E4C5CA8B-8A58-4280-813D-F3FB0806FA7E}" type="presOf" srcId="{C57BCBBC-B6A0-4A34-AABC-FDA66F904696}" destId="{0571FA58-C996-4182-91D9-971E61C02E4D}" srcOrd="0" destOrd="0" presId="urn:microsoft.com/office/officeart/2005/8/layout/radial3"/>
    <dgm:cxn modelId="{8904D4A4-E9A8-4403-B2C1-6F4C97FE3D2E}" srcId="{FA5D6A6C-6F9D-4A68-9A1F-BA6927E62031}" destId="{52069BCF-7A72-4958-BBBB-17B645149A02}" srcOrd="0" destOrd="0" parTransId="{FF2589C0-74F7-4BDE-94E6-9C5D9CDD8807}" sibTransId="{CEFC5A04-0313-476B-8EE2-08F498B28D82}"/>
    <dgm:cxn modelId="{F05C9DB8-F2E1-4775-9515-E6BF9F6BB3A5}" srcId="{52069BCF-7A72-4958-BBBB-17B645149A02}" destId="{B9E0FC93-76F3-47E3-9240-40DC157FFB23}" srcOrd="6" destOrd="0" parTransId="{BAD1A08A-E03E-407B-855D-65604FB90801}" sibTransId="{D102F3BC-C4A6-4FA0-A6CE-7FA5977AF583}"/>
    <dgm:cxn modelId="{44440ECF-841F-49ED-B6B9-6FF4893299A3}" type="presOf" srcId="{52069BCF-7A72-4958-BBBB-17B645149A02}" destId="{A478A1C1-7024-4E7D-A7D2-CBBA6003C95F}" srcOrd="0" destOrd="0" presId="urn:microsoft.com/office/officeart/2005/8/layout/radial3"/>
    <dgm:cxn modelId="{2956A0CF-D465-4705-9518-DE51D59442F5}" srcId="{52069BCF-7A72-4958-BBBB-17B645149A02}" destId="{FD9852DD-E2F7-4E67-924E-4969C7A346D3}" srcOrd="3" destOrd="0" parTransId="{DE09B25B-A44B-4F8C-8F0B-F1C9B6B67D3B}" sibTransId="{9949823A-CC26-41FC-9982-60277DC75F54}"/>
    <dgm:cxn modelId="{84387EDE-FED9-4140-B504-7E0857E77EB5}" srcId="{52069BCF-7A72-4958-BBBB-17B645149A02}" destId="{BD899B29-7A33-4BBF-B6AE-D26F2B3FE656}" srcOrd="5" destOrd="0" parTransId="{95C7D438-D104-4EEA-94B9-05F473A128C8}" sibTransId="{60D2A5AF-8CAE-4A5D-AFD8-8716687B4065}"/>
    <dgm:cxn modelId="{E9E69FE3-C35D-4434-8DE3-20402C39F0E4}" type="presOf" srcId="{BD899B29-7A33-4BBF-B6AE-D26F2B3FE656}" destId="{03C2AA74-2D8E-4C32-AC69-9427433F787F}" srcOrd="0" destOrd="0" presId="urn:microsoft.com/office/officeart/2005/8/layout/radial3"/>
    <dgm:cxn modelId="{FA13BEFB-F46C-43ED-AC6E-EF684F949397}" type="presOf" srcId="{B9446D45-7635-43D4-B270-F2846F45854C}" destId="{AA544954-6327-4C31-99C6-D55CE56C5CB8}" srcOrd="0" destOrd="0" presId="urn:microsoft.com/office/officeart/2005/8/layout/radial3"/>
    <dgm:cxn modelId="{C563CE56-ADCC-4C71-8CD7-419CC2B40C46}" type="presParOf" srcId="{0C8055B4-E969-461D-A59E-F2B70A64A26B}" destId="{B999CB5F-1197-4FC1-88C9-FDCA28C93BBC}" srcOrd="0" destOrd="0" presId="urn:microsoft.com/office/officeart/2005/8/layout/radial3"/>
    <dgm:cxn modelId="{7C625470-779F-4224-A5A3-FD343ED15C9D}" type="presParOf" srcId="{B999CB5F-1197-4FC1-88C9-FDCA28C93BBC}" destId="{A478A1C1-7024-4E7D-A7D2-CBBA6003C95F}" srcOrd="0" destOrd="0" presId="urn:microsoft.com/office/officeart/2005/8/layout/radial3"/>
    <dgm:cxn modelId="{52AE13DD-331F-4659-938B-D1FA99280D86}" type="presParOf" srcId="{B999CB5F-1197-4FC1-88C9-FDCA28C93BBC}" destId="{EA8AD8DC-8664-499B-A5AB-32C21D0DC571}" srcOrd="1" destOrd="0" presId="urn:microsoft.com/office/officeart/2005/8/layout/radial3"/>
    <dgm:cxn modelId="{330629FA-4D07-462D-B7F8-3A74FAC07601}" type="presParOf" srcId="{B999CB5F-1197-4FC1-88C9-FDCA28C93BBC}" destId="{0571FA58-C996-4182-91D9-971E61C02E4D}" srcOrd="2" destOrd="0" presId="urn:microsoft.com/office/officeart/2005/8/layout/radial3"/>
    <dgm:cxn modelId="{6D004389-EBBE-4D33-B267-183DA73E8297}" type="presParOf" srcId="{B999CB5F-1197-4FC1-88C9-FDCA28C93BBC}" destId="{AA544954-6327-4C31-99C6-D55CE56C5CB8}" srcOrd="3" destOrd="0" presId="urn:microsoft.com/office/officeart/2005/8/layout/radial3"/>
    <dgm:cxn modelId="{C18A1925-19CB-4D62-B951-00D964092307}" type="presParOf" srcId="{B999CB5F-1197-4FC1-88C9-FDCA28C93BBC}" destId="{02E67DE1-05A7-4A37-8F31-6274EEBABF0A}" srcOrd="4" destOrd="0" presId="urn:microsoft.com/office/officeart/2005/8/layout/radial3"/>
    <dgm:cxn modelId="{DA636719-6554-4C9A-A535-93161F160739}" type="presParOf" srcId="{B999CB5F-1197-4FC1-88C9-FDCA28C93BBC}" destId="{853D4F1A-FDD4-43FC-B032-945C9D0B15CF}" srcOrd="5" destOrd="0" presId="urn:microsoft.com/office/officeart/2005/8/layout/radial3"/>
    <dgm:cxn modelId="{56F52CE3-801F-4546-B88D-E9692BCB0A29}" type="presParOf" srcId="{B999CB5F-1197-4FC1-88C9-FDCA28C93BBC}" destId="{03C2AA74-2D8E-4C32-AC69-9427433F787F}" srcOrd="6" destOrd="0" presId="urn:microsoft.com/office/officeart/2005/8/layout/radial3"/>
    <dgm:cxn modelId="{CA97183D-0D31-470D-BC8D-AC6F324001A3}" type="presParOf" srcId="{B999CB5F-1197-4FC1-88C9-FDCA28C93BBC}" destId="{129D6A03-FA37-4688-B7C2-D36400A1C77E}"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8A1C1-7024-4E7D-A7D2-CBBA6003C95F}">
      <dsp:nvSpPr>
        <dsp:cNvPr id="0" name=""/>
        <dsp:cNvSpPr/>
      </dsp:nvSpPr>
      <dsp:spPr>
        <a:xfrm>
          <a:off x="1333610" y="1112265"/>
          <a:ext cx="2660429" cy="2660429"/>
        </a:xfrm>
        <a:prstGeom prst="ellipse">
          <a:avLst/>
        </a:prstGeom>
        <a:solidFill>
          <a:schemeClr val="accent1">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Microservices</a:t>
          </a:r>
          <a:endParaRPr lang="en-US" sz="2400" kern="1200" dirty="0"/>
        </a:p>
      </dsp:txBody>
      <dsp:txXfrm>
        <a:off x="1723221" y="1501876"/>
        <a:ext cx="1881207" cy="1881207"/>
      </dsp:txXfrm>
    </dsp:sp>
    <dsp:sp modelId="{EA8AD8DC-8664-499B-A5AB-32C21D0DC571}">
      <dsp:nvSpPr>
        <dsp:cNvPr id="0" name=""/>
        <dsp:cNvSpPr/>
      </dsp:nvSpPr>
      <dsp:spPr>
        <a:xfrm>
          <a:off x="1998717" y="43843"/>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Modeled around business concepts</a:t>
          </a:r>
        </a:p>
      </dsp:txBody>
      <dsp:txXfrm>
        <a:off x="2193522" y="238648"/>
        <a:ext cx="940604" cy="940604"/>
      </dsp:txXfrm>
    </dsp:sp>
    <dsp:sp modelId="{0571FA58-C996-4182-91D9-971E61C02E4D}">
      <dsp:nvSpPr>
        <dsp:cNvPr id="0" name=""/>
        <dsp:cNvSpPr/>
      </dsp:nvSpPr>
      <dsp:spPr>
        <a:xfrm>
          <a:off x="3354045"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Culture of Automation</a:t>
          </a:r>
          <a:endParaRPr lang="en-US" sz="1000" kern="1200" dirty="0"/>
        </a:p>
      </dsp:txBody>
      <dsp:txXfrm>
        <a:off x="3548850" y="891340"/>
        <a:ext cx="940604" cy="940604"/>
      </dsp:txXfrm>
    </dsp:sp>
    <dsp:sp modelId="{AA544954-6327-4C31-99C6-D55CE56C5CB8}">
      <dsp:nvSpPr>
        <dsp:cNvPr id="0" name=""/>
        <dsp:cNvSpPr/>
      </dsp:nvSpPr>
      <dsp:spPr>
        <a:xfrm>
          <a:off x="3688783"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Hide implementation details</a:t>
          </a:r>
          <a:endParaRPr lang="en-US" sz="1000" kern="1200" dirty="0"/>
        </a:p>
      </dsp:txBody>
      <dsp:txXfrm>
        <a:off x="3883588" y="2357924"/>
        <a:ext cx="940604" cy="940604"/>
      </dsp:txXfrm>
    </dsp:sp>
    <dsp:sp modelId="{02E67DE1-05A7-4A37-8F31-6274EEBABF0A}">
      <dsp:nvSpPr>
        <dsp:cNvPr id="0" name=""/>
        <dsp:cNvSpPr/>
      </dsp:nvSpPr>
      <dsp:spPr>
        <a:xfrm>
          <a:off x="27508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Decentralized</a:t>
          </a:r>
          <a:endParaRPr lang="en-US" sz="1000" kern="1200" dirty="0"/>
        </a:p>
      </dsp:txBody>
      <dsp:txXfrm>
        <a:off x="2945672" y="3534033"/>
        <a:ext cx="940604" cy="940604"/>
      </dsp:txXfrm>
    </dsp:sp>
    <dsp:sp modelId="{853D4F1A-FDD4-43FC-B032-945C9D0B15CF}">
      <dsp:nvSpPr>
        <dsp:cNvPr id="0" name=""/>
        <dsp:cNvSpPr/>
      </dsp:nvSpPr>
      <dsp:spPr>
        <a:xfrm>
          <a:off x="12465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Independently deployed</a:t>
          </a:r>
          <a:endParaRPr lang="en-US" sz="1000" kern="1200" dirty="0"/>
        </a:p>
      </dsp:txBody>
      <dsp:txXfrm>
        <a:off x="1441372" y="3534033"/>
        <a:ext cx="940604" cy="940604"/>
      </dsp:txXfrm>
    </dsp:sp>
    <dsp:sp modelId="{03C2AA74-2D8E-4C32-AC69-9427433F787F}">
      <dsp:nvSpPr>
        <dsp:cNvPr id="0" name=""/>
        <dsp:cNvSpPr/>
      </dsp:nvSpPr>
      <dsp:spPr>
        <a:xfrm>
          <a:off x="308651"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Isolate failures</a:t>
          </a:r>
          <a:endParaRPr lang="en-US" sz="1000" kern="1200" dirty="0"/>
        </a:p>
      </dsp:txBody>
      <dsp:txXfrm>
        <a:off x="503456" y="2357924"/>
        <a:ext cx="940604" cy="940604"/>
      </dsp:txXfrm>
    </dsp:sp>
    <dsp:sp modelId="{129D6A03-FA37-4688-B7C2-D36400A1C77E}">
      <dsp:nvSpPr>
        <dsp:cNvPr id="0" name=""/>
        <dsp:cNvSpPr/>
      </dsp:nvSpPr>
      <dsp:spPr>
        <a:xfrm>
          <a:off x="643389"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Highly observable</a:t>
          </a:r>
          <a:endParaRPr lang="en-US" sz="1000" kern="1200" dirty="0"/>
        </a:p>
      </dsp:txBody>
      <dsp:txXfrm>
        <a:off x="838194" y="891340"/>
        <a:ext cx="940604" cy="94060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1.4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0,'18'0'141,"-18"18"-141,55-18 15,-1 18-15,-36-18 16,18 0-16,1 0 16,17 0-16,1 0 15,-37 0-15,0 0 16,18 0-16,-18 0 15,0 0-15,37 0 16,-37 0 0,18 0-1,-18 0 1,1 0-16,-1 0 16,0 0-16,18 0 15,-18 0 1,0 0-1,1 0 1,-1 0 0,0 0-1,0 0 17,0 0-32,0 0 31,0 0-16,1 0-15,-1 0 16,0 0 0,0 0-1,0 0 17,0 0-17,0 0 1,1 0-1,-1 0 17,0 0-17,0 0 110,0 0-78,0 0 0,0 0-16</inkml:trace>
</inkml:ink>
</file>

<file path=ppt/ink/ink2.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4.53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0,'0'18'204,"19"-18"-189,-1 0 1,0 0-16,0 0 15,0 0 1,0 0 0,0 0-1,1 0-15,-1 0 16,0 0 0,0 0-1,0 0-15,0 0 31,0 0-15,1 0 0,-1 0-1,0 0 17,0 0-17,0 0 16,0 0 1,0 0-17,1 0 1,-1 0 0,18 0-1,-18 0 16,0 0-15,0 0-16,1 0 16,-1 0-1,0 0 1,0 0 0,0 0-1,0 0 1,0 0-1,1 0 1,-1 0 0,0 0 15,0 0-31,0 0 16,0 0 15,-18 18-16,18-18-15,1 0 16,-1 0 15,0 0 1,0 0-1,0 0 16,0 0 0,0 0 15,1 0-31,-1 0 204,0 0-32,0 0-125</inkml:trace>
</inkml:ink>
</file>

<file path=ppt/ink/ink3.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0.3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0,'19'0'109,"-1"0"-109,18 18 16,0 1-16,1-1 15,17-18-15,-36 0 16,55 18-16,-19-18 16,1 18-16,-37-18 15,36 18-15,-18-18 16,-17 0-16,35 0 16,-18 0-16,-18 0 15,37 36-15,-37-36 16,18 0-16,19 0 15,-37 19 1,18-19-16,19 0 16,-37 0-16,36 0 15,-36 18-15,19-18 16,-1 0-16,-18 0 16,0 0-16,18 0 15,1 0 1,-1 18-16,-18-18 15,0 0-15,37 0 16,-37 0-16,0 0 16,18 0-16,1 0 15,-1 0-15,-18 0 16,0 0-16,18 0 16,-17 0-16,17 0 15,-18 0 1,0 0-16,0 0 15,19 0-15,-19 0 16,0 0-16,18 0 16,0 0-16,-17 0 15,-1 0-15,18 0 16,0 0-16,-18 0 16,1 0-16,17 18 15,18-18-15,-36 0 16,1 0-1,-1 0-15,18 0 16,-18 0-16,0 0 16,19 0-16,-19 0 15,0 0-15,0 0 16,18 0-16,-18 0 16,1 0-16,17 0 15,-18 0-15,0 0 16,0 0-16,0 0 15,1 0-15,-1 0 16,0 0 0,18 0-1,-18 0 1,19 0 0,-19 0-1,0 0 1,0 0-1,0 0 17,18 0-1,-17 0-15,-1 0 30,18-18-14,-18 18-17,0 0 17,19-18-1,-19 18 16,18 0 15,-18 0 48</inkml:trace>
</inkml:ink>
</file>

<file path=ppt/ink/ink4.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3.37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86 0,'18'0'125,"18"-18"-125,19 18 15,-37-18-15,36 18 16,-17 0-16,-1 0 16,18 0-16,-36 0 15,1 0-15,-1-18 16,18 18-16,-18 0 15,0-18-15,19 18 32,-19 0-32,0 0 15,0 0 1,0 0 0,0 0-1,0 0 1,19 0 15,-19 0-15,0 0-1,0 0 1,0 0-16,19 0 31,-19 0-15,18 0 15,-18 0-15,0 0-1,19 0 1,-19 0 0,0 0-1,0 0-15,0 0 16,0 0-16,0 0 15,1 0 1,-1 0-16,18 0 31,-18 0-31,0 0 0,0 0 32,1 0-32,-1 0 15,0 0 1,18 0-1,0 0 1,-17 0 0,-1 0-16,0 0 15,0 0 1,0 0-16,18 0 16,-36 18-1,19-18-15,-1 0 16,0 0-1,0 0-15,0 0 16,0 0 0,0 0-16,1 0 15,-1 0 1,0 0-16,18 0 16,-18 0-1,0 0-15,1 0 16,-1 0-1,0 0 1,0 0-16,18 0 16,-18 0-16,1 0 15,-1 0 1,0 0-16,0 0 16,0 0-1,0 18 1,0-18-16,19 0 15,-19 0 1,0 0 0,0 0-16,0 0 15,0 0 1,1 0-16,-1 0 16,0 0-16,18 0 31,-18 0-31,0 0 15,1 0 1,-1 0-16,0 0 16,0 0-1,0 0-15,0 0 16,19 0 0,-19 0-1,0 0-15,0 0 16,0 0-1,0 0 1,0 0-16,1 0 16,-1 0-16,0 0 15,0 0 1,0 0-16,18 0 16,-17 0-1,-1 0 1,0 0-16,18 0 31,-18 0-15,0 0-1,19 0 17,-19 0 30,0 0-46,0 0 93,0 0-46,0 0-48,1 0 1,-1 0-1,18 0 64,-18 0 108</inkml:trace>
</inkml:ink>
</file>

<file path=ppt/ink/ink5.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6.26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0,'36'0'110,"-18"0"-110,18 0 15,1 0 1,-19 0-16,18 0 15,-18 0-15,18 0 16,-17 0-16,-1 0 16,0 0-1,0 0-15,18 0 16,-18 0 0,1 0-1,-1 0 1,0 0-16,0 0 15,18 0 1,-18 0 15,1 0-15,17 0 15,-18 0-15,0 0-1,18 0 1,-17 0 15,-1 0 1,0 0-32,0 0 31,0 0 16,0 0-32,0 0 1,19 0 15,-19 0 0,18 0 16,-18 0-15,0 0-1,1 0 47,-1 0-62,0 0 265</inkml:trace>
</inkml:ink>
</file>

<file path=ppt/ink/ink6.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49.596"/>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20 0,'36'0'157,"19"0"-157,-19-18 15,19 18-15,-37 0 16,72 0-16,-35 0 16,-1 0-16,-36 0 15,37 0-15,-19 0 16,-18 0-16,0 0 15,1 0-15,-1 0 16,0 0 0,18 0-1,-18 18-15,0-18 16,1 0-16,-1 0 16,0 0-1,0 0-15,18 19 16,-18-19-1,1 0 1,-1 0-16,0 0 16,0 18-1,18 0-15,1-18 32,-19 0-32,0 0 15,0 0 1,18 0-16,-18 0 15,1 0-15,-1 0 16,18 0 0,-18 0-1,18 0-15,-17 0 16,-1 0-16,18 0 16,-18 0-1,0 0-15,0 0 16,19 0-16,-1 0 15,-18 0-15,0 0 16,19 0-16,-1 0 16,-18 0-16,18 0 15,1 0-15,-19 0 16,0 0 0,0 0-16,0 0 15,0-18-15,19 18 16,-19 0-1,18 0 1,-18 0-16,0 0 16,0 0-1,19 0 1,-19 0 0,18 0-1,-18 0 16,0 0 1,1 0 77</inkml:trace>
</inkml:ink>
</file>

<file path=ppt/ink/ink7.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51.557"/>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18 0,'18'0'109,"0"0"-109,0 0 16,0 0-16,19 0 15,-19 0 1,18 0-16,-18 0 15,0 0-15,37 0 16,-37 0 0,0 0-16,0 0 15,19 0-15,-19 0 16,0 0 15,0 0-15,0 0 31,0 0-16,0 0 16,1 0-32,-1 0 17,0 0 46,0 0-47,0 0 47,0-18-31,0 18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Speak</a:t>
            </a:r>
            <a:r>
              <a:rPr lang="de-AT" dirty="0"/>
              <a:t> </a:t>
            </a:r>
            <a:r>
              <a:rPr lang="de-AT" dirty="0" err="1"/>
              <a:t>about</a:t>
            </a:r>
            <a:r>
              <a:rPr lang="de-AT" dirty="0"/>
              <a:t> </a:t>
            </a:r>
            <a:r>
              <a:rPr lang="de-AT" dirty="0" err="1"/>
              <a:t>how</a:t>
            </a:r>
            <a:r>
              <a:rPr lang="de-AT" dirty="0"/>
              <a:t> Microsoft </a:t>
            </a:r>
            <a:r>
              <a:rPr lang="de-AT" dirty="0" err="1"/>
              <a:t>is</a:t>
            </a:r>
            <a:r>
              <a:rPr lang="de-AT" dirty="0"/>
              <a:t> </a:t>
            </a:r>
            <a:r>
              <a:rPr lang="de-AT" dirty="0" err="1"/>
              <a:t>changing</a:t>
            </a:r>
            <a:r>
              <a:rPr lang="de-AT" dirty="0"/>
              <a:t> </a:t>
            </a:r>
            <a:r>
              <a:rPr lang="de-AT" dirty="0" err="1"/>
              <a:t>towards</a:t>
            </a:r>
            <a:r>
              <a:rPr lang="de-AT" dirty="0"/>
              <a:t> Open Source and Cross </a:t>
            </a:r>
            <a:r>
              <a:rPr lang="de-AT" dirty="0" err="1"/>
              <a:t>Platform</a:t>
            </a:r>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3</a:t>
            </a:fld>
            <a:endParaRPr lang="de-AT"/>
          </a:p>
        </p:txBody>
      </p:sp>
    </p:spTree>
    <p:extLst>
      <p:ext uri="{BB962C8B-B14F-4D97-AF65-F5344CB8AC3E}">
        <p14:creationId xmlns:p14="http://schemas.microsoft.com/office/powerpoint/2010/main" val="304988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If</a:t>
            </a:r>
            <a:r>
              <a:rPr lang="de-AT" dirty="0"/>
              <a:t> </a:t>
            </a:r>
            <a:r>
              <a:rPr lang="de-AT" dirty="0" err="1"/>
              <a:t>you</a:t>
            </a:r>
            <a:r>
              <a:rPr lang="de-AT" dirty="0"/>
              <a:t> </a:t>
            </a:r>
            <a:r>
              <a:rPr lang="de-AT" dirty="0" err="1"/>
              <a:t>have</a:t>
            </a:r>
            <a:r>
              <a:rPr lang="de-AT" dirty="0"/>
              <a:t> time, </a:t>
            </a:r>
            <a:r>
              <a:rPr lang="de-AT" dirty="0" err="1"/>
              <a:t>show</a:t>
            </a:r>
            <a:r>
              <a:rPr lang="de-AT" dirty="0"/>
              <a:t> quick </a:t>
            </a:r>
            <a:r>
              <a:rPr lang="de-AT" dirty="0" err="1"/>
              <a:t>demos</a:t>
            </a:r>
            <a:r>
              <a:rPr lang="de-AT" dirty="0"/>
              <a:t> </a:t>
            </a:r>
            <a:r>
              <a:rPr lang="en-US" dirty="0"/>
              <a:t>for the areas of change mentioned on the previous slide</a:t>
            </a: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5</a:t>
            </a:fld>
            <a:endParaRPr lang="de-AT"/>
          </a:p>
        </p:txBody>
      </p:sp>
    </p:spTree>
    <p:extLst>
      <p:ext uri="{BB962C8B-B14F-4D97-AF65-F5344CB8AC3E}">
        <p14:creationId xmlns:p14="http://schemas.microsoft.com/office/powerpoint/2010/main" val="23748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gartner.com/it-glossary/bimodal/" TargetMode="Externa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flic.kr/p/ykLoWK" TargetMode="External"/><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commandline/wsl/about"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hyperlink" Target="https://msdn.microsoft.com/en-us/virtualization/windowscontainers/about/about_overview" TargetMode="External"/><Relationship Id="rId4" Type="http://schemas.openxmlformats.org/officeDocument/2006/relationships/hyperlink" Target="https://github.com/PowerShell/PowerShel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emf"/><Relationship Id="rId3" Type="http://schemas.openxmlformats.org/officeDocument/2006/relationships/image" Target="../media/image7.png"/><Relationship Id="rId7" Type="http://schemas.openxmlformats.org/officeDocument/2006/relationships/image" Target="../media/image10.emf"/><Relationship Id="rId12" Type="http://schemas.openxmlformats.org/officeDocument/2006/relationships/customXml" Target="../ink/ink5.xml"/><Relationship Id="rId17" Type="http://schemas.openxmlformats.org/officeDocument/2006/relationships/image" Target="../media/image15.emf"/><Relationship Id="rId2" Type="http://schemas.openxmlformats.org/officeDocument/2006/relationships/hyperlink" Target="https://www.microsoft.com/en-us/Investor/earnings/FY-2017-Q1/press-release-webcast" TargetMode="External"/><Relationship Id="rId16" Type="http://schemas.openxmlformats.org/officeDocument/2006/relationships/customXml" Target="../ink/ink7.xml"/><Relationship Id="rId1" Type="http://schemas.openxmlformats.org/officeDocument/2006/relationships/slideLayout" Target="../slideLayouts/slideLayout22.xml"/><Relationship Id="rId6" Type="http://schemas.openxmlformats.org/officeDocument/2006/relationships/customXml" Target="../ink/ink2.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emf"/><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hyperlink" Target="http://www.gartner.com/imagesrv/cio/pdf/Gartner_CIO_Agenda_2017.pdf"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gartner.com/smarterwithgartner/gartners-top-10-technology-trends-2017/" TargetMode="Externa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Future of App Development</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The Converged DevOps lifecycle</a:t>
            </a:r>
            <a:endParaRPr lang="de-DE" dirty="0"/>
          </a:p>
        </p:txBody>
      </p:sp>
      <p:grpSp>
        <p:nvGrpSpPr>
          <p:cNvPr id="13" name="Group 12"/>
          <p:cNvGrpSpPr/>
          <p:nvPr/>
        </p:nvGrpSpPr>
        <p:grpSpPr>
          <a:xfrm>
            <a:off x="32022" y="1604087"/>
            <a:ext cx="8978553" cy="2839871"/>
            <a:chOff x="43550" y="1899446"/>
            <a:chExt cx="12211456" cy="3862422"/>
          </a:xfrm>
        </p:grpSpPr>
        <p:sp>
          <p:nvSpPr>
            <p:cNvPr id="14" name="AutoShape 63"/>
            <p:cNvSpPr>
              <a:spLocks noChangeAspect="1" noChangeArrowheads="1" noTextEdit="1"/>
            </p:cNvSpPr>
            <p:nvPr/>
          </p:nvSpPr>
          <p:spPr bwMode="auto">
            <a:xfrm>
              <a:off x="3370790" y="2363586"/>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15" name="Freeform 67"/>
            <p:cNvSpPr>
              <a:spLocks/>
            </p:cNvSpPr>
            <p:nvPr/>
          </p:nvSpPr>
          <p:spPr bwMode="auto">
            <a:xfrm>
              <a:off x="3370790" y="3584797"/>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rgbClr val="CB2627"/>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515" rtl="0" eaLnBrk="1" fontAlgn="base" latinLnBrk="0" hangingPunct="1">
                <a:lnSpc>
                  <a:spcPct val="100000"/>
                </a:lnSpc>
                <a:spcBef>
                  <a:spcPct val="0"/>
                </a:spcBef>
                <a:spcAft>
                  <a:spcPct val="0"/>
                </a:spcAft>
                <a:buClrTx/>
                <a:buSzTx/>
                <a:buFontTx/>
                <a:buNone/>
                <a:tabLst/>
                <a:defRPr/>
              </a:pPr>
              <a:endParaRPr kumimoji="0" lang="en-US" sz="1471"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2" name="Freeform 68"/>
            <p:cNvSpPr>
              <a:spLocks/>
            </p:cNvSpPr>
            <p:nvPr/>
          </p:nvSpPr>
          <p:spPr bwMode="auto">
            <a:xfrm>
              <a:off x="3748385" y="3018404"/>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3" name="Freeform 69"/>
            <p:cNvSpPr>
              <a:spLocks/>
            </p:cNvSpPr>
            <p:nvPr/>
          </p:nvSpPr>
          <p:spPr bwMode="auto">
            <a:xfrm>
              <a:off x="3370790" y="2370756"/>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rgbClr val="B53594"/>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7" name="Freeform 71"/>
            <p:cNvSpPr>
              <a:spLocks/>
            </p:cNvSpPr>
            <p:nvPr/>
          </p:nvSpPr>
          <p:spPr bwMode="auto">
            <a:xfrm>
              <a:off x="7139574" y="3011234"/>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9" name="Freeform 72"/>
            <p:cNvSpPr>
              <a:spLocks/>
            </p:cNvSpPr>
            <p:nvPr/>
          </p:nvSpPr>
          <p:spPr bwMode="auto">
            <a:xfrm>
              <a:off x="6099992" y="2370756"/>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rgbClr val="4185C6"/>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0" name="Freeform 73"/>
            <p:cNvSpPr>
              <a:spLocks/>
            </p:cNvSpPr>
            <p:nvPr/>
          </p:nvSpPr>
          <p:spPr bwMode="auto">
            <a:xfrm>
              <a:off x="6143009" y="3620646"/>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rgbClr val="F6941E"/>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1" name="Freeform 74"/>
            <p:cNvSpPr>
              <a:spLocks noEditPoints="1"/>
            </p:cNvSpPr>
            <p:nvPr/>
          </p:nvSpPr>
          <p:spPr bwMode="auto">
            <a:xfrm>
              <a:off x="5997228" y="3807053"/>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2" name="Freeform 75"/>
            <p:cNvSpPr>
              <a:spLocks/>
            </p:cNvSpPr>
            <p:nvPr/>
          </p:nvSpPr>
          <p:spPr bwMode="auto">
            <a:xfrm>
              <a:off x="5504921" y="3465305"/>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3" name="Freeform 76"/>
            <p:cNvSpPr>
              <a:spLocks/>
            </p:cNvSpPr>
            <p:nvPr/>
          </p:nvSpPr>
          <p:spPr bwMode="auto">
            <a:xfrm>
              <a:off x="5239648" y="3482035"/>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4" name="Freeform 77"/>
            <p:cNvSpPr>
              <a:spLocks/>
            </p:cNvSpPr>
            <p:nvPr/>
          </p:nvSpPr>
          <p:spPr bwMode="auto">
            <a:xfrm>
              <a:off x="5361530" y="3916986"/>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5" name="Freeform 78"/>
            <p:cNvSpPr>
              <a:spLocks/>
            </p:cNvSpPr>
            <p:nvPr/>
          </p:nvSpPr>
          <p:spPr bwMode="auto">
            <a:xfrm>
              <a:off x="5884906" y="3465305"/>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6" name="Freeform 79"/>
            <p:cNvSpPr>
              <a:spLocks/>
            </p:cNvSpPr>
            <p:nvPr/>
          </p:nvSpPr>
          <p:spPr bwMode="auto">
            <a:xfrm>
              <a:off x="5674600" y="3654103"/>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7" name="Freeform 80"/>
            <p:cNvSpPr>
              <a:spLocks/>
            </p:cNvSpPr>
            <p:nvPr/>
          </p:nvSpPr>
          <p:spPr bwMode="auto">
            <a:xfrm>
              <a:off x="6886251" y="3482035"/>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rgbClr val="857E79"/>
            </a:solidFill>
            <a:ln w="0">
              <a:solidFill>
                <a:srgbClr val="857E79"/>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8" name="Freeform 81"/>
            <p:cNvSpPr>
              <a:spLocks/>
            </p:cNvSpPr>
            <p:nvPr/>
          </p:nvSpPr>
          <p:spPr bwMode="auto">
            <a:xfrm>
              <a:off x="7110896" y="3916986"/>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9" name="Freeform 82"/>
            <p:cNvSpPr>
              <a:spLocks/>
            </p:cNvSpPr>
            <p:nvPr/>
          </p:nvSpPr>
          <p:spPr bwMode="auto">
            <a:xfrm>
              <a:off x="5997228" y="3819003"/>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0" name="Freeform 83"/>
            <p:cNvSpPr>
              <a:spLocks/>
            </p:cNvSpPr>
            <p:nvPr/>
          </p:nvSpPr>
          <p:spPr bwMode="auto">
            <a:xfrm>
              <a:off x="5851449" y="4043648"/>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1" name="Freeform 84"/>
            <p:cNvSpPr>
              <a:spLocks/>
            </p:cNvSpPr>
            <p:nvPr/>
          </p:nvSpPr>
          <p:spPr bwMode="auto">
            <a:xfrm>
              <a:off x="6004398" y="4132072"/>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2" name="Freeform 85"/>
            <p:cNvSpPr>
              <a:spLocks/>
            </p:cNvSpPr>
            <p:nvPr/>
          </p:nvSpPr>
          <p:spPr bwMode="auto">
            <a:xfrm>
              <a:off x="6143009" y="4218108"/>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3" name="Freeform 86"/>
            <p:cNvSpPr>
              <a:spLocks/>
            </p:cNvSpPr>
            <p:nvPr/>
          </p:nvSpPr>
          <p:spPr bwMode="auto">
            <a:xfrm>
              <a:off x="5717617" y="4012580"/>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4" name="Freeform 87"/>
            <p:cNvSpPr>
              <a:spLocks noEditPoints="1"/>
            </p:cNvSpPr>
            <p:nvPr/>
          </p:nvSpPr>
          <p:spPr bwMode="auto">
            <a:xfrm>
              <a:off x="5459513" y="2798539"/>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5" name="Freeform 88"/>
            <p:cNvSpPr>
              <a:spLocks/>
            </p:cNvSpPr>
            <p:nvPr/>
          </p:nvSpPr>
          <p:spPr bwMode="auto">
            <a:xfrm>
              <a:off x="3898946" y="2583451"/>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6" name="Freeform 89"/>
            <p:cNvSpPr>
              <a:spLocks/>
            </p:cNvSpPr>
            <p:nvPr/>
          </p:nvSpPr>
          <p:spPr bwMode="auto">
            <a:xfrm>
              <a:off x="3875047" y="2944318"/>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7" name="Freeform 90"/>
            <p:cNvSpPr>
              <a:spLocks noEditPoints="1"/>
            </p:cNvSpPr>
            <p:nvPr/>
          </p:nvSpPr>
          <p:spPr bwMode="auto">
            <a:xfrm>
              <a:off x="3901335" y="4550296"/>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8" name="Freeform 91"/>
            <p:cNvSpPr>
              <a:spLocks/>
            </p:cNvSpPr>
            <p:nvPr/>
          </p:nvSpPr>
          <p:spPr bwMode="auto">
            <a:xfrm>
              <a:off x="4152269" y="4557465"/>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9" name="Freeform 92"/>
            <p:cNvSpPr>
              <a:spLocks/>
            </p:cNvSpPr>
            <p:nvPr/>
          </p:nvSpPr>
          <p:spPr bwMode="auto">
            <a:xfrm>
              <a:off x="5622024" y="4533567"/>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0" name="Freeform 93"/>
            <p:cNvSpPr>
              <a:spLocks noEditPoints="1"/>
            </p:cNvSpPr>
            <p:nvPr/>
          </p:nvSpPr>
          <p:spPr bwMode="auto">
            <a:xfrm>
              <a:off x="6852793" y="2798539"/>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1" name="Freeform 94"/>
            <p:cNvSpPr>
              <a:spLocks/>
            </p:cNvSpPr>
            <p:nvPr/>
          </p:nvSpPr>
          <p:spPr bwMode="auto">
            <a:xfrm>
              <a:off x="7103727" y="2583451"/>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2" name="Freeform 95"/>
            <p:cNvSpPr>
              <a:spLocks/>
            </p:cNvSpPr>
            <p:nvPr/>
          </p:nvSpPr>
          <p:spPr bwMode="auto">
            <a:xfrm>
              <a:off x="8573480" y="2944318"/>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3" name="Freeform 96"/>
            <p:cNvSpPr>
              <a:spLocks noEditPoints="1"/>
            </p:cNvSpPr>
            <p:nvPr/>
          </p:nvSpPr>
          <p:spPr bwMode="auto">
            <a:xfrm>
              <a:off x="8410971" y="4550296"/>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4" name="Freeform 97"/>
            <p:cNvSpPr>
              <a:spLocks/>
            </p:cNvSpPr>
            <p:nvPr/>
          </p:nvSpPr>
          <p:spPr bwMode="auto">
            <a:xfrm>
              <a:off x="6850402" y="4557465"/>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5" name="Freeform 98"/>
            <p:cNvSpPr>
              <a:spLocks/>
            </p:cNvSpPr>
            <p:nvPr/>
          </p:nvSpPr>
          <p:spPr bwMode="auto">
            <a:xfrm>
              <a:off x="6824115" y="4533567"/>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6" name="TextBox 6"/>
            <p:cNvSpPr txBox="1"/>
            <p:nvPr/>
          </p:nvSpPr>
          <p:spPr>
            <a:xfrm>
              <a:off x="43550" y="5328445"/>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Develop + Test</a:t>
              </a:r>
            </a:p>
          </p:txBody>
        </p:sp>
        <p:sp>
          <p:nvSpPr>
            <p:cNvPr id="57" name="TextBox 47"/>
            <p:cNvSpPr txBox="1"/>
            <p:nvPr/>
          </p:nvSpPr>
          <p:spPr>
            <a:xfrm>
              <a:off x="43550" y="1899446"/>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Plan + Track</a:t>
              </a:r>
            </a:p>
          </p:txBody>
        </p:sp>
        <p:sp>
          <p:nvSpPr>
            <p:cNvPr id="58" name="TextBox 48"/>
            <p:cNvSpPr txBox="1"/>
            <p:nvPr/>
          </p:nvSpPr>
          <p:spPr>
            <a:xfrm>
              <a:off x="9015006" y="5328445"/>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Monitor + Learn</a:t>
              </a:r>
            </a:p>
          </p:txBody>
        </p:sp>
        <p:sp>
          <p:nvSpPr>
            <p:cNvPr id="59" name="TextBox 49"/>
            <p:cNvSpPr txBox="1"/>
            <p:nvPr/>
          </p:nvSpPr>
          <p:spPr>
            <a:xfrm>
              <a:off x="9015006" y="1899446"/>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Release</a:t>
              </a:r>
            </a:p>
          </p:txBody>
        </p:sp>
      </p:grpSp>
      <p:grpSp>
        <p:nvGrpSpPr>
          <p:cNvPr id="7" name="Group 6"/>
          <p:cNvGrpSpPr/>
          <p:nvPr/>
        </p:nvGrpSpPr>
        <p:grpSpPr>
          <a:xfrm>
            <a:off x="1434974" y="2290196"/>
            <a:ext cx="843852" cy="1129777"/>
            <a:chOff x="3441700" y="1058468"/>
            <a:chExt cx="2260600" cy="3026565"/>
          </a:xfrm>
        </p:grpSpPr>
        <p:sp>
          <p:nvSpPr>
            <p:cNvPr id="62" name="Oval 61"/>
            <p:cNvSpPr>
              <a:spLocks noChangeArrowheads="1"/>
            </p:cNvSpPr>
            <p:nvPr/>
          </p:nvSpPr>
          <p:spPr bwMode="auto">
            <a:xfrm>
              <a:off x="3441700" y="1824432"/>
              <a:ext cx="2260600"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05050"/>
                </a:solidFill>
                <a:effectLst/>
                <a:uLnTx/>
                <a:uFillTx/>
                <a:latin typeface="Segoe UI"/>
                <a:ea typeface="+mn-ea"/>
                <a:cs typeface="+mn-cs"/>
              </a:endParaRPr>
            </a:p>
          </p:txBody>
        </p:sp>
        <p:pic>
          <p:nvPicPr>
            <p:cNvPr id="63" name="Picture 62"/>
            <p:cNvPicPr>
              <a:picLocks noChangeAspect="1"/>
            </p:cNvPicPr>
            <p:nvPr/>
          </p:nvPicPr>
          <p:blipFill rotWithShape="1">
            <a:blip r:embed="rId2"/>
            <a:srcRect b="39676"/>
            <a:stretch/>
          </p:blipFill>
          <p:spPr>
            <a:xfrm>
              <a:off x="3525838" y="1058468"/>
              <a:ext cx="1997391" cy="2156614"/>
            </a:xfrm>
            <a:prstGeom prst="rect">
              <a:avLst/>
            </a:prstGeom>
          </p:spPr>
        </p:pic>
        <p:sp>
          <p:nvSpPr>
            <p:cNvPr id="64" name="Freeform 3429"/>
            <p:cNvSpPr>
              <a:spLocks/>
            </p:cNvSpPr>
            <p:nvPr/>
          </p:nvSpPr>
          <p:spPr bwMode="auto">
            <a:xfrm>
              <a:off x="3443289" y="2889646"/>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Light"/>
                  <a:ea typeface="+mn-ea"/>
                  <a:cs typeface="+mn-cs"/>
                </a:rPr>
                <a:t>Developers</a:t>
              </a:r>
            </a:p>
          </p:txBody>
        </p:sp>
      </p:grpSp>
      <p:grpSp>
        <p:nvGrpSpPr>
          <p:cNvPr id="8" name="Group 7"/>
          <p:cNvGrpSpPr/>
          <p:nvPr/>
        </p:nvGrpSpPr>
        <p:grpSpPr>
          <a:xfrm>
            <a:off x="6963886" y="2421536"/>
            <a:ext cx="954477" cy="1093955"/>
            <a:chOff x="3442494" y="1277189"/>
            <a:chExt cx="2259013" cy="2589122"/>
          </a:xfrm>
        </p:grpSpPr>
        <p:sp>
          <p:nvSpPr>
            <p:cNvPr id="65" name="Oval 64"/>
            <p:cNvSpPr>
              <a:spLocks noChangeArrowheads="1"/>
            </p:cNvSpPr>
            <p:nvPr/>
          </p:nvSpPr>
          <p:spPr bwMode="auto">
            <a:xfrm>
              <a:off x="3442494" y="1605711"/>
              <a:ext cx="2259013"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505050"/>
                </a:solidFill>
                <a:effectLst/>
                <a:uLnTx/>
                <a:uFillTx/>
                <a:latin typeface="Segoe UI"/>
                <a:ea typeface="+mn-ea"/>
                <a:cs typeface="+mn-cs"/>
              </a:endParaRPr>
            </a:p>
          </p:txBody>
        </p:sp>
        <p:pic>
          <p:nvPicPr>
            <p:cNvPr id="66" name="Picture 65"/>
            <p:cNvPicPr>
              <a:picLocks noChangeAspect="1"/>
            </p:cNvPicPr>
            <p:nvPr/>
          </p:nvPicPr>
          <p:blipFill rotWithShape="1">
            <a:blip r:embed="rId3"/>
            <a:srcRect b="26623"/>
            <a:stretch/>
          </p:blipFill>
          <p:spPr>
            <a:xfrm flipH="1">
              <a:off x="3792874" y="1277189"/>
              <a:ext cx="1456194" cy="2100173"/>
            </a:xfrm>
            <a:prstGeom prst="rect">
              <a:avLst/>
            </a:prstGeom>
          </p:spPr>
        </p:pic>
        <p:sp>
          <p:nvSpPr>
            <p:cNvPr id="67" name="Freeform 3430"/>
            <p:cNvSpPr>
              <a:spLocks/>
            </p:cNvSpPr>
            <p:nvPr/>
          </p:nvSpPr>
          <p:spPr bwMode="auto">
            <a:xfrm>
              <a:off x="3593306" y="2557187"/>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Segoe UI Light"/>
                  <a:ea typeface="+mn-ea"/>
                  <a:cs typeface="+mn-cs"/>
                </a:rPr>
                <a:t>IT Ops</a:t>
              </a:r>
            </a:p>
            <a:p>
              <a:pPr marL="0" marR="0" lvl="0" indent="0" algn="ctr" defTabSz="1088105"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3677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1653726688"/>
              </p:ext>
            </p:extLst>
          </p:nvPr>
        </p:nvGraphicFramePr>
        <p:xfrm>
          <a:off x="1763688" y="217133"/>
          <a:ext cx="5327650" cy="4713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9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8DF1A-68DF-48B2-A06E-5BCB7E00A58F}"/>
              </a:ext>
            </a:extLst>
          </p:cNvPr>
          <p:cNvSpPr>
            <a:spLocks noGrp="1"/>
          </p:cNvSpPr>
          <p:nvPr>
            <p:ph type="title"/>
          </p:nvPr>
        </p:nvSpPr>
        <p:spPr>
          <a:xfrm>
            <a:off x="201930" y="217133"/>
            <a:ext cx="8741880" cy="674749"/>
          </a:xfrm>
        </p:spPr>
        <p:txBody>
          <a:bodyPr/>
          <a:lstStyle/>
          <a:p>
            <a:r>
              <a:rPr lang="de-AT" dirty="0" err="1"/>
              <a:t>Artificial</a:t>
            </a:r>
            <a:r>
              <a:rPr lang="de-AT" dirty="0"/>
              <a:t> </a:t>
            </a:r>
            <a:r>
              <a:rPr lang="de-AT" dirty="0" err="1"/>
              <a:t>Intelligence</a:t>
            </a:r>
            <a:r>
              <a:rPr lang="de-AT" dirty="0"/>
              <a:t> (AI)</a:t>
            </a:r>
          </a:p>
        </p:txBody>
      </p:sp>
      <p:cxnSp>
        <p:nvCxnSpPr>
          <p:cNvPr id="3" name="Straight Arrow Connector 2">
            <a:extLst>
              <a:ext uri="{FF2B5EF4-FFF2-40B4-BE49-F238E27FC236}">
                <a16:creationId xmlns:a16="http://schemas.microsoft.com/office/drawing/2014/main" id="{D8D3E470-3931-444C-9BE6-196FBA6CCC1D}"/>
              </a:ext>
            </a:extLst>
          </p:cNvPr>
          <p:cNvCxnSpPr>
            <a:cxnSpLocks/>
          </p:cNvCxnSpPr>
          <p:nvPr/>
        </p:nvCxnSpPr>
        <p:spPr>
          <a:xfrm flipV="1">
            <a:off x="994098" y="1217222"/>
            <a:ext cx="0" cy="34563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D7E657D-7DA9-4CD2-AD26-391FAA1E3C84}"/>
              </a:ext>
            </a:extLst>
          </p:cNvPr>
          <p:cNvCxnSpPr>
            <a:cxnSpLocks/>
          </p:cNvCxnSpPr>
          <p:nvPr/>
        </p:nvCxnSpPr>
        <p:spPr>
          <a:xfrm>
            <a:off x="886594" y="4601598"/>
            <a:ext cx="47525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B9C1AB-E0A9-4D15-879B-05C97CE63ADC}"/>
              </a:ext>
            </a:extLst>
          </p:cNvPr>
          <p:cNvSpPr txBox="1"/>
          <p:nvPr/>
        </p:nvSpPr>
        <p:spPr>
          <a:xfrm>
            <a:off x="166514" y="1213804"/>
            <a:ext cx="956031" cy="586314"/>
          </a:xfrm>
          <a:prstGeom prst="rect">
            <a:avLst/>
          </a:prstGeom>
          <a:noFill/>
        </p:spPr>
        <p:txBody>
          <a:bodyPr wrap="none" lIns="182880" tIns="146304" rIns="182880" bIns="146304" rtlCol="0">
            <a:spAutoFit/>
          </a:bodyPr>
          <a:lstStyle/>
          <a:p>
            <a:pPr algn="r">
              <a:lnSpc>
                <a:spcPct val="90000"/>
              </a:lnSpc>
              <a:spcAft>
                <a:spcPts val="600"/>
              </a:spcAft>
            </a:pPr>
            <a:r>
              <a:rPr lang="de-AT" sz="1050" dirty="0" err="1">
                <a:gradFill>
                  <a:gsLst>
                    <a:gs pos="2917">
                      <a:schemeClr val="tx1"/>
                    </a:gs>
                    <a:gs pos="30000">
                      <a:schemeClr val="tx1"/>
                    </a:gs>
                  </a:gsLst>
                  <a:lin ang="5400000" scaled="0"/>
                </a:gradFill>
              </a:rPr>
              <a:t>Versatility</a:t>
            </a:r>
            <a:r>
              <a:rPr lang="de-AT" sz="1050" dirty="0">
                <a:gradFill>
                  <a:gsLst>
                    <a:gs pos="2917">
                      <a:schemeClr val="tx1"/>
                    </a:gs>
                    <a:gs pos="30000">
                      <a:schemeClr val="tx1"/>
                    </a:gs>
                  </a:gsLst>
                  <a:lin ang="5400000" scaled="0"/>
                </a:gradFill>
              </a:rPr>
              <a:t>,</a:t>
            </a:r>
            <a:br>
              <a:rPr lang="de-AT" sz="1050" dirty="0">
                <a:gradFill>
                  <a:gsLst>
                    <a:gs pos="2917">
                      <a:schemeClr val="tx1"/>
                    </a:gs>
                    <a:gs pos="30000">
                      <a:schemeClr val="tx1"/>
                    </a:gs>
                  </a:gsLst>
                  <a:lin ang="5400000" scaled="0"/>
                </a:gradFill>
              </a:rPr>
            </a:br>
            <a:r>
              <a:rPr lang="de-AT" sz="1050" dirty="0">
                <a:gradFill>
                  <a:gsLst>
                    <a:gs pos="2917">
                      <a:schemeClr val="tx1"/>
                    </a:gs>
                    <a:gs pos="30000">
                      <a:schemeClr val="tx1"/>
                    </a:gs>
                  </a:gsLst>
                  <a:lin ang="5400000" scaled="0"/>
                </a:gradFill>
              </a:rPr>
              <a:t>Control</a:t>
            </a:r>
          </a:p>
        </p:txBody>
      </p:sp>
      <p:sp>
        <p:nvSpPr>
          <p:cNvPr id="11" name="TextBox 10">
            <a:extLst>
              <a:ext uri="{FF2B5EF4-FFF2-40B4-BE49-F238E27FC236}">
                <a16:creationId xmlns:a16="http://schemas.microsoft.com/office/drawing/2014/main" id="{45292F61-87FC-4736-8E05-2A849145E862}"/>
              </a:ext>
            </a:extLst>
          </p:cNvPr>
          <p:cNvSpPr txBox="1"/>
          <p:nvPr/>
        </p:nvSpPr>
        <p:spPr>
          <a:xfrm>
            <a:off x="4556557" y="4529590"/>
            <a:ext cx="1146788" cy="586314"/>
          </a:xfrm>
          <a:prstGeom prst="rect">
            <a:avLst/>
          </a:prstGeom>
          <a:noFill/>
        </p:spPr>
        <p:txBody>
          <a:bodyPr wrap="none" lIns="182880" tIns="146304" rIns="182880" bIns="146304" rtlCol="0">
            <a:spAutoFit/>
          </a:bodyPr>
          <a:lstStyle/>
          <a:p>
            <a:pPr algn="ctr">
              <a:lnSpc>
                <a:spcPct val="90000"/>
              </a:lnSpc>
              <a:spcAft>
                <a:spcPts val="600"/>
              </a:spcAft>
            </a:pPr>
            <a:r>
              <a:rPr lang="de-AT" sz="1050" dirty="0">
                <a:gradFill>
                  <a:gsLst>
                    <a:gs pos="2917">
                      <a:schemeClr val="tx1"/>
                    </a:gs>
                    <a:gs pos="30000">
                      <a:schemeClr val="tx1"/>
                    </a:gs>
                  </a:gsLst>
                  <a:lin ang="5400000" scaled="0"/>
                </a:gradFill>
              </a:rPr>
              <a:t>Development</a:t>
            </a:r>
            <a:br>
              <a:rPr lang="de-AT" sz="1050" dirty="0">
                <a:gradFill>
                  <a:gsLst>
                    <a:gs pos="2917">
                      <a:schemeClr val="tx1"/>
                    </a:gs>
                    <a:gs pos="30000">
                      <a:schemeClr val="tx1"/>
                    </a:gs>
                  </a:gsLst>
                  <a:lin ang="5400000" scaled="0"/>
                </a:gradFill>
              </a:rPr>
            </a:br>
            <a:r>
              <a:rPr lang="de-AT" sz="1050" dirty="0" err="1">
                <a:gradFill>
                  <a:gsLst>
                    <a:gs pos="2917">
                      <a:schemeClr val="tx1"/>
                    </a:gs>
                    <a:gs pos="30000">
                      <a:schemeClr val="tx1"/>
                    </a:gs>
                  </a:gsLst>
                  <a:lin ang="5400000" scaled="0"/>
                </a:gradFill>
              </a:rPr>
              <a:t>Effort</a:t>
            </a:r>
            <a:endParaRPr lang="de-AT" sz="1050" dirty="0">
              <a:gradFill>
                <a:gsLst>
                  <a:gs pos="2917">
                    <a:schemeClr val="tx1"/>
                  </a:gs>
                  <a:gs pos="30000">
                    <a:schemeClr val="tx1"/>
                  </a:gs>
                </a:gsLst>
                <a:lin ang="5400000" scaled="0"/>
              </a:gradFill>
            </a:endParaRPr>
          </a:p>
        </p:txBody>
      </p:sp>
      <p:sp>
        <p:nvSpPr>
          <p:cNvPr id="12" name="Oval 11">
            <a:extLst>
              <a:ext uri="{FF2B5EF4-FFF2-40B4-BE49-F238E27FC236}">
                <a16:creationId xmlns:a16="http://schemas.microsoft.com/office/drawing/2014/main" id="{CB3EB3AF-A69C-43F0-A4FB-A84C802D2547}"/>
              </a:ext>
            </a:extLst>
          </p:cNvPr>
          <p:cNvSpPr/>
          <p:nvPr/>
        </p:nvSpPr>
        <p:spPr bwMode="auto">
          <a:xfrm>
            <a:off x="3167777" y="1544811"/>
            <a:ext cx="2402127" cy="876166"/>
          </a:xfrm>
          <a:prstGeom prst="ellipse">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Deep Learning Toolkits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MS </a:t>
            </a:r>
            <a:r>
              <a:rPr lang="de-AT" sz="900" dirty="0" err="1">
                <a:solidFill>
                  <a:schemeClr val="tx1">
                    <a:lumMod val="75000"/>
                  </a:schemeClr>
                </a:solidFill>
                <a:ea typeface="Segoe UI" pitchFamily="34" charset="0"/>
                <a:cs typeface="Segoe UI" pitchFamily="34" charset="0"/>
              </a:rPr>
              <a:t>Cognitive</a:t>
            </a:r>
            <a:r>
              <a:rPr lang="de-AT" sz="900" dirty="0">
                <a:solidFill>
                  <a:schemeClr val="tx1">
                    <a:lumMod val="75000"/>
                  </a:schemeClr>
                </a:solidFill>
                <a:ea typeface="Segoe UI" pitchFamily="34" charset="0"/>
                <a:cs typeface="Segoe UI" pitchFamily="34" charset="0"/>
              </a:rPr>
              <a:t> Toolkit, </a:t>
            </a:r>
            <a:r>
              <a:rPr lang="de-AT" sz="900" dirty="0" err="1">
                <a:solidFill>
                  <a:schemeClr val="tx1">
                    <a:lumMod val="75000"/>
                  </a:schemeClr>
                </a:solidFill>
                <a:ea typeface="Segoe UI" pitchFamily="34" charset="0"/>
                <a:cs typeface="Segoe UI" pitchFamily="34" charset="0"/>
              </a:rPr>
              <a:t>TensorFlow</a:t>
            </a:r>
            <a:r>
              <a:rPr lang="de-AT" sz="900" dirty="0">
                <a:solidFill>
                  <a:schemeClr val="tx1">
                    <a:lumMod val="75000"/>
                  </a:schemeClr>
                </a:solidFill>
                <a:ea typeface="Segoe UI" pitchFamily="34" charset="0"/>
                <a:cs typeface="Segoe UI" pitchFamily="34" charset="0"/>
              </a:rPr>
              <a:t>, etc.)</a:t>
            </a:r>
          </a:p>
        </p:txBody>
      </p:sp>
      <p:sp>
        <p:nvSpPr>
          <p:cNvPr id="13" name="Oval 12">
            <a:extLst>
              <a:ext uri="{FF2B5EF4-FFF2-40B4-BE49-F238E27FC236}">
                <a16:creationId xmlns:a16="http://schemas.microsoft.com/office/drawing/2014/main" id="{BF9DA234-040D-430E-B995-EB55B6AF85AC}"/>
              </a:ext>
            </a:extLst>
          </p:cNvPr>
          <p:cNvSpPr/>
          <p:nvPr/>
        </p:nvSpPr>
        <p:spPr bwMode="auto">
          <a:xfrm>
            <a:off x="2061794" y="2489244"/>
            <a:ext cx="2402127" cy="876166"/>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High-Level APIs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Keras, etc.)</a:t>
            </a:r>
          </a:p>
        </p:txBody>
      </p:sp>
      <p:sp>
        <p:nvSpPr>
          <p:cNvPr id="14" name="Oval 13">
            <a:extLst>
              <a:ext uri="{FF2B5EF4-FFF2-40B4-BE49-F238E27FC236}">
                <a16:creationId xmlns:a16="http://schemas.microsoft.com/office/drawing/2014/main" id="{063E61DE-A460-4193-B48A-2F97A542985E}"/>
              </a:ext>
            </a:extLst>
          </p:cNvPr>
          <p:cNvSpPr/>
          <p:nvPr/>
        </p:nvSpPr>
        <p:spPr bwMode="auto">
          <a:xfrm>
            <a:off x="1143113" y="3493530"/>
            <a:ext cx="2402127" cy="8761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err="1">
                <a:gradFill>
                  <a:gsLst>
                    <a:gs pos="0">
                      <a:srgbClr val="FFFFFF"/>
                    </a:gs>
                    <a:gs pos="100000">
                      <a:srgbClr val="FFFFFF"/>
                    </a:gs>
                  </a:gsLst>
                  <a:lin ang="5400000" scaled="0"/>
                </a:gradFill>
                <a:cs typeface="Segoe UI" pitchFamily="34" charset="0"/>
              </a:rPr>
              <a:t>Cognitive</a:t>
            </a:r>
            <a:r>
              <a:rPr lang="de-AT" sz="1050" b="1" dirty="0">
                <a:gradFill>
                  <a:gsLst>
                    <a:gs pos="0">
                      <a:srgbClr val="FFFFFF"/>
                    </a:gs>
                    <a:gs pos="100000">
                      <a:srgbClr val="FFFFFF"/>
                    </a:gs>
                  </a:gsLst>
                  <a:lin ang="5400000" scaled="0"/>
                </a:gradFill>
                <a:cs typeface="Segoe UI" pitchFamily="34" charset="0"/>
              </a:rPr>
              <a:t> Services</a:t>
            </a:r>
          </a:p>
        </p:txBody>
      </p:sp>
      <p:sp>
        <p:nvSpPr>
          <p:cNvPr id="18" name="Content Placeholder 6">
            <a:extLst>
              <a:ext uri="{FF2B5EF4-FFF2-40B4-BE49-F238E27FC236}">
                <a16:creationId xmlns:a16="http://schemas.microsoft.com/office/drawing/2014/main" id="{1FF01AB1-7646-450B-AB06-EE0345FEA039}"/>
              </a:ext>
            </a:extLst>
          </p:cNvPr>
          <p:cNvSpPr txBox="1">
            <a:spLocks/>
          </p:cNvSpPr>
          <p:nvPr/>
        </p:nvSpPr>
        <p:spPr>
          <a:xfrm>
            <a:off x="5868144" y="1203325"/>
            <a:ext cx="3275856" cy="2646878"/>
          </a:xfrm>
          <a:prstGeom prst="rect">
            <a:avLst/>
          </a:prstGeom>
        </p:spPr>
        <p:txBody>
          <a:bodyPr vert="horz" wrap="square" lIns="146304" tIns="91440" rIns="146304" bIns="91440" rtlCol="0">
            <a:sp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Font typeface="Wingdings" panose="05000000000000000000" pitchFamily="2" charset="2"/>
              <a:buNone/>
            </a:pPr>
            <a:r>
              <a:rPr lang="de-AT" sz="2000" dirty="0" err="1">
                <a:solidFill>
                  <a:schemeClr val="accent1"/>
                </a:solidFill>
              </a:rPr>
              <a:t>Elastic</a:t>
            </a:r>
            <a:r>
              <a:rPr lang="de-AT" sz="2000" dirty="0">
                <a:solidFill>
                  <a:schemeClr val="accent1"/>
                </a:solidFill>
              </a:rPr>
              <a:t> </a:t>
            </a:r>
            <a:r>
              <a:rPr lang="de-AT" sz="2000" dirty="0" err="1">
                <a:solidFill>
                  <a:schemeClr val="accent1"/>
                </a:solidFill>
              </a:rPr>
              <a:t>infrastructure</a:t>
            </a:r>
            <a:r>
              <a:rPr lang="de-AT" sz="2000" dirty="0">
                <a:solidFill>
                  <a:schemeClr val="accent1"/>
                </a:solidFill>
              </a:rPr>
              <a:t> </a:t>
            </a:r>
            <a:r>
              <a:rPr lang="de-AT" sz="2000" dirty="0" err="1"/>
              <a:t>for</a:t>
            </a:r>
            <a:r>
              <a:rPr lang="de-AT" sz="2000" dirty="0"/>
              <a:t> </a:t>
            </a:r>
            <a:r>
              <a:rPr lang="de-AT" sz="2000" dirty="0" err="1"/>
              <a:t>analytics</a:t>
            </a:r>
            <a:r>
              <a:rPr lang="de-AT" sz="2000" dirty="0"/>
              <a:t> and </a:t>
            </a:r>
            <a:r>
              <a:rPr lang="de-AT" sz="2000" dirty="0" err="1"/>
              <a:t>learning</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a:solidFill>
                  <a:schemeClr val="accent1"/>
                </a:solidFill>
              </a:rPr>
              <a:t>Manage massive </a:t>
            </a:r>
            <a:r>
              <a:rPr lang="de-AT" sz="2000" dirty="0" err="1">
                <a:solidFill>
                  <a:schemeClr val="accent1"/>
                </a:solidFill>
              </a:rPr>
              <a:t>data</a:t>
            </a:r>
            <a:r>
              <a:rPr lang="de-AT" sz="2000" dirty="0">
                <a:solidFill>
                  <a:schemeClr val="accent1"/>
                </a:solidFill>
              </a:rPr>
              <a:t> </a:t>
            </a:r>
            <a:r>
              <a:rPr lang="de-AT" sz="2000" dirty="0" err="1">
                <a:solidFill>
                  <a:schemeClr val="accent1"/>
                </a:solidFill>
              </a:rPr>
              <a:t>sets</a:t>
            </a:r>
            <a:r>
              <a:rPr lang="de-AT" sz="2000" dirty="0">
                <a:solidFill>
                  <a:schemeClr val="accent1"/>
                </a:solidFill>
              </a:rPr>
              <a:t> </a:t>
            </a:r>
            <a:r>
              <a:rPr lang="de-AT" sz="2000" dirty="0"/>
              <a:t>in </a:t>
            </a:r>
            <a:r>
              <a:rPr lang="de-AT" sz="2000" dirty="0" err="1"/>
              <a:t>the</a:t>
            </a:r>
            <a:r>
              <a:rPr lang="de-AT" sz="2000" dirty="0"/>
              <a:t> </a:t>
            </a:r>
            <a:r>
              <a:rPr lang="de-AT" sz="2000" dirty="0" err="1"/>
              <a:t>cloud</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err="1"/>
              <a:t>Enhance</a:t>
            </a:r>
            <a:r>
              <a:rPr lang="de-AT" sz="2000" dirty="0"/>
              <a:t> </a:t>
            </a:r>
            <a:r>
              <a:rPr lang="de-AT" sz="2000" dirty="0" err="1"/>
              <a:t>apps</a:t>
            </a:r>
            <a:r>
              <a:rPr lang="de-AT" sz="2000" dirty="0"/>
              <a:t> </a:t>
            </a:r>
            <a:r>
              <a:rPr lang="de-AT" sz="2000" dirty="0" err="1"/>
              <a:t>with</a:t>
            </a:r>
            <a:r>
              <a:rPr lang="de-AT" sz="2000" dirty="0"/>
              <a:t> </a:t>
            </a:r>
            <a:r>
              <a:rPr lang="de-AT" sz="2000" dirty="0" err="1">
                <a:solidFill>
                  <a:schemeClr val="accent1"/>
                </a:solidFill>
              </a:rPr>
              <a:t>ready-made</a:t>
            </a:r>
            <a:r>
              <a:rPr lang="de-AT" sz="2000" dirty="0">
                <a:solidFill>
                  <a:schemeClr val="accent1"/>
                </a:solidFill>
              </a:rPr>
              <a:t> AI </a:t>
            </a:r>
            <a:r>
              <a:rPr lang="de-AT" sz="2000" dirty="0" err="1">
                <a:solidFill>
                  <a:schemeClr val="accent1"/>
                </a:solidFill>
              </a:rPr>
              <a:t>services</a:t>
            </a:r>
            <a:endParaRPr lang="de-AT" sz="2000" dirty="0">
              <a:solidFill>
                <a:schemeClr val="accent1"/>
              </a:solidFill>
            </a:endParaRPr>
          </a:p>
        </p:txBody>
      </p:sp>
    </p:spTree>
    <p:extLst>
      <p:ext uri="{BB962C8B-B14F-4D97-AF65-F5344CB8AC3E}">
        <p14:creationId xmlns:p14="http://schemas.microsoft.com/office/powerpoint/2010/main" val="39713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1">
            <a:extLst>
              <a:ext uri="{FF2B5EF4-FFF2-40B4-BE49-F238E27FC236}">
                <a16:creationId xmlns:a16="http://schemas.microsoft.com/office/drawing/2014/main" id="{07E30DBC-448F-474F-826C-EF6346BB8310}"/>
              </a:ext>
            </a:extLst>
          </p:cNvPr>
          <p:cNvPicPr>
            <a:picLocks noChangeAspect="1"/>
          </p:cNvPicPr>
          <p:nvPr/>
        </p:nvPicPr>
        <p:blipFill rotWithShape="1">
          <a:blip r:embed="rId2">
            <a:extLst>
              <a:ext uri="{28A0092B-C50C-407E-A947-70E740481C1C}">
                <a14:useLocalDpi xmlns:a14="http://schemas.microsoft.com/office/drawing/2010/main" val="0"/>
              </a:ext>
            </a:extLst>
          </a:blip>
          <a:srcRect t="10334"/>
          <a:stretch/>
        </p:blipFill>
        <p:spPr>
          <a:xfrm>
            <a:off x="270646" y="0"/>
            <a:ext cx="8604448" cy="5143500"/>
          </a:xfrm>
          <a:prstGeom prst="rect">
            <a:avLst/>
          </a:prstGeom>
        </p:spPr>
      </p:pic>
      <p:pic>
        <p:nvPicPr>
          <p:cNvPr id="5" name="Grafik 3">
            <a:extLst>
              <a:ext uri="{FF2B5EF4-FFF2-40B4-BE49-F238E27FC236}">
                <a16:creationId xmlns:a16="http://schemas.microsoft.com/office/drawing/2014/main" id="{C9F1D2B6-D229-41E8-B9FE-B39743E708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1645753"/>
            <a:ext cx="2366643" cy="3219822"/>
          </a:xfrm>
          <a:prstGeom prst="rect">
            <a:avLst/>
          </a:prstGeom>
        </p:spPr>
      </p:pic>
      <p:pic>
        <p:nvPicPr>
          <p:cNvPr id="6" name="Grafik 3">
            <a:extLst>
              <a:ext uri="{FF2B5EF4-FFF2-40B4-BE49-F238E27FC236}">
                <a16:creationId xmlns:a16="http://schemas.microsoft.com/office/drawing/2014/main" id="{7978AB72-5065-4669-83FF-241161C9A713}"/>
              </a:ext>
            </a:extLst>
          </p:cNvPr>
          <p:cNvPicPr>
            <a:picLocks noChangeAspect="1"/>
          </p:cNvPicPr>
          <p:nvPr/>
        </p:nvPicPr>
        <p:blipFill>
          <a:blip r:embed="rId4"/>
          <a:stretch>
            <a:fillRect/>
          </a:stretch>
        </p:blipFill>
        <p:spPr>
          <a:xfrm>
            <a:off x="827584" y="3507854"/>
            <a:ext cx="4178853" cy="1357721"/>
          </a:xfrm>
          <a:prstGeom prst="rect">
            <a:avLst/>
          </a:prstGeom>
        </p:spPr>
      </p:pic>
      <p:sp>
        <p:nvSpPr>
          <p:cNvPr id="7" name="Title 6">
            <a:extLst>
              <a:ext uri="{FF2B5EF4-FFF2-40B4-BE49-F238E27FC236}">
                <a16:creationId xmlns:a16="http://schemas.microsoft.com/office/drawing/2014/main" id="{5B70D42B-FF79-44E2-8ADB-3DD13F5FFA8D}"/>
              </a:ext>
            </a:extLst>
          </p:cNvPr>
          <p:cNvSpPr>
            <a:spLocks noGrp="1"/>
          </p:cNvSpPr>
          <p:nvPr>
            <p:ph type="title"/>
          </p:nvPr>
        </p:nvSpPr>
        <p:spPr>
          <a:xfrm>
            <a:off x="539552" y="217133"/>
            <a:ext cx="8404258" cy="674749"/>
          </a:xfrm>
        </p:spPr>
        <p:txBody>
          <a:bodyPr/>
          <a:lstStyle/>
          <a:p>
            <a:r>
              <a:rPr lang="de-AT" dirty="0">
                <a:solidFill>
                  <a:schemeClr val="bg1"/>
                </a:solidFill>
              </a:rPr>
              <a:t>New User Interfaces</a:t>
            </a:r>
          </a:p>
        </p:txBody>
      </p:sp>
    </p:spTree>
    <p:extLst>
      <p:ext uri="{BB962C8B-B14F-4D97-AF65-F5344CB8AC3E}">
        <p14:creationId xmlns:p14="http://schemas.microsoft.com/office/powerpoint/2010/main" val="364227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a:t>Conway‘s Law</a:t>
            </a:r>
            <a:endParaRPr lang="de-AT" dirty="0"/>
          </a:p>
        </p:txBody>
      </p:sp>
      <p:sp>
        <p:nvSpPr>
          <p:cNvPr id="6" name="Text Placeholder 5"/>
          <p:cNvSpPr>
            <a:spLocks noGrp="1"/>
          </p:cNvSpPr>
          <p:nvPr>
            <p:ph type="body" sz="quarter" idx="10"/>
          </p:nvPr>
        </p:nvSpPr>
        <p:spPr>
          <a:xfrm>
            <a:off x="201930" y="891883"/>
            <a:ext cx="8741309" cy="3830664"/>
          </a:xfrm>
        </p:spPr>
        <p:txBody>
          <a:bodyPr/>
          <a:lstStyle/>
          <a:p>
            <a:r>
              <a:rPr lang="de-AT" i="1" dirty="0"/>
              <a:t>„</a:t>
            </a:r>
            <a:r>
              <a:rPr lang="en-US" i="1" dirty="0"/>
              <a:t>Any organization that designs a system will inevitably produce a </a:t>
            </a:r>
            <a:r>
              <a:rPr lang="en-US" i="1" dirty="0">
                <a:solidFill>
                  <a:schemeClr val="accent1"/>
                </a:solidFill>
              </a:rPr>
              <a:t>design whose structure is a copy of the organization’s </a:t>
            </a:r>
            <a:r>
              <a:rPr lang="en-US" i="1" dirty="0"/>
              <a:t>communication</a:t>
            </a:r>
            <a:r>
              <a:rPr lang="en-US" i="1" dirty="0">
                <a:solidFill>
                  <a:schemeClr val="accent1"/>
                </a:solidFill>
              </a:rPr>
              <a:t> structure</a:t>
            </a:r>
            <a:r>
              <a:rPr lang="en-US" i="1" dirty="0"/>
              <a:t>”</a:t>
            </a:r>
          </a:p>
          <a:p>
            <a:br>
              <a:rPr lang="en-US" dirty="0"/>
            </a:br>
            <a:r>
              <a:rPr lang="en-US" dirty="0"/>
              <a:t>Organizational hurdles for Microservices</a:t>
            </a:r>
          </a:p>
          <a:p>
            <a:pPr lvl="1"/>
            <a:r>
              <a:rPr lang="en-US" sz="1400" dirty="0"/>
              <a:t>Tightly-coupled organizations</a:t>
            </a:r>
          </a:p>
          <a:p>
            <a:pPr lvl="1"/>
            <a:r>
              <a:rPr lang="en-US" sz="1400" dirty="0"/>
              <a:t>Geographically distributed teams</a:t>
            </a:r>
          </a:p>
          <a:p>
            <a:pPr lvl="1"/>
            <a:r>
              <a:rPr lang="en-US" sz="1400" dirty="0"/>
              <a:t>Missing tools (e.g.  self-service cloud infrastructure, CI/CD tools)</a:t>
            </a:r>
          </a:p>
          <a:p>
            <a:pPr lvl="1"/>
            <a:r>
              <a:rPr lang="en-US" sz="1400" dirty="0"/>
              <a:t>Inappropriate security policies</a:t>
            </a:r>
          </a:p>
          <a:p>
            <a:pPr lvl="1"/>
            <a:r>
              <a:rPr lang="en-US" sz="1400" dirty="0"/>
              <a:t>Unstable or immature service that frequently changes</a:t>
            </a:r>
          </a:p>
          <a:p>
            <a:pPr lvl="1"/>
            <a:r>
              <a:rPr lang="en-US" sz="1400" dirty="0"/>
              <a:t>Missing culture of taking ownership (need someone to blame)</a:t>
            </a:r>
          </a:p>
          <a:p>
            <a:pPr lvl="1"/>
            <a:r>
              <a:rPr lang="en-US" sz="1400" dirty="0"/>
              <a:t>Cope with many different and new technologies</a:t>
            </a:r>
          </a:p>
        </p:txBody>
      </p:sp>
      <p:sp>
        <p:nvSpPr>
          <p:cNvPr id="5" name="Content Placeholder 4"/>
          <p:cNvSpPr>
            <a:spLocks noGrp="1"/>
          </p:cNvSpPr>
          <p:nvPr>
            <p:ph sz="quarter" idx="4294967295"/>
          </p:nvPr>
        </p:nvSpPr>
        <p:spPr>
          <a:xfrm>
            <a:off x="935038" y="4876006"/>
            <a:ext cx="8208962" cy="507831"/>
          </a:xfrm>
        </p:spPr>
        <p:txBody>
          <a:bodyPr/>
          <a:lstStyle/>
          <a:p>
            <a:pPr marL="0" indent="0" algn="r">
              <a:buNone/>
            </a:pPr>
            <a:r>
              <a:rPr lang="en-US" sz="1050" dirty="0"/>
              <a:t>Source: Conway, How Do Committees Invent, </a:t>
            </a:r>
            <a:r>
              <a:rPr lang="en-US" sz="1050" dirty="0" err="1"/>
              <a:t>Datamation</a:t>
            </a:r>
            <a:r>
              <a:rPr lang="en-US" sz="1050" dirty="0"/>
              <a:t> magazine, April 1968</a:t>
            </a:r>
            <a:endParaRPr lang="de-AT" sz="1050" dirty="0"/>
          </a:p>
          <a:p>
            <a:pPr algn="r"/>
            <a:endParaRPr lang="de-AT" sz="1050" i="1" dirty="0"/>
          </a:p>
        </p:txBody>
      </p:sp>
    </p:spTree>
    <p:extLst>
      <p:ext uri="{BB962C8B-B14F-4D97-AF65-F5344CB8AC3E}">
        <p14:creationId xmlns:p14="http://schemas.microsoft.com/office/powerpoint/2010/main" val="219594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err="1"/>
              <a:t>Bimodal</a:t>
            </a:r>
            <a:r>
              <a:rPr lang="de-AT" dirty="0"/>
              <a:t> Enterprise</a:t>
            </a:r>
          </a:p>
        </p:txBody>
      </p:sp>
      <p:sp>
        <p:nvSpPr>
          <p:cNvPr id="7" name="Content Placeholder 6"/>
          <p:cNvSpPr>
            <a:spLocks noGrp="1"/>
          </p:cNvSpPr>
          <p:nvPr>
            <p:ph sz="quarter" idx="4294967295"/>
          </p:nvPr>
        </p:nvSpPr>
        <p:spPr>
          <a:xfrm>
            <a:off x="5038725" y="1203325"/>
            <a:ext cx="4105275" cy="2995628"/>
          </a:xfrm>
        </p:spPr>
        <p:txBody>
          <a:bodyPr/>
          <a:lstStyle/>
          <a:p>
            <a:pPr marL="0" indent="0">
              <a:buNone/>
            </a:pPr>
            <a:r>
              <a:rPr lang="de-AT" dirty="0"/>
              <a:t>Mode 1:</a:t>
            </a:r>
            <a:br>
              <a:rPr lang="de-AT" dirty="0"/>
            </a:br>
            <a:r>
              <a:rPr lang="de-AT" dirty="0" err="1">
                <a:solidFill>
                  <a:schemeClr val="accent1"/>
                </a:solidFill>
              </a:rPr>
              <a:t>Predictability</a:t>
            </a:r>
            <a:r>
              <a:rPr lang="de-AT" dirty="0">
                <a:solidFill>
                  <a:schemeClr val="accent1"/>
                </a:solidFill>
              </a:rPr>
              <a:t> </a:t>
            </a:r>
            <a:r>
              <a:rPr lang="de-AT" dirty="0" err="1">
                <a:solidFill>
                  <a:schemeClr val="accent1"/>
                </a:solidFill>
              </a:rPr>
              <a:t>and</a:t>
            </a:r>
            <a:r>
              <a:rPr lang="de-AT" dirty="0">
                <a:solidFill>
                  <a:schemeClr val="accent1"/>
                </a:solidFill>
              </a:rPr>
              <a:t> </a:t>
            </a:r>
            <a:r>
              <a:rPr lang="de-AT" dirty="0" err="1">
                <a:solidFill>
                  <a:schemeClr val="accent1"/>
                </a:solidFill>
              </a:rPr>
              <a:t>Stability</a:t>
            </a:r>
            <a:endParaRPr lang="de-AT" dirty="0">
              <a:solidFill>
                <a:schemeClr val="accent1"/>
              </a:solidFill>
            </a:endParaRPr>
          </a:p>
          <a:p>
            <a:pPr marL="0" indent="0">
              <a:buNone/>
            </a:pPr>
            <a:r>
              <a:rPr lang="de-AT" dirty="0"/>
              <a:t>Mode 2: </a:t>
            </a:r>
            <a:r>
              <a:rPr lang="de-AT" dirty="0" err="1">
                <a:solidFill>
                  <a:schemeClr val="accent1"/>
                </a:solidFill>
              </a:rPr>
              <a:t>Exploratory</a:t>
            </a:r>
            <a:endParaRPr lang="de-AT" dirty="0">
              <a:solidFill>
                <a:schemeClr val="accent1"/>
              </a:solidFill>
            </a:endParaRPr>
          </a:p>
          <a:p>
            <a:pPr marL="0" indent="0">
              <a:buNone/>
            </a:pPr>
            <a:endParaRPr lang="de-AT" dirty="0"/>
          </a:p>
          <a:p>
            <a:pPr marL="0" indent="0">
              <a:buNone/>
            </a:pPr>
            <a:r>
              <a:rPr lang="de-AT" dirty="0" err="1"/>
              <a:t>We</a:t>
            </a:r>
            <a:r>
              <a:rPr lang="de-AT" dirty="0"/>
              <a:t> </a:t>
            </a:r>
            <a:r>
              <a:rPr lang="de-AT" dirty="0" err="1"/>
              <a:t>have</a:t>
            </a:r>
            <a:r>
              <a:rPr lang="de-AT" dirty="0"/>
              <a:t> </a:t>
            </a:r>
            <a:r>
              <a:rPr lang="de-AT" dirty="0" err="1"/>
              <a:t>to</a:t>
            </a:r>
            <a:r>
              <a:rPr lang="de-AT" dirty="0"/>
              <a:t> </a:t>
            </a:r>
            <a:r>
              <a:rPr lang="de-AT" dirty="0" err="1">
                <a:solidFill>
                  <a:schemeClr val="accent1"/>
                </a:solidFill>
              </a:rPr>
              <a:t>deliver</a:t>
            </a:r>
            <a:r>
              <a:rPr lang="de-AT" dirty="0">
                <a:solidFill>
                  <a:schemeClr val="accent1"/>
                </a:solidFill>
              </a:rPr>
              <a:t> in </a:t>
            </a:r>
            <a:r>
              <a:rPr lang="de-AT" dirty="0" err="1">
                <a:solidFill>
                  <a:schemeClr val="accent1"/>
                </a:solidFill>
              </a:rPr>
              <a:t>mode</a:t>
            </a:r>
            <a:r>
              <a:rPr lang="de-AT" dirty="0">
                <a:solidFill>
                  <a:schemeClr val="accent1"/>
                </a:solidFill>
              </a:rPr>
              <a:t> 1 </a:t>
            </a:r>
            <a:r>
              <a:rPr lang="de-AT" dirty="0" err="1"/>
              <a:t>to</a:t>
            </a:r>
            <a:r>
              <a:rPr lang="de-AT" dirty="0"/>
              <a:t> </a:t>
            </a:r>
            <a:r>
              <a:rPr lang="de-AT" dirty="0" err="1"/>
              <a:t>get</a:t>
            </a:r>
            <a:r>
              <a:rPr lang="de-AT" dirty="0"/>
              <a:t> </a:t>
            </a:r>
            <a:r>
              <a:rPr lang="de-AT" dirty="0" err="1">
                <a:solidFill>
                  <a:schemeClr val="accent1"/>
                </a:solidFill>
              </a:rPr>
              <a:t>trusted</a:t>
            </a:r>
            <a:r>
              <a:rPr lang="de-AT" dirty="0">
                <a:solidFill>
                  <a:schemeClr val="accent1"/>
                </a:solidFill>
              </a:rPr>
              <a:t> </a:t>
            </a:r>
            <a:r>
              <a:rPr lang="de-AT" dirty="0" err="1">
                <a:solidFill>
                  <a:schemeClr val="accent1"/>
                </a:solidFill>
              </a:rPr>
              <a:t>for</a:t>
            </a:r>
            <a:r>
              <a:rPr lang="de-AT" dirty="0">
                <a:solidFill>
                  <a:schemeClr val="accent1"/>
                </a:solidFill>
              </a:rPr>
              <a:t> </a:t>
            </a:r>
            <a:r>
              <a:rPr lang="de-AT" dirty="0" err="1">
                <a:solidFill>
                  <a:schemeClr val="accent1"/>
                </a:solidFill>
              </a:rPr>
              <a:t>mode</a:t>
            </a:r>
            <a:r>
              <a:rPr lang="de-AT" dirty="0">
                <a:solidFill>
                  <a:schemeClr val="accent1"/>
                </a:solidFill>
              </a:rPr>
              <a:t> 2</a:t>
            </a:r>
          </a:p>
        </p:txBody>
      </p:sp>
      <p:sp>
        <p:nvSpPr>
          <p:cNvPr id="8" name="Text Placeholder 7"/>
          <p:cNvSpPr>
            <a:spLocks noGrp="1"/>
          </p:cNvSpPr>
          <p:nvPr>
            <p:ph type="body" sz="quarter" idx="4294967295"/>
          </p:nvPr>
        </p:nvSpPr>
        <p:spPr>
          <a:xfrm>
            <a:off x="0" y="4731990"/>
            <a:ext cx="3959225" cy="475515"/>
          </a:xfrm>
        </p:spPr>
        <p:txBody>
          <a:bodyPr/>
          <a:lstStyle/>
          <a:p>
            <a:pPr marL="0" indent="0">
              <a:buNone/>
            </a:pPr>
            <a:r>
              <a:rPr lang="de-AT" sz="1050" dirty="0"/>
              <a:t>Source: Gartner, </a:t>
            </a:r>
            <a:r>
              <a:rPr lang="en-US" sz="1050" dirty="0"/>
              <a:t>Deliver on the Promise of Bimodal, Feb. 2016, available via </a:t>
            </a:r>
            <a:r>
              <a:rPr lang="en-US" sz="1050" dirty="0">
                <a:hlinkClick r:id="rId2"/>
              </a:rPr>
              <a:t>http://www.gartner.com/it-glossary/bimodal/</a:t>
            </a:r>
            <a:r>
              <a:rPr lang="en-US" sz="1050" dirty="0"/>
              <a:t> </a:t>
            </a:r>
            <a:endParaRPr lang="de-AT" sz="1050" dirty="0"/>
          </a:p>
        </p:txBody>
      </p:sp>
      <p:pic>
        <p:nvPicPr>
          <p:cNvPr id="3074" name="Picture 2" descr="Research image courtesy of Gartner, Inc."/>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755576" y="1203325"/>
            <a:ext cx="3656013" cy="325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0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143500"/>
          </a:xfrm>
          <a:prstGeom prst="rect">
            <a:avLst/>
          </a:prstGeom>
        </p:spPr>
      </p:pic>
      <p:sp>
        <p:nvSpPr>
          <p:cNvPr id="6" name="Text Placeholder 5"/>
          <p:cNvSpPr>
            <a:spLocks noGrp="1"/>
          </p:cNvSpPr>
          <p:nvPr>
            <p:ph type="body" sz="quarter" idx="4294967295"/>
          </p:nvPr>
        </p:nvSpPr>
        <p:spPr>
          <a:xfrm>
            <a:off x="6192838" y="4694359"/>
            <a:ext cx="2951162" cy="541687"/>
          </a:xfrm>
          <a:noFill/>
        </p:spPr>
        <p:txBody>
          <a:bodyPr/>
          <a:lstStyle/>
          <a:p>
            <a:pPr marL="0" indent="0" algn="r">
              <a:buNone/>
            </a:pPr>
            <a:r>
              <a:rPr lang="de-AT" sz="800" dirty="0"/>
              <a:t>Creative </a:t>
            </a:r>
            <a:r>
              <a:rPr lang="de-AT" sz="800" dirty="0" err="1"/>
              <a:t>Commons</a:t>
            </a:r>
            <a:r>
              <a:rPr lang="de-AT" sz="800" dirty="0"/>
              <a:t>, </a:t>
            </a:r>
            <a:br>
              <a:rPr lang="de-AT" sz="800" dirty="0"/>
            </a:br>
            <a:r>
              <a:rPr lang="de-AT" sz="800" dirty="0"/>
              <a:t>Source: Alan </a:t>
            </a:r>
            <a:r>
              <a:rPr lang="de-AT" sz="800" dirty="0" err="1"/>
              <a:t>O'Rourke</a:t>
            </a:r>
            <a:r>
              <a:rPr lang="de-AT" sz="800" dirty="0"/>
              <a:t>, </a:t>
            </a:r>
            <a:r>
              <a:rPr lang="de-AT" sz="800" dirty="0">
                <a:hlinkClick r:id="rId3"/>
              </a:rPr>
              <a:t>https://flic.kr/p/ykLoWK</a:t>
            </a:r>
            <a:r>
              <a:rPr lang="de-AT" sz="800" dirty="0"/>
              <a:t> </a:t>
            </a:r>
          </a:p>
          <a:p>
            <a:pPr marL="0" indent="0">
              <a:buNone/>
            </a:pPr>
            <a:endParaRPr lang="de-AT" sz="800" dirty="0"/>
          </a:p>
        </p:txBody>
      </p:sp>
    </p:spTree>
    <p:extLst>
      <p:ext uri="{BB962C8B-B14F-4D97-AF65-F5344CB8AC3E}">
        <p14:creationId xmlns:p14="http://schemas.microsoft.com/office/powerpoint/2010/main" val="351141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is Changing – Three Examples</a:t>
            </a:r>
          </a:p>
        </p:txBody>
      </p:sp>
      <p:sp>
        <p:nvSpPr>
          <p:cNvPr id="4" name="Content Placeholder 3"/>
          <p:cNvSpPr>
            <a:spLocks noGrp="1"/>
          </p:cNvSpPr>
          <p:nvPr>
            <p:ph type="body" sz="quarter" idx="10"/>
          </p:nvPr>
        </p:nvSpPr>
        <p:spPr>
          <a:xfrm>
            <a:off x="201930" y="891883"/>
            <a:ext cx="8741309" cy="3642920"/>
          </a:xfrm>
        </p:spPr>
        <p:txBody>
          <a:bodyPr/>
          <a:lstStyle/>
          <a:p>
            <a:r>
              <a:rPr lang="en-US" dirty="0">
                <a:solidFill>
                  <a:schemeClr val="accent1"/>
                </a:solidFill>
              </a:rPr>
              <a:t>Windows Subsystem for Linux</a:t>
            </a:r>
          </a:p>
          <a:p>
            <a:pPr lvl="1"/>
            <a:r>
              <a:rPr lang="en-US" dirty="0"/>
              <a:t>Running native Linux binaries in Windows without VM or Container</a:t>
            </a:r>
          </a:p>
          <a:p>
            <a:pPr lvl="1"/>
            <a:r>
              <a:rPr lang="en-US" dirty="0">
                <a:hlinkClick r:id="rId3"/>
              </a:rPr>
              <a:t>https://msdn.microsoft.com/en-us/commandline/wsl/about</a:t>
            </a:r>
            <a:endParaRPr lang="en-US" dirty="0"/>
          </a:p>
          <a:p>
            <a:pPr>
              <a:spcBef>
                <a:spcPts val="2400"/>
              </a:spcBef>
            </a:pPr>
            <a:r>
              <a:rPr lang="en-US" dirty="0">
                <a:solidFill>
                  <a:schemeClr val="accent1"/>
                </a:solidFill>
              </a:rPr>
              <a:t>Open Source PowerShell</a:t>
            </a:r>
            <a:r>
              <a:rPr lang="en-US" dirty="0"/>
              <a:t> on Linux</a:t>
            </a:r>
          </a:p>
          <a:p>
            <a:pPr lvl="1"/>
            <a:r>
              <a:rPr lang="en-US" dirty="0">
                <a:hlinkClick r:id="rId4"/>
              </a:rPr>
              <a:t>https://github.com/PowerShell/PowerShell</a:t>
            </a:r>
            <a:endParaRPr lang="en-US" dirty="0"/>
          </a:p>
          <a:p>
            <a:pPr>
              <a:spcBef>
                <a:spcPts val="2400"/>
              </a:spcBef>
            </a:pPr>
            <a:r>
              <a:rPr lang="en-US" dirty="0"/>
              <a:t>Containers, Participating in </a:t>
            </a:r>
            <a:r>
              <a:rPr lang="en-US" dirty="0">
                <a:solidFill>
                  <a:schemeClr val="accent1"/>
                </a:solidFill>
              </a:rPr>
              <a:t>Docker</a:t>
            </a:r>
            <a:r>
              <a:rPr lang="en-US" dirty="0"/>
              <a:t> Ecosystem</a:t>
            </a:r>
          </a:p>
          <a:p>
            <a:pPr lvl="1"/>
            <a:r>
              <a:rPr lang="en-US" dirty="0"/>
              <a:t>E.g. </a:t>
            </a:r>
            <a:r>
              <a:rPr lang="en-US" i="1" dirty="0" err="1"/>
              <a:t>microsoft</a:t>
            </a:r>
            <a:r>
              <a:rPr lang="en-US" i="1" dirty="0"/>
              <a:t>/</a:t>
            </a:r>
            <a:r>
              <a:rPr lang="en-US" i="1" dirty="0" err="1"/>
              <a:t>dotnet</a:t>
            </a:r>
            <a:r>
              <a:rPr lang="en-US" i="1" dirty="0"/>
              <a:t>, </a:t>
            </a:r>
            <a:r>
              <a:rPr lang="en-US" i="1" dirty="0" err="1"/>
              <a:t>microsoft</a:t>
            </a:r>
            <a:r>
              <a:rPr lang="en-US" i="1" dirty="0"/>
              <a:t>/</a:t>
            </a:r>
            <a:r>
              <a:rPr lang="en-US" i="1" dirty="0" err="1"/>
              <a:t>powershell</a:t>
            </a:r>
            <a:endParaRPr lang="en-US" i="1" dirty="0"/>
          </a:p>
          <a:p>
            <a:pPr lvl="1"/>
            <a:r>
              <a:rPr lang="en-US" dirty="0">
                <a:hlinkClick r:id="rId5"/>
              </a:rPr>
              <a:t>Docker on Windows</a:t>
            </a:r>
            <a:endParaRPr lang="en-US" dirty="0"/>
          </a:p>
        </p:txBody>
      </p:sp>
    </p:spTree>
    <p:extLst>
      <p:ext uri="{BB962C8B-B14F-4D97-AF65-F5344CB8AC3E}">
        <p14:creationId xmlns:p14="http://schemas.microsoft.com/office/powerpoint/2010/main" val="142839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Microsoft and Cross Platform</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AT" dirty="0"/>
              <a:t>Demo</a:t>
            </a:r>
          </a:p>
        </p:txBody>
      </p:sp>
      <p:sp>
        <p:nvSpPr>
          <p:cNvPr id="10" name="Content Placeholder 9"/>
          <p:cNvSpPr>
            <a:spLocks noGrp="1"/>
          </p:cNvSpPr>
          <p:nvPr>
            <p:ph sz="quarter" idx="22"/>
          </p:nvPr>
        </p:nvSpPr>
        <p:spPr/>
        <p:txBody>
          <a:bodyPr/>
          <a:lstStyle/>
          <a:p>
            <a:r>
              <a:rPr lang="de-AT" dirty="0"/>
              <a:t># Start </a:t>
            </a:r>
            <a:r>
              <a:rPr lang="de-AT" dirty="0" err="1"/>
              <a:t>Bash</a:t>
            </a:r>
            <a:r>
              <a:rPr lang="de-AT" dirty="0"/>
              <a:t> on Windows</a:t>
            </a:r>
          </a:p>
          <a:p>
            <a:pPr lvl="1"/>
            <a:r>
              <a:rPr lang="de-AT" dirty="0"/>
              <a:t>cd /</a:t>
            </a:r>
            <a:r>
              <a:rPr lang="de-AT" dirty="0" err="1"/>
              <a:t>mnt</a:t>
            </a:r>
            <a:r>
              <a:rPr lang="de-AT" dirty="0"/>
              <a:t>/c/…</a:t>
            </a:r>
          </a:p>
          <a:p>
            <a:pPr lvl="1"/>
            <a:r>
              <a:rPr lang="de-AT" dirty="0" err="1"/>
              <a:t>vim</a:t>
            </a:r>
            <a:r>
              <a:rPr lang="de-AT" dirty="0"/>
              <a:t> some-js.js</a:t>
            </a:r>
          </a:p>
          <a:p>
            <a:pPr lvl="1"/>
            <a:r>
              <a:rPr lang="de-AT" dirty="0" err="1"/>
              <a:t>node</a:t>
            </a:r>
            <a:r>
              <a:rPr lang="de-AT" dirty="0"/>
              <a:t> some-js.js</a:t>
            </a:r>
          </a:p>
          <a:p>
            <a:endParaRPr lang="de-AT" dirty="0"/>
          </a:p>
          <a:p>
            <a:r>
              <a:rPr lang="de-AT" dirty="0"/>
              <a:t># Run </a:t>
            </a:r>
            <a:r>
              <a:rPr lang="de-AT" dirty="0" err="1"/>
              <a:t>Powershell</a:t>
            </a:r>
            <a:r>
              <a:rPr lang="de-AT" dirty="0"/>
              <a:t> on Linux</a:t>
            </a:r>
          </a:p>
          <a:p>
            <a:pPr lvl="1"/>
            <a:r>
              <a:rPr lang="de-AT" dirty="0"/>
              <a:t>Docker: </a:t>
            </a:r>
            <a:r>
              <a:rPr lang="de-AT" dirty="0" err="1"/>
              <a:t>microsoft</a:t>
            </a:r>
            <a:r>
              <a:rPr lang="de-AT" dirty="0"/>
              <a:t>/</a:t>
            </a:r>
            <a:r>
              <a:rPr lang="de-AT" dirty="0" err="1"/>
              <a:t>powershell</a:t>
            </a:r>
            <a:endParaRPr lang="de-AT" dirty="0"/>
          </a:p>
          <a:p>
            <a:pPr lvl="1"/>
            <a:r>
              <a:rPr lang="de-AT" dirty="0"/>
              <a:t>$</a:t>
            </a:r>
            <a:r>
              <a:rPr lang="de-AT" dirty="0" err="1"/>
              <a:t>something</a:t>
            </a:r>
            <a:r>
              <a:rPr lang="de-AT" dirty="0"/>
              <a:t> = "</a:t>
            </a:r>
            <a:r>
              <a:rPr lang="de-AT" dirty="0" err="1"/>
              <a:t>asdf</a:t>
            </a:r>
            <a:r>
              <a:rPr lang="de-AT" dirty="0"/>
              <a:t>"</a:t>
            </a:r>
          </a:p>
          <a:p>
            <a:pPr lvl="1"/>
            <a:r>
              <a:rPr lang="de-AT" dirty="0"/>
              <a:t>Write-Host $</a:t>
            </a:r>
            <a:r>
              <a:rPr lang="de-AT" dirty="0" err="1"/>
              <a:t>something</a:t>
            </a:r>
            <a:endParaRPr lang="de-AT" dirty="0"/>
          </a:p>
          <a:p>
            <a:pPr lvl="1"/>
            <a:r>
              <a:rPr lang="de-AT" dirty="0" err="1"/>
              <a:t>Get</a:t>
            </a:r>
            <a:r>
              <a:rPr lang="de-AT" dirty="0"/>
              <a:t>-Item </a:t>
            </a:r>
            <a:r>
              <a:rPr lang="de-AT" dirty="0" err="1"/>
              <a:t>tmp</a:t>
            </a:r>
            <a:endParaRPr lang="de-AT" dirty="0"/>
          </a:p>
          <a:p>
            <a:endParaRPr lang="de-AT" dirty="0"/>
          </a:p>
          <a:p>
            <a:r>
              <a:rPr lang="de-AT" dirty="0"/>
              <a:t># Run Docker on Windows</a:t>
            </a:r>
          </a:p>
          <a:p>
            <a:pPr lvl="1"/>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microsoft</a:t>
            </a:r>
            <a:r>
              <a:rPr lang="de-AT" dirty="0"/>
              <a:t>/</a:t>
            </a:r>
            <a:r>
              <a:rPr lang="de-AT" dirty="0" err="1"/>
              <a:t>windowsservercore</a:t>
            </a:r>
            <a:r>
              <a:rPr lang="de-AT" dirty="0"/>
              <a:t> </a:t>
            </a:r>
            <a:r>
              <a:rPr lang="de-AT" dirty="0" err="1"/>
              <a:t>cmd</a:t>
            </a:r>
            <a:endParaRPr lang="de-AT" dirty="0"/>
          </a:p>
          <a:p>
            <a:pPr lvl="1"/>
            <a:r>
              <a:rPr lang="de-AT" dirty="0" err="1"/>
              <a:t>docker</a:t>
            </a:r>
            <a:r>
              <a:rPr lang="de-AT" dirty="0"/>
              <a:t> </a:t>
            </a:r>
            <a:r>
              <a:rPr lang="de-AT" dirty="0" err="1"/>
              <a:t>run</a:t>
            </a:r>
            <a:r>
              <a:rPr lang="de-AT" dirty="0"/>
              <a:t> –d –p 8080:80 </a:t>
            </a:r>
            <a:r>
              <a:rPr lang="de-AT" dirty="0" err="1"/>
              <a:t>microsoft</a:t>
            </a:r>
            <a:r>
              <a:rPr lang="de-AT" dirty="0"/>
              <a:t>/</a:t>
            </a:r>
            <a:r>
              <a:rPr lang="de-AT" dirty="0" err="1"/>
              <a:t>iis</a:t>
            </a:r>
            <a:endParaRPr lang="de-AT" dirty="0"/>
          </a:p>
        </p:txBody>
      </p:sp>
      <p:sp>
        <p:nvSpPr>
          <p:cNvPr id="5" name="Text Placeholder 4"/>
          <p:cNvSpPr>
            <a:spLocks noGrp="1"/>
          </p:cNvSpPr>
          <p:nvPr>
            <p:ph type="body" sz="quarter" idx="23"/>
          </p:nvPr>
        </p:nvSpPr>
        <p:spPr/>
        <p:txBody>
          <a:bodyPr/>
          <a:lstStyle/>
          <a:p>
            <a:r>
              <a:rPr lang="de-AT" dirty="0"/>
              <a:t>Microsoft </a:t>
            </a:r>
            <a:r>
              <a:rPr lang="de-AT" dirty="0" err="1"/>
              <a:t>is</a:t>
            </a:r>
            <a:r>
              <a:rPr lang="de-AT" dirty="0"/>
              <a:t> </a:t>
            </a:r>
            <a:r>
              <a:rPr lang="de-AT" dirty="0" err="1"/>
              <a:t>changing</a:t>
            </a:r>
            <a:endParaRPr lang="de-AT" dirty="0"/>
          </a:p>
        </p:txBody>
      </p:sp>
      <p:sp>
        <p:nvSpPr>
          <p:cNvPr id="6" name="Text Placeholder 5"/>
          <p:cNvSpPr>
            <a:spLocks noGrp="1"/>
          </p:cNvSpPr>
          <p:nvPr>
            <p:ph type="body" sz="quarter" idx="24"/>
          </p:nvPr>
        </p:nvSpPr>
        <p:spPr/>
        <p:txBody>
          <a:bodyPr/>
          <a:lstStyle/>
          <a:p>
            <a:endParaRPr lang="de-AT" dirty="0"/>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75328047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Change</a:t>
            </a:r>
          </a:p>
        </p:txBody>
      </p:sp>
      <p:sp>
        <p:nvSpPr>
          <p:cNvPr id="7" name="Text Placeholder 6"/>
          <p:cNvSpPr>
            <a:spLocks noGrp="1"/>
          </p:cNvSpPr>
          <p:nvPr>
            <p:ph type="body" sz="quarter" idx="4294967295"/>
          </p:nvPr>
        </p:nvSpPr>
        <p:spPr>
          <a:xfrm>
            <a:off x="6426200" y="4586288"/>
            <a:ext cx="2717800" cy="554037"/>
          </a:xfrm>
        </p:spPr>
        <p:txBody>
          <a:bodyPr/>
          <a:lstStyle/>
          <a:p>
            <a:pPr marL="0" indent="0">
              <a:buNone/>
            </a:pPr>
            <a:r>
              <a:rPr lang="de-AT" sz="1200" dirty="0" err="1"/>
              <a:t>Earnings</a:t>
            </a:r>
            <a:r>
              <a:rPr lang="de-AT" sz="1200" dirty="0"/>
              <a:t> Release FY17 Q1 </a:t>
            </a:r>
          </a:p>
          <a:p>
            <a:pPr marL="0" indent="0">
              <a:buNone/>
            </a:pPr>
            <a:r>
              <a:rPr lang="de-AT" sz="1200" dirty="0"/>
              <a:t>Source: </a:t>
            </a:r>
            <a:r>
              <a:rPr lang="de-AT" sz="1200" dirty="0">
                <a:hlinkClick r:id="rId2"/>
              </a:rPr>
              <a:t>Microsoft Investor Relations</a:t>
            </a:r>
            <a:endParaRPr lang="de-AT" sz="1200" dirty="0"/>
          </a:p>
        </p:txBody>
      </p:sp>
      <p:pic>
        <p:nvPicPr>
          <p:cNvPr id="10" name="Content Placeholder 9"/>
          <p:cNvPicPr>
            <a:picLocks noGrp="1" noChangeAspect="1"/>
          </p:cNvPicPr>
          <p:nvPr>
            <p:ph sz="quarter" idx="4294967295"/>
          </p:nvPr>
        </p:nvPicPr>
        <p:blipFill>
          <a:blip r:embed="rId3"/>
          <a:stretch>
            <a:fillRect/>
          </a:stretch>
        </p:blipFill>
        <p:spPr>
          <a:xfrm>
            <a:off x="324470" y="915566"/>
            <a:ext cx="5327650" cy="3211513"/>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97475" y="2827941"/>
              <a:ext cx="385560" cy="16200"/>
            </p14:xfrm>
          </p:contentPart>
        </mc:Choice>
        <mc:Fallback xmlns="">
          <p:pic>
            <p:nvPicPr>
              <p:cNvPr id="11" name="Ink 10"/>
              <p:cNvPicPr/>
              <p:nvPr/>
            </p:nvPicPr>
            <p:blipFill>
              <a:blip r:embed="rId5"/>
              <a:stretch>
                <a:fillRect/>
              </a:stretch>
            </p:blipFill>
            <p:spPr>
              <a:xfrm>
                <a:off x="361475" y="2755941"/>
                <a:ext cx="457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5263235" y="2847381"/>
              <a:ext cx="346680" cy="13680"/>
            </p14:xfrm>
          </p:contentPart>
        </mc:Choice>
        <mc:Fallback xmlns="">
          <p:pic>
            <p:nvPicPr>
              <p:cNvPr id="12" name="Ink 11"/>
              <p:cNvPicPr/>
              <p:nvPr/>
            </p:nvPicPr>
            <p:blipFill>
              <a:blip r:embed="rId7"/>
              <a:stretch>
                <a:fillRect/>
              </a:stretch>
            </p:blipFill>
            <p:spPr>
              <a:xfrm>
                <a:off x="5227235" y="2777227"/>
                <a:ext cx="418320" cy="1536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416915" y="2076621"/>
              <a:ext cx="1038960" cy="86400"/>
            </p14:xfrm>
          </p:contentPart>
        </mc:Choice>
        <mc:Fallback xmlns="">
          <p:pic>
            <p:nvPicPr>
              <p:cNvPr id="13" name="Ink 12"/>
              <p:cNvPicPr/>
              <p:nvPr/>
            </p:nvPicPr>
            <p:blipFill>
              <a:blip r:embed="rId9"/>
              <a:stretch>
                <a:fillRect/>
              </a:stretch>
            </p:blipFill>
            <p:spPr>
              <a:xfrm>
                <a:off x="380915" y="2004621"/>
                <a:ext cx="1110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436715" y="2052141"/>
              <a:ext cx="1019160" cy="31320"/>
            </p14:xfrm>
          </p:contentPart>
        </mc:Choice>
        <mc:Fallback xmlns="">
          <p:pic>
            <p:nvPicPr>
              <p:cNvPr id="14" name="Ink 13"/>
              <p:cNvPicPr/>
              <p:nvPr/>
            </p:nvPicPr>
            <p:blipFill>
              <a:blip r:embed="rId11"/>
              <a:stretch>
                <a:fillRect/>
              </a:stretch>
            </p:blipFill>
            <p:spPr>
              <a:xfrm>
                <a:off x="400715" y="1980141"/>
                <a:ext cx="1090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70075" y="2089941"/>
              <a:ext cx="333360" cy="360"/>
            </p14:xfrm>
          </p:contentPart>
        </mc:Choice>
        <mc:Fallback xmlns="">
          <p:pic>
            <p:nvPicPr>
              <p:cNvPr id="15" name="Ink 14"/>
              <p:cNvPicPr/>
              <p:nvPr/>
            </p:nvPicPr>
            <p:blipFill>
              <a:blip r:embed="rId13"/>
              <a:stretch>
                <a:fillRect/>
              </a:stretch>
            </p:blipFill>
            <p:spPr>
              <a:xfrm>
                <a:off x="5234075" y="2017941"/>
                <a:ext cx="405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403955" y="3218901"/>
              <a:ext cx="705960" cy="28800"/>
            </p14:xfrm>
          </p:contentPart>
        </mc:Choice>
        <mc:Fallback xmlns="">
          <p:pic>
            <p:nvPicPr>
              <p:cNvPr id="16" name="Ink 15"/>
              <p:cNvPicPr/>
              <p:nvPr/>
            </p:nvPicPr>
            <p:blipFill>
              <a:blip r:embed="rId15"/>
              <a:stretch>
                <a:fillRect/>
              </a:stretch>
            </p:blipFill>
            <p:spPr>
              <a:xfrm>
                <a:off x="358955" y="3128901"/>
                <a:ext cx="795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p14:cNvContentPartPr/>
              <p14:nvPr/>
            </p14:nvContentPartPr>
            <p14:xfrm>
              <a:off x="5374475" y="3219621"/>
              <a:ext cx="209160" cy="10800"/>
            </p14:xfrm>
          </p:contentPart>
        </mc:Choice>
        <mc:Fallback xmlns="">
          <p:pic>
            <p:nvPicPr>
              <p:cNvPr id="17" name="Ink 16"/>
              <p:cNvPicPr/>
              <p:nvPr/>
            </p:nvPicPr>
            <p:blipFill>
              <a:blip r:embed="rId17"/>
              <a:stretch>
                <a:fillRect/>
              </a:stretch>
            </p:blipFill>
            <p:spPr>
              <a:xfrm>
                <a:off x="5329475" y="3129621"/>
                <a:ext cx="298800" cy="190440"/>
              </a:xfrm>
              <a:prstGeom prst="rect">
                <a:avLst/>
              </a:prstGeom>
            </p:spPr>
          </p:pic>
        </mc:Fallback>
      </mc:AlternateContent>
    </p:spTree>
    <p:extLst>
      <p:ext uri="{BB962C8B-B14F-4D97-AF65-F5344CB8AC3E}">
        <p14:creationId xmlns:p14="http://schemas.microsoft.com/office/powerpoint/2010/main" val="120317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Enterprises are Changing</a:t>
            </a:r>
            <a:endParaRPr lang="en-US" dirty="0"/>
          </a:p>
        </p:txBody>
      </p:sp>
      <p:sp>
        <p:nvSpPr>
          <p:cNvPr id="4" name="Text Placeholder 3"/>
          <p:cNvSpPr>
            <a:spLocks noGrp="1"/>
          </p:cNvSpPr>
          <p:nvPr>
            <p:ph type="body" sz="quarter" idx="10"/>
          </p:nvPr>
        </p:nvSpPr>
        <p:spPr>
          <a:xfrm>
            <a:off x="201930" y="891883"/>
            <a:ext cx="8741309" cy="3855671"/>
          </a:xfrm>
        </p:spPr>
        <p:txBody>
          <a:bodyPr/>
          <a:lstStyle/>
          <a:p>
            <a:r>
              <a:rPr lang="en-US" dirty="0">
                <a:solidFill>
                  <a:schemeClr val="accent1"/>
                </a:solidFill>
              </a:rPr>
              <a:t>Digital Interdependence</a:t>
            </a:r>
          </a:p>
          <a:p>
            <a:r>
              <a:rPr lang="en-US" dirty="0"/>
              <a:t>Digital ecosystem readiness</a:t>
            </a:r>
          </a:p>
          <a:p>
            <a:pPr lvl="1"/>
            <a:r>
              <a:rPr lang="en-US" i="1" dirty="0"/>
              <a:t>“79% of […] top performers […] participate in a digital ecosystem”</a:t>
            </a:r>
          </a:p>
          <a:p>
            <a:pPr lvl="1"/>
            <a:r>
              <a:rPr lang="en-US" dirty="0"/>
              <a:t>Interoperability</a:t>
            </a:r>
          </a:p>
          <a:p>
            <a:pPr lvl="1"/>
            <a:r>
              <a:rPr lang="en-US" dirty="0"/>
              <a:t>External mindset</a:t>
            </a:r>
          </a:p>
          <a:p>
            <a:pPr lvl="1"/>
            <a:r>
              <a:rPr lang="en-US" dirty="0"/>
              <a:t>Focus on managing interdependence</a:t>
            </a:r>
          </a:p>
          <a:p>
            <a:r>
              <a:rPr lang="en-US" dirty="0"/>
              <a:t>BI/Analytics and Cloud Services</a:t>
            </a:r>
          </a:p>
          <a:p>
            <a:pPr lvl="1"/>
            <a:r>
              <a:rPr lang="en-US" dirty="0"/>
              <a:t>Top two investment areas of top performers</a:t>
            </a:r>
          </a:p>
          <a:p>
            <a:endParaRPr lang="en-US" dirty="0"/>
          </a:p>
        </p:txBody>
      </p:sp>
      <p:sp>
        <p:nvSpPr>
          <p:cNvPr id="3" name="Content Placeholder 2"/>
          <p:cNvSpPr>
            <a:spLocks noGrp="1"/>
          </p:cNvSpPr>
          <p:nvPr>
            <p:ph sz="quarter" idx="4294967295"/>
          </p:nvPr>
        </p:nvSpPr>
        <p:spPr>
          <a:xfrm>
            <a:off x="935038" y="4587875"/>
            <a:ext cx="8208962" cy="487363"/>
          </a:xfrm>
        </p:spPr>
        <p:txBody>
          <a:bodyPr/>
          <a:lstStyle/>
          <a:p>
            <a:pPr marL="168089" lvl="1" indent="0" algn="r">
              <a:buNone/>
            </a:pPr>
            <a:endParaRPr lang="en-US" sz="1000" dirty="0"/>
          </a:p>
          <a:p>
            <a:pPr marL="0" indent="0" algn="r">
              <a:buNone/>
            </a:pPr>
            <a:r>
              <a:rPr lang="en-US" sz="1050" dirty="0"/>
              <a:t>Source: 2017 CIO Agenda, Gartner Inc.; available at </a:t>
            </a:r>
            <a:r>
              <a:rPr lang="en-US" sz="1050" dirty="0">
                <a:hlinkClick r:id="rId2"/>
              </a:rPr>
              <a:t>http://www.gartner.com/imagesrv/cio/pdf/Gartner_CIO_Agenda_2017.pdf</a:t>
            </a:r>
            <a:endParaRPr lang="en-US" sz="1050" dirty="0"/>
          </a:p>
          <a:p>
            <a:pPr marL="0" indent="0" algn="r">
              <a:buNone/>
            </a:pPr>
            <a:endParaRPr lang="en-US" sz="1050" dirty="0"/>
          </a:p>
        </p:txBody>
      </p:sp>
    </p:spTree>
    <p:extLst>
      <p:ext uri="{BB962C8B-B14F-4D97-AF65-F5344CB8AC3E}">
        <p14:creationId xmlns:p14="http://schemas.microsoft.com/office/powerpoint/2010/main" val="35564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Environment is Changing</a:t>
            </a:r>
          </a:p>
        </p:txBody>
      </p:sp>
      <p:sp>
        <p:nvSpPr>
          <p:cNvPr id="16" name="Text Placeholder 15"/>
          <p:cNvSpPr>
            <a:spLocks noGrp="1"/>
          </p:cNvSpPr>
          <p:nvPr>
            <p:ph type="body" sz="quarter" idx="4294967295"/>
          </p:nvPr>
        </p:nvSpPr>
        <p:spPr>
          <a:xfrm>
            <a:off x="862013" y="4833948"/>
            <a:ext cx="8281987" cy="330090"/>
          </a:xfrm>
        </p:spPr>
        <p:txBody>
          <a:bodyPr/>
          <a:lstStyle/>
          <a:p>
            <a:pPr marL="0" indent="0" algn="r">
              <a:buNone/>
            </a:pPr>
            <a:r>
              <a:rPr lang="en-US" sz="1050" dirty="0"/>
              <a:t>Source: Gartner, Oct. 2016, available via </a:t>
            </a:r>
            <a:r>
              <a:rPr lang="en-US" sz="1050" dirty="0">
                <a:hlinkClick r:id="rId2"/>
              </a:rPr>
              <a:t>http://www.gartner.com/smarterwithgartner/gartners-top-10-technology-trends-2017/</a:t>
            </a:r>
            <a:endParaRPr lang="en-US" sz="1050" dirty="0"/>
          </a:p>
        </p:txBody>
      </p:sp>
      <p:pic>
        <p:nvPicPr>
          <p:cNvPr id="2054" name="Picture 6" descr="Research image courtesy of Gartner, Inc."/>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2340967" y="2047875"/>
            <a:ext cx="3959225" cy="1797050"/>
          </a:xfrm>
          <a:prstGeom prst="rect">
            <a:avLst/>
          </a:prstGeom>
        </p:spPr>
      </p:pic>
      <p:sp>
        <p:nvSpPr>
          <p:cNvPr id="17" name="Speech Bubble: Rectangle with Corners Rounded 16"/>
          <p:cNvSpPr/>
          <p:nvPr/>
        </p:nvSpPr>
        <p:spPr>
          <a:xfrm>
            <a:off x="683568" y="1112871"/>
            <a:ext cx="2329408" cy="640912"/>
          </a:xfrm>
          <a:prstGeom prst="wedgeRoundRectCallout">
            <a:avLst>
              <a:gd name="adj1" fmla="val 37208"/>
              <a:gd name="adj2" fmla="val 139950"/>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Machine Learning, R, Cognitive Services, </a:t>
            </a: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IoT</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Hub</a:t>
            </a:r>
          </a:p>
        </p:txBody>
      </p:sp>
      <p:sp>
        <p:nvSpPr>
          <p:cNvPr id="21" name="Speech Bubble: Rectangle with Corners Rounded 20"/>
          <p:cNvSpPr/>
          <p:nvPr/>
        </p:nvSpPr>
        <p:spPr>
          <a:xfrm>
            <a:off x="5508104" y="1112871"/>
            <a:ext cx="2329408" cy="640912"/>
          </a:xfrm>
          <a:prstGeom prst="wedgeRoundRectCallout">
            <a:avLst>
              <a:gd name="adj1" fmla="val -31207"/>
              <a:gd name="adj2" fmla="val 150141"/>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Hololens</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Windows Holographic, Azure BaaS</a:t>
            </a:r>
          </a:p>
        </p:txBody>
      </p:sp>
      <p:sp>
        <p:nvSpPr>
          <p:cNvPr id="22" name="Speech Bubble: Rectangle with Corners Rounded 21"/>
          <p:cNvSpPr/>
          <p:nvPr/>
        </p:nvSpPr>
        <p:spPr>
          <a:xfrm>
            <a:off x="683568" y="3991140"/>
            <a:ext cx="2329408" cy="640912"/>
          </a:xfrm>
          <a:prstGeom prst="wedgeRoundRectCallout">
            <a:avLst>
              <a:gd name="adj1" fmla="val 39171"/>
              <a:gd name="adj2" fmla="val -125012"/>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Bot Framework, </a:t>
            </a:r>
            <a:br>
              <a:rPr kumimoji="0" lang="en-US" sz="1400" b="0" i="0" u="none" strike="noStrike" kern="1200" cap="none" spc="0" normalizeH="0" baseline="0" noProof="0" dirty="0">
                <a:ln>
                  <a:noFill/>
                </a:ln>
                <a:solidFill>
                  <a:srgbClr val="FFFFFF"/>
                </a:solidFill>
                <a:effectLst/>
                <a:uLnTx/>
                <a:uFillTx/>
                <a:latin typeface="Segoe UI Light"/>
                <a:ea typeface="+mn-ea"/>
                <a:cs typeface="+mn-cs"/>
              </a:rPr>
            </a:b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Platform</a:t>
            </a:r>
          </a:p>
        </p:txBody>
      </p:sp>
      <p:sp>
        <p:nvSpPr>
          <p:cNvPr id="19" name="Rectangle 18"/>
          <p:cNvSpPr/>
          <p:nvPr/>
        </p:nvSpPr>
        <p:spPr>
          <a:xfrm>
            <a:off x="2555776" y="3272070"/>
            <a:ext cx="1512168"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Rectangle 25"/>
          <p:cNvSpPr/>
          <p:nvPr/>
        </p:nvSpPr>
        <p:spPr>
          <a:xfrm>
            <a:off x="4427376" y="3118200"/>
            <a:ext cx="1656792"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Speech Bubble: Rectangle with Corners Rounded 22"/>
          <p:cNvSpPr/>
          <p:nvPr/>
        </p:nvSpPr>
        <p:spPr>
          <a:xfrm>
            <a:off x="5510538" y="3991140"/>
            <a:ext cx="2326974" cy="640912"/>
          </a:xfrm>
          <a:prstGeom prst="wedgeRoundRectCallout">
            <a:avLst>
              <a:gd name="adj1" fmla="val -30385"/>
              <a:gd name="adj2" fmla="val -157623"/>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Xamarin</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Web Technologies, DevOps, APIs</a:t>
            </a:r>
          </a:p>
        </p:txBody>
      </p:sp>
    </p:spTree>
    <p:extLst>
      <p:ext uri="{BB962C8B-B14F-4D97-AF65-F5344CB8AC3E}">
        <p14:creationId xmlns:p14="http://schemas.microsoft.com/office/powerpoint/2010/main" val="46161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19" grpId="0" animBg="1"/>
      <p:bldP spid="2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n, Person, Gesicht, Trinkgläser, Wahl, Zweif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762" y="0"/>
            <a:ext cx="714533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hought Bubble: Cloud 5"/>
          <p:cNvSpPr/>
          <p:nvPr/>
        </p:nvSpPr>
        <p:spPr>
          <a:xfrm>
            <a:off x="323528" y="195486"/>
            <a:ext cx="3600400" cy="2448272"/>
          </a:xfrm>
          <a:prstGeom prst="cloudCallout">
            <a:avLst>
              <a:gd name="adj1" fmla="val 65239"/>
              <a:gd name="adj2" fmla="val 31037"/>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What does that mean for me as an enterprise developer?</a:t>
            </a:r>
          </a:p>
        </p:txBody>
      </p:sp>
    </p:spTree>
    <p:extLst>
      <p:ext uri="{BB962C8B-B14F-4D97-AF65-F5344CB8AC3E}">
        <p14:creationId xmlns:p14="http://schemas.microsoft.com/office/powerpoint/2010/main" val="403731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112</Paragraphs>
  <Slides>16</Slides>
  <Notes>5</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Larissa-Design</vt:lpstr>
      <vt:lpstr>5-50109_Microsoft_Light_Template</vt:lpstr>
      <vt:lpstr>Future of App Development Microsoft Intelligent App Workshop</vt:lpstr>
      <vt:lpstr>PowerPoint Presentation</vt:lpstr>
      <vt:lpstr>Microsoft is Changing – Three Examples</vt:lpstr>
      <vt:lpstr>Microsoft and Cross Platform</vt:lpstr>
      <vt:lpstr>Demo</vt:lpstr>
      <vt:lpstr>Microsoft’s Change</vt:lpstr>
      <vt:lpstr>Enterprises are Changing</vt:lpstr>
      <vt:lpstr>Environment is Changing</vt:lpstr>
      <vt:lpstr>PowerPoint Presentation</vt:lpstr>
      <vt:lpstr>The Converged DevOps lifecycle</vt:lpstr>
      <vt:lpstr>Microservices</vt:lpstr>
      <vt:lpstr>Artificial Intelligence (AI)</vt:lpstr>
      <vt:lpstr>New User Interfaces</vt:lpstr>
      <vt:lpstr>Conway‘s Law</vt:lpstr>
      <vt:lpstr>Bimodal Enterprise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2017-10-17T12:11:06Z</dcterms:modified>
  <cp:contentStatus/>
</cp:coreProperties>
</file>