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
      <p:font typeface="Poppins" charset="1" panose="00000500000000000000"/>
      <p:regular r:id="rId18"/>
    </p:embeddedFont>
    <p:embeddedFont>
      <p:font typeface="Poppins Bold" charset="1" panose="00000800000000000000"/>
      <p:regular r:id="rId19"/>
    </p:embeddedFont>
    <p:embeddedFont>
      <p:font typeface="Poppins Italics" charset="1" panose="00000500000000000000"/>
      <p:regular r:id="rId20"/>
    </p:embeddedFont>
    <p:embeddedFont>
      <p:font typeface="Poppins Bold Italics" charset="1" panose="00000800000000000000"/>
      <p:regular r:id="rId21"/>
    </p:embeddedFont>
    <p:embeddedFont>
      <p:font typeface="Poppins Thin" charset="1" panose="00000300000000000000"/>
      <p:regular r:id="rId22"/>
    </p:embeddedFont>
    <p:embeddedFont>
      <p:font typeface="Poppins Thin Italics" charset="1" panose="00000300000000000000"/>
      <p:regular r:id="rId23"/>
    </p:embeddedFont>
    <p:embeddedFont>
      <p:font typeface="Poppins Extra-Light" charset="1" panose="00000300000000000000"/>
      <p:regular r:id="rId24"/>
    </p:embeddedFont>
    <p:embeddedFont>
      <p:font typeface="Poppins Extra-Light Italics" charset="1" panose="00000300000000000000"/>
      <p:regular r:id="rId25"/>
    </p:embeddedFont>
    <p:embeddedFont>
      <p:font typeface="Poppins Light" charset="1" panose="00000400000000000000"/>
      <p:regular r:id="rId26"/>
    </p:embeddedFont>
    <p:embeddedFont>
      <p:font typeface="Poppins Light Italics" charset="1" panose="00000400000000000000"/>
      <p:regular r:id="rId27"/>
    </p:embeddedFont>
    <p:embeddedFont>
      <p:font typeface="Poppins Medium" charset="1" panose="00000600000000000000"/>
      <p:regular r:id="rId28"/>
    </p:embeddedFont>
    <p:embeddedFont>
      <p:font typeface="Poppins Medium Italics" charset="1" panose="00000600000000000000"/>
      <p:regular r:id="rId29"/>
    </p:embeddedFont>
    <p:embeddedFont>
      <p:font typeface="Poppins Semi-Bold" charset="1" panose="00000700000000000000"/>
      <p:regular r:id="rId30"/>
    </p:embeddedFont>
    <p:embeddedFont>
      <p:font typeface="Poppins Semi-Bold Italics" charset="1" panose="00000700000000000000"/>
      <p:regular r:id="rId31"/>
    </p:embeddedFont>
    <p:embeddedFont>
      <p:font typeface="Poppins Ultra-Bold" charset="1" panose="00000900000000000000"/>
      <p:regular r:id="rId32"/>
    </p:embeddedFont>
    <p:embeddedFont>
      <p:font typeface="Poppins Ultra-Bold Italics" charset="1" panose="00000900000000000000"/>
      <p:regular r:id="rId33"/>
    </p:embeddedFont>
    <p:embeddedFont>
      <p:font typeface="Poppins Heavy" charset="1" panose="00000A00000000000000"/>
      <p:regular r:id="rId34"/>
    </p:embeddedFont>
    <p:embeddedFont>
      <p:font typeface="Poppins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slides/slide17.xml" Type="http://schemas.openxmlformats.org/officeDocument/2006/relationships/slide"/><Relationship Id="rId53" Target="slides/slide18.xml" Type="http://schemas.openxmlformats.org/officeDocument/2006/relationships/slide"/><Relationship Id="rId54" Target="slides/slide19.xml" Type="http://schemas.openxmlformats.org/officeDocument/2006/relationships/slide"/><Relationship Id="rId55" Target="slides/slide20.xml" Type="http://schemas.openxmlformats.org/officeDocument/2006/relationships/slide"/><Relationship Id="rId56" Target="slides/slide2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3727801" y="-2345562"/>
            <a:ext cx="8774178" cy="8796169"/>
          </a:xfrm>
          <a:custGeom>
            <a:avLst/>
            <a:gdLst/>
            <a:ahLst/>
            <a:cxnLst/>
            <a:rect r="r" b="b" t="t" l="l"/>
            <a:pathLst>
              <a:path h="8796169" w="8774178">
                <a:moveTo>
                  <a:pt x="0" y="0"/>
                </a:moveTo>
                <a:lnTo>
                  <a:pt x="8774179" y="0"/>
                </a:lnTo>
                <a:lnTo>
                  <a:pt x="8774179"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229381" y="9710891"/>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301600" y="6791055"/>
            <a:ext cx="1578921" cy="15789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919552" y="-389372"/>
            <a:ext cx="12950422" cy="6466052"/>
          </a:xfrm>
          <a:custGeom>
            <a:avLst/>
            <a:gdLst/>
            <a:ahLst/>
            <a:cxnLst/>
            <a:rect r="r" b="b" t="t" l="l"/>
            <a:pathLst>
              <a:path h="6466052" w="12950422">
                <a:moveTo>
                  <a:pt x="0" y="0"/>
                </a:moveTo>
                <a:lnTo>
                  <a:pt x="12950422" y="0"/>
                </a:lnTo>
                <a:lnTo>
                  <a:pt x="12950422" y="6466052"/>
                </a:lnTo>
                <a:lnTo>
                  <a:pt x="0" y="6466052"/>
                </a:lnTo>
                <a:lnTo>
                  <a:pt x="0" y="0"/>
                </a:lnTo>
                <a:close/>
              </a:path>
            </a:pathLst>
          </a:custGeom>
          <a:blipFill>
            <a:blip r:embed="rId3"/>
            <a:stretch>
              <a:fillRect l="0" t="0" r="0" b="0"/>
            </a:stretch>
          </a:blipFill>
        </p:spPr>
      </p:sp>
      <p:sp>
        <p:nvSpPr>
          <p:cNvPr name="TextBox 10" id="10"/>
          <p:cNvSpPr txBox="true"/>
          <p:nvPr/>
        </p:nvSpPr>
        <p:spPr>
          <a:xfrm rot="0">
            <a:off x="1028700" y="4969239"/>
            <a:ext cx="15867969" cy="1536066"/>
          </a:xfrm>
          <a:prstGeom prst="rect">
            <a:avLst/>
          </a:prstGeom>
        </p:spPr>
        <p:txBody>
          <a:bodyPr anchor="t" rtlCol="false" tIns="0" lIns="0" bIns="0" rIns="0">
            <a:spAutoFit/>
          </a:bodyPr>
          <a:lstStyle/>
          <a:p>
            <a:pPr>
              <a:lnSpc>
                <a:spcPts val="6159"/>
              </a:lnSpc>
              <a:spcBef>
                <a:spcPct val="0"/>
              </a:spcBef>
            </a:pPr>
            <a:r>
              <a:rPr lang="en-US" sz="4399">
                <a:solidFill>
                  <a:srgbClr val="FFFFFF"/>
                </a:solidFill>
                <a:latin typeface="Open Sans Extra Bold"/>
              </a:rPr>
              <a:t>Decomposition of Monolith Applications </a:t>
            </a:r>
            <a:r>
              <a:rPr lang="en-US" sz="4399">
                <a:solidFill>
                  <a:srgbClr val="FFFFFF"/>
                </a:solidFill>
                <a:latin typeface="Open Sans Extra Bold"/>
              </a:rPr>
              <a:t>Into Microservices Architectures: A Systematic Review</a:t>
            </a:r>
          </a:p>
        </p:txBody>
      </p:sp>
      <p:sp>
        <p:nvSpPr>
          <p:cNvPr name="TextBox 11" id="11"/>
          <p:cNvSpPr txBox="true"/>
          <p:nvPr/>
        </p:nvSpPr>
        <p:spPr>
          <a:xfrm rot="0">
            <a:off x="1028700" y="6686280"/>
            <a:ext cx="7366063" cy="676182"/>
          </a:xfrm>
          <a:prstGeom prst="rect">
            <a:avLst/>
          </a:prstGeom>
        </p:spPr>
        <p:txBody>
          <a:bodyPr anchor="t" rtlCol="false" tIns="0" lIns="0" bIns="0" rIns="0">
            <a:spAutoFit/>
          </a:bodyPr>
          <a:lstStyle/>
          <a:p>
            <a:pPr>
              <a:lnSpc>
                <a:spcPts val="5255"/>
              </a:lnSpc>
              <a:spcBef>
                <a:spcPct val="0"/>
              </a:spcBef>
            </a:pPr>
            <a:r>
              <a:rPr lang="en-US" sz="3753" spc="-75">
                <a:solidFill>
                  <a:srgbClr val="DB11FB"/>
                </a:solidFill>
                <a:latin typeface="Poppins Bold"/>
              </a:rPr>
              <a:t>PAPER REVIEW</a:t>
            </a:r>
          </a:p>
        </p:txBody>
      </p:sp>
      <p:sp>
        <p:nvSpPr>
          <p:cNvPr name="TextBox 12" id="12"/>
          <p:cNvSpPr txBox="true"/>
          <p:nvPr/>
        </p:nvSpPr>
        <p:spPr>
          <a:xfrm rot="0">
            <a:off x="1028700" y="7449759"/>
            <a:ext cx="5290089" cy="2130425"/>
          </a:xfrm>
          <a:prstGeom prst="rect">
            <a:avLst/>
          </a:prstGeom>
        </p:spPr>
        <p:txBody>
          <a:bodyPr anchor="t" rtlCol="false" tIns="0" lIns="0" bIns="0" rIns="0">
            <a:spAutoFit/>
          </a:bodyPr>
          <a:lstStyle/>
          <a:p>
            <a:pPr>
              <a:lnSpc>
                <a:spcPts val="2800"/>
              </a:lnSpc>
            </a:pPr>
            <a:r>
              <a:rPr lang="en-US" sz="2000" spc="-40">
                <a:solidFill>
                  <a:srgbClr val="FFFFFF"/>
                </a:solidFill>
                <a:latin typeface="Poppins"/>
              </a:rPr>
              <a:t>Proposed By: Group#7</a:t>
            </a:r>
          </a:p>
          <a:p>
            <a:pPr>
              <a:lnSpc>
                <a:spcPts val="2800"/>
              </a:lnSpc>
            </a:pPr>
            <a:r>
              <a:rPr lang="en-US" sz="2000" spc="-40">
                <a:solidFill>
                  <a:srgbClr val="FFFFFF"/>
                </a:solidFill>
                <a:latin typeface="Poppins"/>
              </a:rPr>
              <a:t>1.  Eden Asamere----------UGR/7759/13</a:t>
            </a:r>
          </a:p>
          <a:p>
            <a:pPr>
              <a:lnSpc>
                <a:spcPts val="2800"/>
              </a:lnSpc>
            </a:pPr>
            <a:r>
              <a:rPr lang="en-US" sz="2000" spc="-40">
                <a:solidFill>
                  <a:srgbClr val="FFFFFF"/>
                </a:solidFill>
                <a:latin typeface="Poppins"/>
              </a:rPr>
              <a:t>2. Hiwot Beyene----------UGR/3774/13</a:t>
            </a:r>
          </a:p>
          <a:p>
            <a:pPr>
              <a:lnSpc>
                <a:spcPts val="2800"/>
              </a:lnSpc>
            </a:pPr>
            <a:r>
              <a:rPr lang="en-US" sz="2000" spc="-40">
                <a:solidFill>
                  <a:srgbClr val="FFFFFF"/>
                </a:solidFill>
                <a:latin typeface="Poppins"/>
              </a:rPr>
              <a:t>3. Yohannes Habtamu----UGR/3616/13</a:t>
            </a:r>
          </a:p>
          <a:p>
            <a:pPr>
              <a:lnSpc>
                <a:spcPts val="2800"/>
              </a:lnSpc>
            </a:pPr>
            <a:r>
              <a:rPr lang="en-US" sz="2000" spc="-40">
                <a:solidFill>
                  <a:srgbClr val="FFFFFF"/>
                </a:solidFill>
                <a:latin typeface="Poppins"/>
              </a:rPr>
              <a:t>4. Meron Abebe----------UGR/9559/13</a:t>
            </a:r>
          </a:p>
          <a:p>
            <a:pPr>
              <a:lnSpc>
                <a:spcPts val="2800"/>
              </a:lnSpc>
              <a:spcBef>
                <a:spcPct val="0"/>
              </a:spcBef>
            </a:pPr>
            <a:r>
              <a:rPr lang="en-US" sz="2000" spc="-40">
                <a:solidFill>
                  <a:srgbClr val="FFFFFF"/>
                </a:solidFill>
                <a:latin typeface="Poppins"/>
              </a:rPr>
              <a:t>5. Hanna Legesse--------UGR/4973/13</a:t>
            </a:r>
          </a:p>
        </p:txBody>
      </p:sp>
      <p:sp>
        <p:nvSpPr>
          <p:cNvPr name="TextBox 13" id="13"/>
          <p:cNvSpPr txBox="true"/>
          <p:nvPr/>
        </p:nvSpPr>
        <p:spPr>
          <a:xfrm rot="0">
            <a:off x="4505400" y="483149"/>
            <a:ext cx="1813389" cy="545551"/>
          </a:xfrm>
          <a:prstGeom prst="rect">
            <a:avLst/>
          </a:prstGeom>
        </p:spPr>
        <p:txBody>
          <a:bodyPr anchor="t" rtlCol="false" tIns="0" lIns="0" bIns="0" rIns="0">
            <a:spAutoFit/>
          </a:bodyPr>
          <a:lstStyle/>
          <a:p>
            <a:pPr algn="ctr">
              <a:lnSpc>
                <a:spcPts val="4490"/>
              </a:lnSpc>
            </a:pPr>
            <a:r>
              <a:rPr lang="en-US" sz="3207">
                <a:solidFill>
                  <a:srgbClr val="DB11FB"/>
                </a:solidFill>
                <a:latin typeface="Canva Sans Bold"/>
              </a:rPr>
              <a:t>Monolith</a:t>
            </a:r>
          </a:p>
        </p:txBody>
      </p:sp>
      <p:sp>
        <p:nvSpPr>
          <p:cNvPr name="TextBox 14" id="14"/>
          <p:cNvSpPr txBox="true"/>
          <p:nvPr/>
        </p:nvSpPr>
        <p:spPr>
          <a:xfrm rot="0">
            <a:off x="9897701" y="483149"/>
            <a:ext cx="2936353" cy="545551"/>
          </a:xfrm>
          <a:prstGeom prst="rect">
            <a:avLst/>
          </a:prstGeom>
        </p:spPr>
        <p:txBody>
          <a:bodyPr anchor="t" rtlCol="false" tIns="0" lIns="0" bIns="0" rIns="0">
            <a:spAutoFit/>
          </a:bodyPr>
          <a:lstStyle/>
          <a:p>
            <a:pPr algn="ctr">
              <a:lnSpc>
                <a:spcPts val="4490"/>
              </a:lnSpc>
            </a:pPr>
            <a:r>
              <a:rPr lang="en-US" sz="3207">
                <a:solidFill>
                  <a:srgbClr val="DB11FB"/>
                </a:solidFill>
                <a:latin typeface="Canva Sans Bold"/>
              </a:rPr>
              <a:t>Micro-services</a:t>
            </a:r>
          </a:p>
        </p:txBody>
      </p:sp>
      <p:sp>
        <p:nvSpPr>
          <p:cNvPr name="TextBox 15" id="15"/>
          <p:cNvSpPr txBox="true"/>
          <p:nvPr/>
        </p:nvSpPr>
        <p:spPr>
          <a:xfrm rot="0">
            <a:off x="13235477" y="8779551"/>
            <a:ext cx="5290089" cy="368300"/>
          </a:xfrm>
          <a:prstGeom prst="rect">
            <a:avLst/>
          </a:prstGeom>
        </p:spPr>
        <p:txBody>
          <a:bodyPr anchor="t" rtlCol="false" tIns="0" lIns="0" bIns="0" rIns="0">
            <a:spAutoFit/>
          </a:bodyPr>
          <a:lstStyle/>
          <a:p>
            <a:pPr>
              <a:lnSpc>
                <a:spcPts val="2800"/>
              </a:lnSpc>
              <a:spcBef>
                <a:spcPct val="0"/>
              </a:spcBef>
            </a:pPr>
            <a:r>
              <a:rPr lang="en-US" sz="2000" spc="-40">
                <a:solidFill>
                  <a:srgbClr val="DB11FB"/>
                </a:solidFill>
                <a:latin typeface="Poppins Bold"/>
              </a:rPr>
              <a:t>Sub. To : </a:t>
            </a:r>
            <a:r>
              <a:rPr lang="en-US" sz="2000" spc="-40">
                <a:solidFill>
                  <a:srgbClr val="FFFFFF"/>
                </a:solidFill>
                <a:latin typeface="Poppins Bold"/>
              </a:rPr>
              <a:t>Mr. Tigabu Dagne</a:t>
            </a:r>
          </a:p>
        </p:txBody>
      </p:sp>
      <p:sp>
        <p:nvSpPr>
          <p:cNvPr name="TextBox 16" id="16"/>
          <p:cNvSpPr txBox="true"/>
          <p:nvPr/>
        </p:nvSpPr>
        <p:spPr>
          <a:xfrm rot="0">
            <a:off x="13235477" y="9211884"/>
            <a:ext cx="5290089" cy="368300"/>
          </a:xfrm>
          <a:prstGeom prst="rect">
            <a:avLst/>
          </a:prstGeom>
        </p:spPr>
        <p:txBody>
          <a:bodyPr anchor="t" rtlCol="false" tIns="0" lIns="0" bIns="0" rIns="0">
            <a:spAutoFit/>
          </a:bodyPr>
          <a:lstStyle/>
          <a:p>
            <a:pPr>
              <a:lnSpc>
                <a:spcPts val="2800"/>
              </a:lnSpc>
              <a:spcBef>
                <a:spcPct val="0"/>
              </a:spcBef>
            </a:pPr>
            <a:r>
              <a:rPr lang="en-US" sz="2000" spc="-40">
                <a:solidFill>
                  <a:srgbClr val="DB11FB"/>
                </a:solidFill>
                <a:latin typeface="Poppins Bold"/>
              </a:rPr>
              <a:t>Addis Ababa Institute of Technology</a:t>
            </a:r>
          </a:p>
        </p:txBody>
      </p:sp>
      <p:sp>
        <p:nvSpPr>
          <p:cNvPr name="TextBox 17" id="17"/>
          <p:cNvSpPr txBox="true"/>
          <p:nvPr/>
        </p:nvSpPr>
        <p:spPr>
          <a:xfrm rot="0">
            <a:off x="13235477" y="9644216"/>
            <a:ext cx="5290089" cy="368300"/>
          </a:xfrm>
          <a:prstGeom prst="rect">
            <a:avLst/>
          </a:prstGeom>
        </p:spPr>
        <p:txBody>
          <a:bodyPr anchor="t" rtlCol="false" tIns="0" lIns="0" bIns="0" rIns="0">
            <a:spAutoFit/>
          </a:bodyPr>
          <a:lstStyle/>
          <a:p>
            <a:pPr>
              <a:lnSpc>
                <a:spcPts val="2800"/>
              </a:lnSpc>
              <a:spcBef>
                <a:spcPct val="0"/>
              </a:spcBef>
            </a:pPr>
            <a:r>
              <a:rPr lang="en-US" sz="2000" spc="-40">
                <a:solidFill>
                  <a:srgbClr val="FFFFFF"/>
                </a:solidFill>
                <a:latin typeface="Poppins Bold"/>
              </a:rPr>
              <a:t>4th Year Software Engineering Students</a:t>
            </a:r>
          </a:p>
        </p:txBody>
      </p:sp>
      <p:sp>
        <p:nvSpPr>
          <p:cNvPr name="TextBox 18" id="18"/>
          <p:cNvSpPr txBox="true"/>
          <p:nvPr/>
        </p:nvSpPr>
        <p:spPr>
          <a:xfrm rot="0">
            <a:off x="1028700" y="9795029"/>
            <a:ext cx="5290089" cy="368300"/>
          </a:xfrm>
          <a:prstGeom prst="rect">
            <a:avLst/>
          </a:prstGeom>
        </p:spPr>
        <p:txBody>
          <a:bodyPr anchor="t" rtlCol="false" tIns="0" lIns="0" bIns="0" rIns="0">
            <a:spAutoFit/>
          </a:bodyPr>
          <a:lstStyle/>
          <a:p>
            <a:pPr>
              <a:lnSpc>
                <a:spcPts val="2800"/>
              </a:lnSpc>
              <a:spcBef>
                <a:spcPct val="0"/>
              </a:spcBef>
            </a:pPr>
            <a:r>
              <a:rPr lang="en-US" sz="2000" spc="-40">
                <a:solidFill>
                  <a:srgbClr val="FFFFFF"/>
                </a:solidFill>
                <a:latin typeface="Poppins Bold"/>
              </a:rPr>
              <a:t>Dec 6, 2023</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339726"/>
            <a:ext cx="7781556"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Research Design/Methodology</a:t>
            </a:r>
          </a:p>
        </p:txBody>
      </p:sp>
      <p:sp>
        <p:nvSpPr>
          <p:cNvPr name="TextBox 3" id="3"/>
          <p:cNvSpPr txBox="true"/>
          <p:nvPr/>
        </p:nvSpPr>
        <p:spPr>
          <a:xfrm rot="0">
            <a:off x="1028700" y="1381544"/>
            <a:ext cx="16405256" cy="7397749"/>
          </a:xfrm>
          <a:prstGeom prst="rect">
            <a:avLst/>
          </a:prstGeom>
        </p:spPr>
        <p:txBody>
          <a:bodyPr anchor="t" rtlCol="false" tIns="0" lIns="0" bIns="0" rIns="0">
            <a:spAutoFit/>
          </a:bodyPr>
          <a:lstStyle/>
          <a:p>
            <a:pPr>
              <a:lnSpc>
                <a:spcPts val="2800"/>
              </a:lnSpc>
            </a:pPr>
            <a:r>
              <a:rPr lang="en-US" sz="2000">
                <a:solidFill>
                  <a:srgbClr val="FFFFFF"/>
                </a:solidFill>
                <a:latin typeface="Canva Sans"/>
              </a:rPr>
              <a:t>The methodology is well-structured and generally aligns with best practices for systematic literature reviews. The strengths lie in the clear description of the survey process, robust search strategies, and the use of grounded theory components for analysis. </a:t>
            </a:r>
          </a:p>
          <a:p>
            <a:pPr>
              <a:lnSpc>
                <a:spcPts val="2800"/>
              </a:lnSpc>
            </a:pPr>
          </a:p>
          <a:p>
            <a:pPr>
              <a:lnSpc>
                <a:spcPts val="2800"/>
              </a:lnSpc>
            </a:pPr>
            <a:r>
              <a:rPr lang="en-US" sz="2000">
                <a:solidFill>
                  <a:srgbClr val="FFFFFF"/>
                </a:solidFill>
                <a:latin typeface="Canva Sans Bold"/>
              </a:rPr>
              <a:t>1. Three-Phase Literature Survey:</a:t>
            </a:r>
          </a:p>
          <a:p>
            <a:pPr marL="431807" indent="-215904" lvl="1">
              <a:lnSpc>
                <a:spcPts val="2800"/>
              </a:lnSpc>
              <a:buFont typeface="Arial"/>
              <a:buChar char="•"/>
            </a:pPr>
            <a:r>
              <a:rPr lang="en-US" sz="2000">
                <a:solidFill>
                  <a:srgbClr val="FFFFFF"/>
                </a:solidFill>
                <a:latin typeface="Canva Sans"/>
              </a:rPr>
              <a:t>a systematic well structured approach to conducting a comprehensive review of existing literature in a specific field or domain. This approach typically involves three distinct phases: Planning , Review and Reporting Phase</a:t>
            </a:r>
          </a:p>
          <a:p>
            <a:pPr marL="431807" indent="-215904" lvl="1">
              <a:lnSpc>
                <a:spcPts val="2800"/>
              </a:lnSpc>
              <a:buFont typeface="Arial"/>
              <a:buChar char="•"/>
            </a:pPr>
            <a:r>
              <a:rPr lang="en-US" sz="2000">
                <a:solidFill>
                  <a:srgbClr val="FFFFFF"/>
                </a:solidFill>
                <a:latin typeface="Canva Sans"/>
              </a:rPr>
              <a:t>Weakness: </a:t>
            </a:r>
            <a:r>
              <a:rPr lang="en-US" sz="2000">
                <a:solidFill>
                  <a:srgbClr val="FFFFFF"/>
                </a:solidFill>
                <a:latin typeface="Canva Sans"/>
              </a:rPr>
              <a:t>The paper does not explicitly discuss the potential limitations or challenges associated with this specific literature survey process.</a:t>
            </a:r>
          </a:p>
          <a:p>
            <a:pPr>
              <a:lnSpc>
                <a:spcPts val="2800"/>
              </a:lnSpc>
            </a:pPr>
          </a:p>
          <a:p>
            <a:pPr>
              <a:lnSpc>
                <a:spcPts val="2800"/>
              </a:lnSpc>
            </a:pPr>
            <a:r>
              <a:rPr lang="en-US" sz="2000">
                <a:solidFill>
                  <a:srgbClr val="FFFFFF"/>
                </a:solidFill>
                <a:latin typeface="Canva Sans Bold"/>
              </a:rPr>
              <a:t>2. Planning the Survey:</a:t>
            </a:r>
          </a:p>
          <a:p>
            <a:pPr marL="431807" indent="-215904" lvl="1">
              <a:lnSpc>
                <a:spcPts val="2800"/>
              </a:lnSpc>
              <a:buFont typeface="Arial"/>
              <a:buChar char="•"/>
            </a:pPr>
            <a:r>
              <a:rPr lang="en-US" sz="2000">
                <a:solidFill>
                  <a:srgbClr val="FFFFFF"/>
                </a:solidFill>
                <a:latin typeface="Canva Sans"/>
              </a:rPr>
              <a:t>Strength: Clearly outlines the motivation for the systematic literature review (SLR) and the development of research questions.</a:t>
            </a:r>
          </a:p>
          <a:p>
            <a:pPr marL="431807" indent="-215904" lvl="1">
              <a:lnSpc>
                <a:spcPts val="2800"/>
              </a:lnSpc>
              <a:buFont typeface="Arial"/>
              <a:buChar char="•"/>
            </a:pPr>
            <a:r>
              <a:rPr lang="en-US" sz="2000">
                <a:solidFill>
                  <a:srgbClr val="FFFFFF"/>
                </a:solidFill>
                <a:latin typeface="Canva Sans"/>
              </a:rPr>
              <a:t>Weakness: While it discusses the motivation, it could provide more details on why the SLR is the chosen method and how it addresses the research problem.</a:t>
            </a:r>
          </a:p>
          <a:p>
            <a:pPr>
              <a:lnSpc>
                <a:spcPts val="2800"/>
              </a:lnSpc>
            </a:pPr>
          </a:p>
          <a:p>
            <a:pPr>
              <a:lnSpc>
                <a:spcPts val="2800"/>
              </a:lnSpc>
            </a:pPr>
            <a:r>
              <a:rPr lang="en-US" sz="2000">
                <a:solidFill>
                  <a:srgbClr val="FFFFFF"/>
                </a:solidFill>
                <a:latin typeface="Canva Sans Bold"/>
              </a:rPr>
              <a:t>3. Selection of Primary Studies:</a:t>
            </a:r>
          </a:p>
          <a:p>
            <a:pPr marL="431807" indent="-215904" lvl="1">
              <a:lnSpc>
                <a:spcPts val="2800"/>
              </a:lnSpc>
              <a:buFont typeface="Arial"/>
              <a:buChar char="•"/>
            </a:pPr>
            <a:r>
              <a:rPr lang="en-US" sz="2000">
                <a:solidFill>
                  <a:srgbClr val="FFFFFF"/>
                </a:solidFill>
                <a:latin typeface="Canva Sans"/>
              </a:rPr>
              <a:t>Strength: The search string is well-defined and includes a variety of relevant terms. The use of multiple platforms and snowballing adds rigor to the search process.</a:t>
            </a:r>
          </a:p>
          <a:p>
            <a:pPr marL="431807" indent="-215904" lvl="1">
              <a:lnSpc>
                <a:spcPts val="2800"/>
              </a:lnSpc>
              <a:buFont typeface="Arial"/>
              <a:buChar char="•"/>
            </a:pPr>
            <a:r>
              <a:rPr lang="en-US" sz="2000">
                <a:solidFill>
                  <a:srgbClr val="FFFFFF"/>
                </a:solidFill>
                <a:latin typeface="Canva Sans"/>
              </a:rPr>
              <a:t>Weakness: The paper could elaborate on why the specified inclusion and exclusion criteria were chosen and discuss potential biases introduced by these criteria.</a:t>
            </a:r>
          </a:p>
          <a:p>
            <a:pPr>
              <a:lnSpc>
                <a:spcPts val="2800"/>
              </a:lnSpc>
            </a:pPr>
          </a:p>
          <a:p>
            <a:pPr>
              <a:lnSpc>
                <a:spcPts val="2800"/>
              </a:lnSpc>
            </a:pP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75414" y="900466"/>
            <a:ext cx="15937171" cy="3873499"/>
          </a:xfrm>
          <a:prstGeom prst="rect">
            <a:avLst/>
          </a:prstGeom>
        </p:spPr>
        <p:txBody>
          <a:bodyPr anchor="t" rtlCol="false" tIns="0" lIns="0" bIns="0" rIns="0">
            <a:spAutoFit/>
          </a:bodyPr>
          <a:lstStyle/>
          <a:p>
            <a:pPr>
              <a:lnSpc>
                <a:spcPts val="2800"/>
              </a:lnSpc>
            </a:pPr>
            <a:r>
              <a:rPr lang="en-US" sz="2000">
                <a:solidFill>
                  <a:srgbClr val="FFFFFF"/>
                </a:solidFill>
                <a:latin typeface="Canva Sans Bold"/>
              </a:rPr>
              <a:t>4. Quality Assessment Criteria:</a:t>
            </a:r>
          </a:p>
          <a:p>
            <a:pPr marL="431807" indent="-215904" lvl="1">
              <a:lnSpc>
                <a:spcPts val="2800"/>
              </a:lnSpc>
              <a:buFont typeface="Arial"/>
              <a:buChar char="•"/>
            </a:pPr>
            <a:r>
              <a:rPr lang="en-US" sz="2000">
                <a:solidFill>
                  <a:srgbClr val="FFFFFF"/>
                </a:solidFill>
                <a:latin typeface="Canva Sans"/>
              </a:rPr>
              <a:t>Stre</a:t>
            </a:r>
            <a:r>
              <a:rPr lang="en-US" sz="2000">
                <a:solidFill>
                  <a:srgbClr val="FFFFFF"/>
                </a:solidFill>
                <a:latin typeface="Canva Sans"/>
              </a:rPr>
              <a:t>ngth: The inclusion of questions related to the primary objectives and description of t</a:t>
            </a:r>
            <a:r>
              <a:rPr lang="en-US" sz="2000">
                <a:solidFill>
                  <a:srgbClr val="FFFFFF"/>
                </a:solidFill>
                <a:latin typeface="Canva Sans"/>
              </a:rPr>
              <a:t>he decomposition method is appropriate.</a:t>
            </a:r>
          </a:p>
          <a:p>
            <a:pPr marL="431807" indent="-215904" lvl="1">
              <a:lnSpc>
                <a:spcPts val="2800"/>
              </a:lnSpc>
              <a:buFont typeface="Arial"/>
              <a:buChar char="•"/>
            </a:pPr>
            <a:r>
              <a:rPr lang="en-US" sz="2000">
                <a:solidFill>
                  <a:srgbClr val="FFFFFF"/>
                </a:solidFill>
                <a:latin typeface="Canva Sans"/>
              </a:rPr>
              <a:t>Weakness: The paper could elaborate on how the quality assessment was applied and discuss any challenges encountered during this process.</a:t>
            </a:r>
          </a:p>
          <a:p>
            <a:pPr>
              <a:lnSpc>
                <a:spcPts val="2800"/>
              </a:lnSpc>
            </a:pPr>
            <a:r>
              <a:rPr lang="en-US" sz="2000">
                <a:solidFill>
                  <a:srgbClr val="FFFFFF"/>
                </a:solidFill>
                <a:latin typeface="Canva Sans Bold"/>
              </a:rPr>
              <a:t>5</a:t>
            </a:r>
            <a:r>
              <a:rPr lang="en-US" sz="2000">
                <a:solidFill>
                  <a:srgbClr val="FFFFFF"/>
                </a:solidFill>
                <a:latin typeface="Canva Sans Bold"/>
              </a:rPr>
              <a:t>. Analysis of Data:</a:t>
            </a:r>
          </a:p>
          <a:p>
            <a:pPr marL="431807" indent="-215904" lvl="1">
              <a:lnSpc>
                <a:spcPts val="2800"/>
              </a:lnSpc>
              <a:buFont typeface="Arial"/>
              <a:buChar char="•"/>
            </a:pPr>
            <a:r>
              <a:rPr lang="en-US" sz="2000">
                <a:solidFill>
                  <a:srgbClr val="FFFFFF"/>
                </a:solidFill>
                <a:latin typeface="Canva Sans"/>
              </a:rPr>
              <a:t>Strength: The use of grounded theory components for analysis adds depth to the study. The iterative refinement process is appropriate for handling complex and evolving data.</a:t>
            </a:r>
          </a:p>
          <a:p>
            <a:pPr marL="431807" indent="-215904" lvl="1">
              <a:lnSpc>
                <a:spcPts val="2800"/>
              </a:lnSpc>
              <a:buFont typeface="Arial"/>
              <a:buChar char="•"/>
            </a:pPr>
            <a:r>
              <a:rPr lang="en-US" sz="2000">
                <a:solidFill>
                  <a:srgbClr val="FFFFFF"/>
                </a:solidFill>
                <a:latin typeface="Canva Sans"/>
              </a:rPr>
              <a:t>Weakness: The paper could provide more details on the specific components of grounded theory used and discuss any challenges faced during the analysis.</a:t>
            </a:r>
          </a:p>
          <a:p>
            <a:pPr>
              <a:lnSpc>
                <a:spcPts val="2800"/>
              </a:lnSpc>
            </a:pPr>
          </a:p>
        </p:txBody>
      </p:sp>
      <p:sp>
        <p:nvSpPr>
          <p:cNvPr name="TextBox 3" id="3"/>
          <p:cNvSpPr txBox="true"/>
          <p:nvPr/>
        </p:nvSpPr>
        <p:spPr>
          <a:xfrm rot="0">
            <a:off x="3948234" y="4935890"/>
            <a:ext cx="10098103"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Replicability and Ethical Considerations:</a:t>
            </a:r>
          </a:p>
        </p:txBody>
      </p:sp>
      <p:sp>
        <p:nvSpPr>
          <p:cNvPr name="TextBox 4" id="4"/>
          <p:cNvSpPr txBox="true"/>
          <p:nvPr/>
        </p:nvSpPr>
        <p:spPr>
          <a:xfrm rot="0">
            <a:off x="1175414" y="5820131"/>
            <a:ext cx="15937171" cy="3873499"/>
          </a:xfrm>
          <a:prstGeom prst="rect">
            <a:avLst/>
          </a:prstGeom>
        </p:spPr>
        <p:txBody>
          <a:bodyPr anchor="t" rtlCol="false" tIns="0" lIns="0" bIns="0" rIns="0">
            <a:spAutoFit/>
          </a:bodyPr>
          <a:lstStyle/>
          <a:p>
            <a:pPr>
              <a:lnSpc>
                <a:spcPts val="2800"/>
              </a:lnSpc>
            </a:pPr>
            <a:r>
              <a:rPr lang="en-US" sz="2000">
                <a:solidFill>
                  <a:srgbClr val="FFFFFF"/>
                </a:solidFill>
                <a:latin typeface="Canva Sans Bold"/>
              </a:rPr>
              <a:t>1. Replicability:</a:t>
            </a:r>
          </a:p>
          <a:p>
            <a:pPr marL="431807" indent="-215904" lvl="1">
              <a:lnSpc>
                <a:spcPts val="2800"/>
              </a:lnSpc>
              <a:buFont typeface="Arial"/>
              <a:buChar char="•"/>
            </a:pPr>
            <a:r>
              <a:rPr lang="en-US" sz="2000">
                <a:solidFill>
                  <a:srgbClr val="FFFFFF"/>
                </a:solidFill>
                <a:latin typeface="Canva Sans"/>
              </a:rPr>
              <a:t>Stre</a:t>
            </a:r>
            <a:r>
              <a:rPr lang="en-US" sz="2000">
                <a:solidFill>
                  <a:srgbClr val="FFFFFF"/>
                </a:solidFill>
                <a:latin typeface="Canva Sans"/>
              </a:rPr>
              <a:t>ngth: The paper provides a detailed description of t</a:t>
            </a:r>
            <a:r>
              <a:rPr lang="en-US" sz="2000">
                <a:solidFill>
                  <a:srgbClr val="FFFFFF"/>
                </a:solidFill>
                <a:latin typeface="Canva Sans"/>
              </a:rPr>
              <a:t>he methodology, including search strings, platforms used, and inclusion/exclusion criteria, making it relatively clear for replication.</a:t>
            </a:r>
          </a:p>
          <a:p>
            <a:pPr marL="431807" indent="-215904" lvl="1">
              <a:lnSpc>
                <a:spcPts val="2800"/>
              </a:lnSpc>
              <a:buFont typeface="Arial"/>
              <a:buChar char="•"/>
            </a:pPr>
            <a:r>
              <a:rPr lang="en-US" sz="2000">
                <a:solidFill>
                  <a:srgbClr val="FFFFFF"/>
                </a:solidFill>
                <a:latin typeface="Canva Sans"/>
              </a:rPr>
              <a:t>Weakness: While it provides a good foundation, additional details on potential challenges faced during the study that might impact replicability could enhance this section.</a:t>
            </a:r>
          </a:p>
          <a:p>
            <a:pPr>
              <a:lnSpc>
                <a:spcPts val="2800"/>
              </a:lnSpc>
            </a:pPr>
          </a:p>
          <a:p>
            <a:pPr>
              <a:lnSpc>
                <a:spcPts val="2800"/>
              </a:lnSpc>
            </a:pPr>
            <a:r>
              <a:rPr lang="en-US" sz="2000">
                <a:solidFill>
                  <a:srgbClr val="FFFFFF"/>
                </a:solidFill>
                <a:latin typeface="Canva Sans Bold"/>
              </a:rPr>
              <a:t>2. Ethical Considerations:</a:t>
            </a:r>
          </a:p>
          <a:p>
            <a:pPr marL="431807" indent="-215904" lvl="1">
              <a:lnSpc>
                <a:spcPts val="2800"/>
              </a:lnSpc>
              <a:buFont typeface="Arial"/>
              <a:buChar char="•"/>
            </a:pPr>
            <a:r>
              <a:rPr lang="en-US" sz="2000">
                <a:solidFill>
                  <a:srgbClr val="FFFFFF"/>
                </a:solidFill>
                <a:latin typeface="Canva Sans"/>
              </a:rPr>
              <a:t>Strength: The paper briefly mentions ethical considerations related to the review process.</a:t>
            </a:r>
          </a:p>
          <a:p>
            <a:pPr marL="431807" indent="-215904" lvl="1">
              <a:lnSpc>
                <a:spcPts val="2800"/>
              </a:lnSpc>
              <a:buFont typeface="Arial"/>
              <a:buChar char="•"/>
            </a:pPr>
            <a:r>
              <a:rPr lang="en-US" sz="2000">
                <a:solidFill>
                  <a:srgbClr val="FFFFFF"/>
                </a:solidFill>
                <a:latin typeface="Canva Sans"/>
              </a:rPr>
              <a:t>Weakness: It could benefit from a more in-depth discussion of ethical considerations, especially concerning data privacy, authorship, and potential conflicts of interest.</a:t>
            </a:r>
          </a:p>
          <a:p>
            <a:pPr>
              <a:lnSpc>
                <a:spcPts val="2800"/>
              </a:lnSpc>
            </a:pP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97962" y="641350"/>
            <a:ext cx="4373563"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Results / Findings</a:t>
            </a:r>
          </a:p>
        </p:txBody>
      </p:sp>
      <p:sp>
        <p:nvSpPr>
          <p:cNvPr name="TextBox 3" id="3"/>
          <p:cNvSpPr txBox="true"/>
          <p:nvPr/>
        </p:nvSpPr>
        <p:spPr>
          <a:xfrm rot="0">
            <a:off x="1175414" y="1446656"/>
            <a:ext cx="15937171" cy="2482847"/>
          </a:xfrm>
          <a:prstGeom prst="rect">
            <a:avLst/>
          </a:prstGeom>
        </p:spPr>
        <p:txBody>
          <a:bodyPr anchor="t" rtlCol="false" tIns="0" lIns="0" bIns="0" rIns="0">
            <a:spAutoFit/>
          </a:bodyPr>
          <a:lstStyle/>
          <a:p>
            <a:pPr>
              <a:lnSpc>
                <a:spcPts val="4000"/>
              </a:lnSpc>
            </a:pPr>
            <a:r>
              <a:rPr lang="en-US" sz="2000">
                <a:solidFill>
                  <a:srgbClr val="FFFFFF"/>
                </a:solidFill>
                <a:latin typeface="Canva Sans"/>
              </a:rPr>
              <a:t>Clarity and consistency </a:t>
            </a:r>
          </a:p>
          <a:p>
            <a:pPr marL="431807" indent="-215904" lvl="1">
              <a:lnSpc>
                <a:spcPts val="4000"/>
              </a:lnSpc>
              <a:buFont typeface="Arial"/>
              <a:buChar char="•"/>
            </a:pPr>
            <a:r>
              <a:rPr lang="en-US" sz="2000">
                <a:solidFill>
                  <a:srgbClr val="FFFFFF"/>
                </a:solidFill>
                <a:latin typeface="Canva Sans"/>
              </a:rPr>
              <a:t>The results and findings are clearly defined and explained in depth.</a:t>
            </a:r>
          </a:p>
          <a:p>
            <a:pPr marL="431807" indent="-215904" lvl="1">
              <a:lnSpc>
                <a:spcPts val="4000"/>
              </a:lnSpc>
              <a:buFont typeface="Arial"/>
              <a:buChar char="•"/>
            </a:pPr>
            <a:r>
              <a:rPr lang="en-US" sz="2000">
                <a:solidFill>
                  <a:srgbClr val="FFFFFF"/>
                </a:solidFill>
                <a:latin typeface="Canva Sans"/>
              </a:rPr>
              <a:t>They are in line with the aim of the research, which was to systematically identify and organize existing research on the decomposition of monolith applications into microservices.</a:t>
            </a:r>
          </a:p>
          <a:p>
            <a:pPr>
              <a:lnSpc>
                <a:spcPts val="4000"/>
              </a:lnSpc>
            </a:pP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0" y="641350"/>
            <a:ext cx="9144000" cy="139382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The major findings of this survey</a:t>
            </a:r>
          </a:p>
          <a:p>
            <a:pPr algn="ctr">
              <a:lnSpc>
                <a:spcPts val="5600"/>
              </a:lnSpc>
            </a:pPr>
          </a:p>
        </p:txBody>
      </p:sp>
      <p:sp>
        <p:nvSpPr>
          <p:cNvPr name="TextBox 3" id="3"/>
          <p:cNvSpPr txBox="true"/>
          <p:nvPr/>
        </p:nvSpPr>
        <p:spPr>
          <a:xfrm rot="0">
            <a:off x="1175414" y="1437131"/>
            <a:ext cx="15937171" cy="8234677"/>
          </a:xfrm>
          <a:prstGeom prst="rect">
            <a:avLst/>
          </a:prstGeom>
        </p:spPr>
        <p:txBody>
          <a:bodyPr anchor="t" rtlCol="false" tIns="0" lIns="0" bIns="0" rIns="0">
            <a:spAutoFit/>
          </a:bodyPr>
          <a:lstStyle/>
          <a:p>
            <a:pPr marL="474986" indent="-237493" lvl="1">
              <a:lnSpc>
                <a:spcPts val="4400"/>
              </a:lnSpc>
              <a:buFont typeface="Arial"/>
              <a:buChar char="•"/>
            </a:pPr>
            <a:r>
              <a:rPr lang="en-US" sz="2200">
                <a:solidFill>
                  <a:srgbClr val="FFFFFF"/>
                </a:solidFill>
                <a:latin typeface="Canva Sans"/>
              </a:rPr>
              <a:t>35 Research papers applying the SLR and snowballing.</a:t>
            </a:r>
          </a:p>
          <a:p>
            <a:pPr marL="474986" indent="-237493" lvl="1">
              <a:lnSpc>
                <a:spcPts val="4400"/>
              </a:lnSpc>
              <a:buFont typeface="Arial"/>
              <a:buChar char="•"/>
            </a:pPr>
            <a:r>
              <a:rPr lang="en-US" sz="2200">
                <a:solidFill>
                  <a:srgbClr val="FFFFFF"/>
                </a:solidFill>
                <a:latin typeface="Canva Sans"/>
              </a:rPr>
              <a:t>M2MDF</a:t>
            </a:r>
          </a:p>
          <a:p>
            <a:pPr marL="474986" indent="-237493" lvl="1">
              <a:lnSpc>
                <a:spcPts val="4400"/>
              </a:lnSpc>
              <a:buFont typeface="Arial"/>
              <a:buChar char="•"/>
            </a:pPr>
            <a:r>
              <a:rPr lang="en-US" sz="2200">
                <a:solidFill>
                  <a:srgbClr val="FFFFFF"/>
                </a:solidFill>
                <a:latin typeface="Canva Sans"/>
              </a:rPr>
              <a:t>Detailed analysis of existing decomposition approaches, tools and methods</a:t>
            </a:r>
          </a:p>
          <a:p>
            <a:pPr marL="949972" indent="-316657" lvl="2">
              <a:lnSpc>
                <a:spcPts val="4400"/>
              </a:lnSpc>
              <a:buFont typeface="Arial"/>
              <a:buChar char="⚬"/>
            </a:pPr>
            <a:r>
              <a:rPr lang="en-US" sz="2200">
                <a:solidFill>
                  <a:srgbClr val="FFFFFF"/>
                </a:solidFill>
                <a:latin typeface="Canva Sans"/>
              </a:rPr>
              <a:t>The data gathered (Data Collection Methods,Type of Collected Data),</a:t>
            </a:r>
          </a:p>
          <a:p>
            <a:pPr marL="949972" indent="-316657" lvl="2">
              <a:lnSpc>
                <a:spcPts val="4400"/>
              </a:lnSpc>
              <a:buFont typeface="Arial"/>
              <a:buChar char="⚬"/>
            </a:pPr>
            <a:r>
              <a:rPr lang="en-US" sz="2200">
                <a:solidFill>
                  <a:srgbClr val="FFFFFF"/>
                </a:solidFill>
                <a:latin typeface="Canva Sans"/>
              </a:rPr>
              <a:t>The analyses employed(Type of Analysis, Unit of Analysis),</a:t>
            </a:r>
          </a:p>
          <a:p>
            <a:pPr marL="949972" indent="-316657" lvl="2">
              <a:lnSpc>
                <a:spcPts val="4400"/>
              </a:lnSpc>
              <a:buFont typeface="Arial"/>
              <a:buChar char="⚬"/>
            </a:pPr>
            <a:r>
              <a:rPr lang="en-US" sz="2200">
                <a:solidFill>
                  <a:srgbClr val="FFFFFF"/>
                </a:solidFill>
                <a:latin typeface="Canva Sans"/>
              </a:rPr>
              <a:t>The microservice identification and optimisation methods(Microservices Identification Tools,Cluster-Based Microservice Identification Method,Optimisation Algorithms)</a:t>
            </a:r>
          </a:p>
          <a:p>
            <a:pPr marL="474986" indent="-237493" lvl="1">
              <a:lnSpc>
                <a:spcPts val="4400"/>
              </a:lnSpc>
              <a:buFont typeface="Arial"/>
              <a:buChar char="•"/>
            </a:pPr>
            <a:r>
              <a:rPr lang="en-US" sz="2200">
                <a:solidFill>
                  <a:srgbClr val="FFFFFF"/>
                </a:solidFill>
                <a:latin typeface="Canva Sans"/>
              </a:rPr>
              <a:t>Metrics ,benchmarks and datasets for the evaluation of the identified microservices</a:t>
            </a:r>
          </a:p>
          <a:p>
            <a:pPr marL="949972" indent="-316657" lvl="2">
              <a:lnSpc>
                <a:spcPts val="4400"/>
              </a:lnSpc>
              <a:buFont typeface="Arial"/>
              <a:buChar char="⚬"/>
            </a:pPr>
            <a:r>
              <a:rPr lang="en-US" sz="2200">
                <a:solidFill>
                  <a:srgbClr val="FFFFFF"/>
                </a:solidFill>
                <a:latin typeface="Canva Sans"/>
              </a:rPr>
              <a:t>Coupling metrics, cohesion metrics,and cluster size metrics.</a:t>
            </a:r>
          </a:p>
          <a:p>
            <a:pPr marL="949972" indent="-316657" lvl="2">
              <a:lnSpc>
                <a:spcPts val="4400"/>
              </a:lnSpc>
              <a:buFont typeface="Arial"/>
              <a:buChar char="⚬"/>
            </a:pPr>
            <a:r>
              <a:rPr lang="en-US" sz="2200">
                <a:solidFill>
                  <a:srgbClr val="FFFFFF"/>
                </a:solidFill>
                <a:latin typeface="Canva Sans"/>
              </a:rPr>
              <a:t>Benchmarks(codebases)</a:t>
            </a:r>
          </a:p>
          <a:p>
            <a:pPr marL="474986" indent="-237493" lvl="1">
              <a:lnSpc>
                <a:spcPts val="4400"/>
              </a:lnSpc>
              <a:buFont typeface="Arial"/>
              <a:buChar char="•"/>
            </a:pPr>
            <a:r>
              <a:rPr lang="en-US" sz="2200">
                <a:solidFill>
                  <a:srgbClr val="FFFFFF"/>
                </a:solidFill>
                <a:latin typeface="Canva Sans"/>
              </a:rPr>
              <a:t>Gaps and Areas for future research</a:t>
            </a:r>
          </a:p>
          <a:p>
            <a:pPr marL="949972" indent="-316657" lvl="2">
              <a:lnSpc>
                <a:spcPts val="4400"/>
              </a:lnSpc>
              <a:buFont typeface="Arial"/>
              <a:buChar char="⚬"/>
            </a:pPr>
            <a:r>
              <a:rPr lang="en-US" sz="2200">
                <a:solidFill>
                  <a:srgbClr val="FFFFFF"/>
                </a:solidFill>
                <a:latin typeface="Canva Sans"/>
              </a:rPr>
              <a:t>The gaps at each phases of the decomposition phases are identified and clearly presented , suggesting for other research effort</a:t>
            </a:r>
          </a:p>
          <a:p>
            <a:pPr>
              <a:lnSpc>
                <a:spcPts val="4400"/>
              </a:lnSpc>
            </a:pPr>
          </a:p>
          <a:p>
            <a:pPr>
              <a:lnSpc>
                <a:spcPts val="4400"/>
              </a:lnSpc>
            </a:pP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0" y="455788"/>
            <a:ext cx="7245430"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Interpretation of Findings</a:t>
            </a:r>
          </a:p>
        </p:txBody>
      </p:sp>
      <p:sp>
        <p:nvSpPr>
          <p:cNvPr name="TextBox 3" id="3"/>
          <p:cNvSpPr txBox="true"/>
          <p:nvPr/>
        </p:nvSpPr>
        <p:spPr>
          <a:xfrm rot="0">
            <a:off x="1175414" y="1408556"/>
            <a:ext cx="15937171" cy="5076822"/>
          </a:xfrm>
          <a:prstGeom prst="rect">
            <a:avLst/>
          </a:prstGeom>
        </p:spPr>
        <p:txBody>
          <a:bodyPr anchor="t" rtlCol="false" tIns="0" lIns="0" bIns="0" rIns="0">
            <a:spAutoFit/>
          </a:bodyPr>
          <a:lstStyle/>
          <a:p>
            <a:pPr>
              <a:lnSpc>
                <a:spcPts val="5000"/>
              </a:lnSpc>
            </a:pPr>
          </a:p>
          <a:p>
            <a:pPr marL="431807" indent="-215904" lvl="1">
              <a:lnSpc>
                <a:spcPts val="4000"/>
              </a:lnSpc>
              <a:buFont typeface="Arial"/>
              <a:buChar char="•"/>
            </a:pPr>
            <a:r>
              <a:rPr lang="en-US" sz="2000">
                <a:solidFill>
                  <a:srgbClr val="FFFFFF"/>
                </a:solidFill>
                <a:latin typeface="Canva Sans"/>
              </a:rPr>
              <a:t>Growing number of publications indicates continued interest and ongoing research in the monolithic to microservices decomposition.</a:t>
            </a:r>
          </a:p>
          <a:p>
            <a:pPr marL="431807" indent="-215904" lvl="1">
              <a:lnSpc>
                <a:spcPts val="4000"/>
              </a:lnSpc>
              <a:buFont typeface="Arial"/>
              <a:buChar char="•"/>
            </a:pPr>
            <a:r>
              <a:rPr lang="en-US" sz="2000">
                <a:solidFill>
                  <a:srgbClr val="FFFFFF"/>
                </a:solidFill>
                <a:latin typeface="Canva Sans"/>
              </a:rPr>
              <a:t>Inclusion of new studies after the application of original refinement steps which indicates the flexibility and adaptability of the SLR.</a:t>
            </a:r>
          </a:p>
          <a:p>
            <a:pPr marL="431807" indent="-215904" lvl="1">
              <a:lnSpc>
                <a:spcPts val="4000"/>
              </a:lnSpc>
              <a:buFont typeface="Arial"/>
              <a:buChar char="•"/>
            </a:pPr>
            <a:r>
              <a:rPr lang="en-US" sz="2000">
                <a:solidFill>
                  <a:srgbClr val="FFFFFF"/>
                </a:solidFill>
                <a:latin typeface="Canva Sans"/>
              </a:rPr>
              <a:t> The proposed M2MDF framework captures the major methods for input collection, monolith analysis, microservices identification, and evaluation metrics</a:t>
            </a:r>
          </a:p>
          <a:p>
            <a:pPr>
              <a:lnSpc>
                <a:spcPts val="4000"/>
              </a:lnSpc>
            </a:pPr>
          </a:p>
          <a:p>
            <a:pPr>
              <a:lnSpc>
                <a:spcPts val="3500"/>
              </a:lnSpc>
            </a:pPr>
          </a:p>
          <a:p>
            <a:pPr>
              <a:lnSpc>
                <a:spcPts val="4000"/>
              </a:lnSpc>
            </a:pPr>
          </a:p>
        </p:txBody>
      </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75414" y="1408556"/>
            <a:ext cx="15937171" cy="4876797"/>
          </a:xfrm>
          <a:prstGeom prst="rect">
            <a:avLst/>
          </a:prstGeom>
        </p:spPr>
        <p:txBody>
          <a:bodyPr anchor="t" rtlCol="false" tIns="0" lIns="0" bIns="0" rIns="0">
            <a:spAutoFit/>
          </a:bodyPr>
          <a:lstStyle/>
          <a:p>
            <a:pPr>
              <a:lnSpc>
                <a:spcPts val="5000"/>
              </a:lnSpc>
            </a:pPr>
          </a:p>
          <a:p>
            <a:pPr marL="539754" indent="-269877" lvl="1">
              <a:lnSpc>
                <a:spcPts val="5000"/>
              </a:lnSpc>
              <a:buFont typeface="Arial"/>
              <a:buChar char="•"/>
            </a:pPr>
            <a:r>
              <a:rPr lang="en-US" sz="2500">
                <a:solidFill>
                  <a:srgbClr val="FFFFFF"/>
                </a:solidFill>
                <a:latin typeface="Canva Sans"/>
              </a:rPr>
              <a:t>The results consolidates the variation of decomposition from context to context into a single work and mapped the various existing contributions into a decomposition framework.</a:t>
            </a:r>
          </a:p>
          <a:p>
            <a:pPr marL="539754" indent="-269877" lvl="1">
              <a:lnSpc>
                <a:spcPts val="5000"/>
              </a:lnSpc>
              <a:buFont typeface="Arial"/>
              <a:buChar char="•"/>
            </a:pPr>
            <a:r>
              <a:rPr lang="en-US" sz="2500">
                <a:solidFill>
                  <a:srgbClr val="FFFFFF"/>
                </a:solidFill>
                <a:latin typeface="Canva Sans"/>
              </a:rPr>
              <a:t>Learning is required to understand the nature of microservices architectures.However, the material presented provides clear and categorised approaches to the various elements of the decomposition.</a:t>
            </a:r>
          </a:p>
          <a:p>
            <a:pPr>
              <a:lnSpc>
                <a:spcPts val="5000"/>
              </a:lnSpc>
            </a:pPr>
          </a:p>
          <a:p>
            <a:pPr>
              <a:lnSpc>
                <a:spcPts val="5000"/>
              </a:lnSpc>
            </a:pPr>
          </a:p>
          <a:p>
            <a:pPr>
              <a:lnSpc>
                <a:spcPts val="4000"/>
              </a:lnSpc>
            </a:pPr>
          </a:p>
        </p:txBody>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97072" y="484892"/>
            <a:ext cx="15937171" cy="3098163"/>
          </a:xfrm>
          <a:prstGeom prst="rect">
            <a:avLst/>
          </a:prstGeom>
        </p:spPr>
        <p:txBody>
          <a:bodyPr anchor="t" rtlCol="false" tIns="0" lIns="0" bIns="0" rIns="0">
            <a:spAutoFit/>
          </a:bodyPr>
          <a:lstStyle/>
          <a:p>
            <a:pPr>
              <a:lnSpc>
                <a:spcPts val="5600"/>
              </a:lnSpc>
            </a:pPr>
            <a:r>
              <a:rPr lang="en-US" sz="2800">
                <a:solidFill>
                  <a:srgbClr val="DB11FB"/>
                </a:solidFill>
                <a:latin typeface="Canva Sans Bold"/>
              </a:rPr>
              <a:t>Significance in software project management</a:t>
            </a:r>
          </a:p>
          <a:p>
            <a:pPr>
              <a:lnSpc>
                <a:spcPts val="4800"/>
              </a:lnSpc>
            </a:pPr>
            <a:r>
              <a:rPr lang="en-US" sz="2400">
                <a:solidFill>
                  <a:srgbClr val="FFFFFF"/>
                </a:solidFill>
                <a:latin typeface="Canva Sans"/>
              </a:rPr>
              <a:t>The decomposition of a monolithic architecture into microservices in software project management enhances scalability, agility, fault isolation,maintenance efficiency, team autonomy, scalability, adoption of new technologies, time-to-market, and resource efficiency.</a:t>
            </a:r>
          </a:p>
          <a:p>
            <a:pPr>
              <a:lnSpc>
                <a:spcPts val="4800"/>
              </a:lnSpc>
            </a:pPr>
          </a:p>
        </p:txBody>
      </p:sp>
    </p:spTree>
  </p:cSld>
  <p:clrMapOvr>
    <a:masterClrMapping/>
  </p:clrMapOvr>
</p:sld>
</file>

<file path=ppt/slides/slide17.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495960"/>
            <a:ext cx="11710149"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Conclusion: Discuss how the conclusion states</a:t>
            </a:r>
          </a:p>
        </p:txBody>
      </p:sp>
      <p:sp>
        <p:nvSpPr>
          <p:cNvPr name="TextBox 3" id="3"/>
          <p:cNvSpPr txBox="true"/>
          <p:nvPr/>
        </p:nvSpPr>
        <p:spPr>
          <a:xfrm rot="0">
            <a:off x="1028700" y="1167475"/>
            <a:ext cx="15937171" cy="8550273"/>
          </a:xfrm>
          <a:prstGeom prst="rect">
            <a:avLst/>
          </a:prstGeom>
        </p:spPr>
        <p:txBody>
          <a:bodyPr anchor="t" rtlCol="false" tIns="0" lIns="0" bIns="0" rIns="0">
            <a:spAutoFit/>
          </a:bodyPr>
          <a:lstStyle/>
          <a:p>
            <a:pPr marL="431807" indent="-215904" lvl="1">
              <a:lnSpc>
                <a:spcPts val="3400"/>
              </a:lnSpc>
              <a:buFont typeface="Arial"/>
              <a:buChar char="•"/>
            </a:pPr>
            <a:r>
              <a:rPr lang="en-US" sz="2000">
                <a:solidFill>
                  <a:srgbClr val="FFFFFF"/>
                </a:solidFill>
                <a:latin typeface="Canva Sans"/>
              </a:rPr>
              <a:t>Meeting Research Objectives:</a:t>
            </a:r>
          </a:p>
          <a:p>
            <a:pPr marL="863614" indent="-287871" lvl="2">
              <a:lnSpc>
                <a:spcPts val="3400"/>
              </a:lnSpc>
              <a:buFont typeface="Arial"/>
              <a:buChar char="⚬"/>
            </a:pPr>
            <a:r>
              <a:rPr lang="en-US" sz="2000">
                <a:solidFill>
                  <a:srgbClr val="FFFFFF"/>
                </a:solidFill>
                <a:latin typeface="Canva Sans"/>
              </a:rPr>
              <a:t>The conclusion mentions that the research identified 35 studies using a Systematic Literature Review (SLR) protocol and snowballing method.</a:t>
            </a:r>
          </a:p>
          <a:p>
            <a:pPr marL="863614" indent="-287871" lvl="2">
              <a:lnSpc>
                <a:spcPts val="3400"/>
              </a:lnSpc>
              <a:buFont typeface="Arial"/>
              <a:buChar char="⚬"/>
            </a:pPr>
            <a:r>
              <a:rPr lang="en-US" sz="2000">
                <a:solidFill>
                  <a:srgbClr val="FFFFFF"/>
                </a:solidFill>
                <a:latin typeface="Canva Sans"/>
              </a:rPr>
              <a:t>It notes that there was no single published study addressing the end-to-end decomposition task until this research.</a:t>
            </a:r>
          </a:p>
          <a:p>
            <a:pPr marL="863614" indent="-287871" lvl="2">
              <a:lnSpc>
                <a:spcPts val="3400"/>
              </a:lnSpc>
              <a:buFont typeface="Arial"/>
              <a:buChar char="⚬"/>
            </a:pPr>
            <a:r>
              <a:rPr lang="en-US" sz="2000">
                <a:solidFill>
                  <a:srgbClr val="FFFFFF"/>
                </a:solidFill>
                <a:latin typeface="Canva Sans"/>
              </a:rPr>
              <a:t>The authors developed the Monolith-to-Microservices Decomposition Framework (M2MDF) to outline the key tasks involved in monolith decomposition.</a:t>
            </a:r>
          </a:p>
          <a:p>
            <a:pPr marL="863614" indent="-287871" lvl="2">
              <a:lnSpc>
                <a:spcPts val="3400"/>
              </a:lnSpc>
              <a:buFont typeface="Arial"/>
              <a:buChar char="⚬"/>
            </a:pPr>
            <a:r>
              <a:rPr lang="en-US" sz="2000">
                <a:solidFill>
                  <a:srgbClr val="FFFFFF"/>
                </a:solidFill>
                <a:latin typeface="Canva Sans"/>
              </a:rPr>
              <a:t>The M2MDF was systematically developed to address the primary phases of monolith-to-microservices decomposition.</a:t>
            </a:r>
          </a:p>
          <a:p>
            <a:pPr marL="863614" indent="-287871" lvl="2">
              <a:lnSpc>
                <a:spcPts val="3400"/>
              </a:lnSpc>
              <a:buFont typeface="Arial"/>
              <a:buChar char="⚬"/>
            </a:pPr>
            <a:r>
              <a:rPr lang="en-US" sz="2000">
                <a:solidFill>
                  <a:srgbClr val="FFFFFF"/>
                </a:solidFill>
                <a:latin typeface="Canva Sans"/>
              </a:rPr>
              <a:t>The research objective was to systematically identify and organize existing research on the decomposition of monolith applications into microservices</a:t>
            </a:r>
          </a:p>
          <a:p>
            <a:pPr marL="431807" indent="-215904" lvl="1">
              <a:lnSpc>
                <a:spcPts val="3400"/>
              </a:lnSpc>
              <a:buFont typeface="Arial"/>
              <a:buChar char="•"/>
            </a:pPr>
            <a:r>
              <a:rPr lang="en-US" sz="2000">
                <a:solidFill>
                  <a:srgbClr val="FFFFFF"/>
                </a:solidFill>
                <a:latin typeface="Canva Sans"/>
              </a:rPr>
              <a:t>Answering Research Questions:</a:t>
            </a:r>
          </a:p>
          <a:p>
            <a:pPr marL="431807" indent="-215904" lvl="1">
              <a:lnSpc>
                <a:spcPts val="3400"/>
              </a:lnSpc>
              <a:buFont typeface="Arial"/>
              <a:buChar char="•"/>
            </a:pPr>
            <a:r>
              <a:rPr lang="en-US" sz="2000">
                <a:solidFill>
                  <a:srgbClr val="FFFFFF"/>
                </a:solidFill>
                <a:latin typeface="Canva Sans"/>
              </a:rPr>
              <a:t>The authors explicitly mention how each research question (RQ) was addressed:</a:t>
            </a:r>
          </a:p>
          <a:p>
            <a:pPr marL="863614" indent="-287871" lvl="2">
              <a:lnSpc>
                <a:spcPts val="3400"/>
              </a:lnSpc>
              <a:buFont typeface="Arial"/>
              <a:buChar char="⚬"/>
            </a:pPr>
            <a:r>
              <a:rPr lang="en-US" sz="2000">
                <a:solidFill>
                  <a:srgbClr val="FFFFFF"/>
                </a:solidFill>
                <a:latin typeface="Canva Sans"/>
              </a:rPr>
              <a:t>RQ1 (Phases and elements of decomposition): The M2MDF outlines primary phases such as Input Collection, Monolith Analysis, Microservices Identification, Microservices Optimization, Microservices Evaluation, and Microservices Deployment.</a:t>
            </a:r>
          </a:p>
          <a:p>
            <a:pPr marL="863614" indent="-287871" lvl="2">
              <a:lnSpc>
                <a:spcPts val="3400"/>
              </a:lnSpc>
              <a:buFont typeface="Arial"/>
              <a:buChar char="⚬"/>
            </a:pPr>
            <a:r>
              <a:rPr lang="en-US" sz="2000">
                <a:solidFill>
                  <a:srgbClr val="FFFFFF"/>
                </a:solidFill>
                <a:latin typeface="Canva Sans"/>
              </a:rPr>
              <a:t>RQ2 (Existing approaches and methods): The paper systematically examines existing approaches, tools, and methods observed in the decomposition process.</a:t>
            </a:r>
          </a:p>
          <a:p>
            <a:pPr marL="863614" indent="-287871" lvl="2">
              <a:lnSpc>
                <a:spcPts val="3400"/>
              </a:lnSpc>
              <a:buFont typeface="Arial"/>
              <a:buChar char="⚬"/>
            </a:pPr>
            <a:r>
              <a:rPr lang="en-US" sz="2000">
                <a:solidFill>
                  <a:srgbClr val="FFFFFF"/>
                </a:solidFill>
                <a:latin typeface="Canva Sans"/>
              </a:rPr>
              <a:t>RQ3 (Metrics and benchmarks): The research investigates metrics, datasets, and benchmarks used for evaluating and validating monolith decomposition into microservices.</a:t>
            </a:r>
          </a:p>
          <a:p>
            <a:pPr marL="863614" indent="-287871" lvl="2">
              <a:lnSpc>
                <a:spcPts val="3400"/>
              </a:lnSpc>
              <a:buFont typeface="Arial"/>
              <a:buChar char="⚬"/>
            </a:pPr>
            <a:r>
              <a:rPr lang="en-US" sz="2000">
                <a:solidFill>
                  <a:srgbClr val="FFFFFF"/>
                </a:solidFill>
                <a:latin typeface="Canva Sans"/>
              </a:rPr>
              <a:t>RQ4 (Research gaps): The conclusion presents identified research gaps in the current literature.</a:t>
            </a:r>
          </a:p>
          <a:p>
            <a:pPr marL="431807" indent="-215904" lvl="1">
              <a:lnSpc>
                <a:spcPts val="3400"/>
              </a:lnSpc>
              <a:buFont typeface="Arial"/>
              <a:buChar char="•"/>
            </a:pPr>
          </a:p>
        </p:txBody>
      </p:sp>
    </p:spTree>
  </p:cSld>
  <p:clrMapOvr>
    <a:masterClrMapping/>
  </p:clrMapOvr>
</p:sld>
</file>

<file path=ppt/slides/slide18.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704123" y="990600"/>
            <a:ext cx="16334823" cy="5043090"/>
          </a:xfrm>
          <a:prstGeom prst="rect">
            <a:avLst/>
          </a:prstGeom>
        </p:spPr>
        <p:txBody>
          <a:bodyPr anchor="t" rtlCol="false" tIns="0" lIns="0" bIns="0" rIns="0">
            <a:spAutoFit/>
          </a:bodyPr>
          <a:lstStyle/>
          <a:p>
            <a:pPr>
              <a:lnSpc>
                <a:spcPts val="2869"/>
              </a:lnSpc>
            </a:pPr>
            <a:r>
              <a:rPr lang="en-US" sz="2049">
                <a:solidFill>
                  <a:srgbClr val="FFFFFF"/>
                </a:solidFill>
                <a:latin typeface="Canva Sans"/>
              </a:rPr>
              <a:t>3. The major findings of this survey</a:t>
            </a:r>
          </a:p>
          <a:p>
            <a:pPr marL="885162" indent="-295054" lvl="2">
              <a:lnSpc>
                <a:spcPts val="2869"/>
              </a:lnSpc>
              <a:buFont typeface="Arial"/>
              <a:buChar char="⚬"/>
            </a:pPr>
            <a:r>
              <a:rPr lang="en-US" sz="2049">
                <a:solidFill>
                  <a:srgbClr val="FFFFFF"/>
                </a:solidFill>
                <a:latin typeface="Canva Sans"/>
              </a:rPr>
              <a:t>35 Research papers applying the SLR and snowballing.</a:t>
            </a:r>
          </a:p>
          <a:p>
            <a:pPr marL="885162" indent="-295054" lvl="2">
              <a:lnSpc>
                <a:spcPts val="2869"/>
              </a:lnSpc>
              <a:buFont typeface="Arial"/>
              <a:buChar char="⚬"/>
            </a:pPr>
            <a:r>
              <a:rPr lang="en-US" sz="2049">
                <a:solidFill>
                  <a:srgbClr val="FFFFFF"/>
                </a:solidFill>
                <a:latin typeface="Canva Sans"/>
              </a:rPr>
              <a:t>M2MDF </a:t>
            </a:r>
          </a:p>
          <a:p>
            <a:pPr marL="885162" indent="-295054" lvl="2">
              <a:lnSpc>
                <a:spcPts val="2869"/>
              </a:lnSpc>
              <a:buFont typeface="Arial"/>
              <a:buChar char="⚬"/>
            </a:pPr>
            <a:r>
              <a:rPr lang="en-US" sz="2049">
                <a:solidFill>
                  <a:srgbClr val="FFFFFF"/>
                </a:solidFill>
                <a:latin typeface="Canva Sans"/>
              </a:rPr>
              <a:t>Detailed analysis of existing decomposition approaches, tools and methods</a:t>
            </a:r>
          </a:p>
          <a:p>
            <a:pPr marL="1327743" indent="-331936" lvl="3">
              <a:lnSpc>
                <a:spcPts val="2869"/>
              </a:lnSpc>
              <a:buFont typeface="Arial"/>
              <a:buChar char="￭"/>
            </a:pPr>
            <a:r>
              <a:rPr lang="en-US" sz="2049">
                <a:solidFill>
                  <a:srgbClr val="FFFFFF"/>
                </a:solidFill>
                <a:latin typeface="Canva Sans"/>
              </a:rPr>
              <a:t>The data gathered (Data Collection Methods,Type of Collected Data),</a:t>
            </a:r>
          </a:p>
          <a:p>
            <a:pPr marL="1327743" indent="-331936" lvl="3">
              <a:lnSpc>
                <a:spcPts val="2869"/>
              </a:lnSpc>
              <a:buFont typeface="Arial"/>
              <a:buChar char="￭"/>
            </a:pPr>
            <a:r>
              <a:rPr lang="en-US" sz="2049">
                <a:solidFill>
                  <a:srgbClr val="FFFFFF"/>
                </a:solidFill>
                <a:latin typeface="Canva Sans"/>
              </a:rPr>
              <a:t>The analyses employed(Type of Analysis, Unit of Analysis),</a:t>
            </a:r>
          </a:p>
          <a:p>
            <a:pPr marL="1327743" indent="-331936" lvl="3">
              <a:lnSpc>
                <a:spcPts val="2869"/>
              </a:lnSpc>
              <a:buFont typeface="Arial"/>
              <a:buChar char="￭"/>
            </a:pPr>
            <a:r>
              <a:rPr lang="en-US" sz="2049">
                <a:solidFill>
                  <a:srgbClr val="FFFFFF"/>
                </a:solidFill>
                <a:latin typeface="Canva Sans"/>
              </a:rPr>
              <a:t>The microservice identification and optimisation methods(Microservices Identification Tools,Cluster-Based Microservice Identification Method,Optimisation Algorithms)</a:t>
            </a:r>
          </a:p>
          <a:p>
            <a:pPr marL="885162" indent="-295054" lvl="2">
              <a:lnSpc>
                <a:spcPts val="2869"/>
              </a:lnSpc>
              <a:buFont typeface="Arial"/>
              <a:buChar char="⚬"/>
            </a:pPr>
            <a:r>
              <a:rPr lang="en-US" sz="2049">
                <a:solidFill>
                  <a:srgbClr val="FFFFFF"/>
                </a:solidFill>
                <a:latin typeface="Canva Sans"/>
              </a:rPr>
              <a:t>Metrics ,benchmarks and datasets for the evaluation of the identified microservices</a:t>
            </a:r>
          </a:p>
          <a:p>
            <a:pPr marL="1327743" indent="-331936" lvl="3">
              <a:lnSpc>
                <a:spcPts val="2869"/>
              </a:lnSpc>
              <a:buFont typeface="Arial"/>
              <a:buChar char="￭"/>
            </a:pPr>
            <a:r>
              <a:rPr lang="en-US" sz="2049">
                <a:solidFill>
                  <a:srgbClr val="FFFFFF"/>
                </a:solidFill>
                <a:latin typeface="Canva Sans"/>
              </a:rPr>
              <a:t>Coupling metrics, cohesion metrics,and cluster size metrics.</a:t>
            </a:r>
          </a:p>
          <a:p>
            <a:pPr marL="1327743" indent="-331936" lvl="3">
              <a:lnSpc>
                <a:spcPts val="2869"/>
              </a:lnSpc>
              <a:buFont typeface="Arial"/>
              <a:buChar char="￭"/>
            </a:pPr>
            <a:r>
              <a:rPr lang="en-US" sz="2049">
                <a:solidFill>
                  <a:srgbClr val="FFFFFF"/>
                </a:solidFill>
                <a:latin typeface="Canva Sans"/>
              </a:rPr>
              <a:t>Benchmarks(codebases)</a:t>
            </a:r>
          </a:p>
          <a:p>
            <a:pPr marL="885162" indent="-295054" lvl="2">
              <a:lnSpc>
                <a:spcPts val="2869"/>
              </a:lnSpc>
              <a:buFont typeface="Arial"/>
              <a:buChar char="⚬"/>
            </a:pPr>
            <a:r>
              <a:rPr lang="en-US" sz="2049">
                <a:solidFill>
                  <a:srgbClr val="FFFFFF"/>
                </a:solidFill>
                <a:latin typeface="Canva Sans"/>
              </a:rPr>
              <a:t>Gaps and Areas for future research</a:t>
            </a:r>
          </a:p>
          <a:p>
            <a:pPr marL="1327743" indent="-331936" lvl="3">
              <a:lnSpc>
                <a:spcPts val="2869"/>
              </a:lnSpc>
              <a:buFont typeface="Arial"/>
              <a:buChar char="￭"/>
            </a:pPr>
            <a:r>
              <a:rPr lang="en-US" sz="2049">
                <a:solidFill>
                  <a:srgbClr val="FFFFFF"/>
                </a:solidFill>
                <a:latin typeface="Canva Sans"/>
              </a:rPr>
              <a:t>The gaps at each phases of the decomposition phases are identified and clearly presented , suggesting for other research effort.</a:t>
            </a:r>
          </a:p>
        </p:txBody>
      </p:sp>
    </p:spTree>
  </p:cSld>
  <p:clrMapOvr>
    <a:masterClrMapping/>
  </p:clrMapOvr>
</p:sld>
</file>

<file path=ppt/slides/slide19.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0" y="455788"/>
            <a:ext cx="17259300"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Major input for career of Software project management </a:t>
            </a:r>
          </a:p>
        </p:txBody>
      </p:sp>
      <p:sp>
        <p:nvSpPr>
          <p:cNvPr name="TextBox 3" id="3"/>
          <p:cNvSpPr txBox="true"/>
          <p:nvPr/>
        </p:nvSpPr>
        <p:spPr>
          <a:xfrm rot="0">
            <a:off x="1028700" y="1353875"/>
            <a:ext cx="15937171" cy="8540747"/>
          </a:xfrm>
          <a:prstGeom prst="rect">
            <a:avLst/>
          </a:prstGeom>
        </p:spPr>
        <p:txBody>
          <a:bodyPr anchor="t" rtlCol="false" tIns="0" lIns="0" bIns="0" rIns="0">
            <a:spAutoFit/>
          </a:bodyPr>
          <a:lstStyle/>
          <a:p>
            <a:pPr marL="431807" indent="-215904" lvl="1">
              <a:lnSpc>
                <a:spcPts val="4000"/>
              </a:lnSpc>
              <a:buFont typeface="Arial"/>
              <a:buChar char="•"/>
            </a:pPr>
            <a:r>
              <a:rPr lang="en-US" sz="2000">
                <a:solidFill>
                  <a:srgbClr val="FFFFFF"/>
                </a:solidFill>
                <a:latin typeface="Canva Sans"/>
              </a:rPr>
              <a:t>Key Inputs for Software Project Management Career</a:t>
            </a:r>
          </a:p>
          <a:p>
            <a:pPr marL="863614" indent="-287871" lvl="2">
              <a:lnSpc>
                <a:spcPts val="4000"/>
              </a:lnSpc>
              <a:buFont typeface="Arial"/>
              <a:buChar char="⚬"/>
            </a:pPr>
            <a:r>
              <a:rPr lang="en-US" sz="2000">
                <a:solidFill>
                  <a:srgbClr val="FFFFFF"/>
                </a:solidFill>
                <a:latin typeface="Canva Sans"/>
              </a:rPr>
              <a:t>The paper emphasizes the importance of an in-depth understanding of monolith-to-microservices decomposition, a crucial skill for project managers dealing with modern software architectures.</a:t>
            </a:r>
          </a:p>
          <a:p>
            <a:pPr marL="863614" indent="-287871" lvl="2">
              <a:lnSpc>
                <a:spcPts val="4000"/>
              </a:lnSpc>
              <a:buFont typeface="Arial"/>
              <a:buChar char="⚬"/>
            </a:pPr>
            <a:r>
              <a:rPr lang="en-US" sz="2000">
                <a:solidFill>
                  <a:srgbClr val="FFFFFF"/>
                </a:solidFill>
                <a:latin typeface="Canva Sans"/>
              </a:rPr>
              <a:t>Learning about systematic literature reviews (SLR) and research methodologies is valuable for project managers to stay informed about industry trends.</a:t>
            </a:r>
          </a:p>
          <a:p>
            <a:pPr marL="863614" indent="-287871" lvl="2">
              <a:lnSpc>
                <a:spcPts val="4000"/>
              </a:lnSpc>
              <a:buFont typeface="Arial"/>
              <a:buChar char="⚬"/>
            </a:pPr>
            <a:r>
              <a:rPr lang="en-US" sz="2000">
                <a:solidFill>
                  <a:srgbClr val="FFFFFF"/>
                </a:solidFill>
                <a:latin typeface="Canva Sans"/>
              </a:rPr>
              <a:t>Familiarity with tools and frameworks, especially the Monolith-to-Microservices Decomposition Framework (M2MDF), can enhance project management capabilities.</a:t>
            </a:r>
          </a:p>
          <a:p>
            <a:pPr marL="863614" indent="-287871" lvl="2">
              <a:lnSpc>
                <a:spcPts val="4000"/>
              </a:lnSpc>
              <a:buFont typeface="Arial"/>
              <a:buChar char="⚬"/>
            </a:pPr>
            <a:r>
              <a:rPr lang="en-US" sz="2000">
                <a:solidFill>
                  <a:srgbClr val="FFFFFF"/>
                </a:solidFill>
                <a:latin typeface="Canva Sans"/>
              </a:rPr>
              <a:t>The cautionary note regarding challenges and risks underscores the need for project managers to be adaptable and resilient in the face of complex software transitions.</a:t>
            </a:r>
          </a:p>
          <a:p>
            <a:pPr marL="431807" indent="-215904" lvl="1">
              <a:lnSpc>
                <a:spcPts val="4000"/>
              </a:lnSpc>
              <a:buFont typeface="Arial"/>
              <a:buChar char="•"/>
            </a:pPr>
            <a:r>
              <a:rPr lang="en-US" sz="2000">
                <a:solidFill>
                  <a:srgbClr val="FFFFFF"/>
                </a:solidFill>
                <a:latin typeface="Canva Sans"/>
              </a:rPr>
              <a:t>Recommendations for Future Action:</a:t>
            </a:r>
          </a:p>
          <a:p>
            <a:pPr marL="863614" indent="-287871" lvl="2">
              <a:lnSpc>
                <a:spcPts val="4000"/>
              </a:lnSpc>
              <a:buFont typeface="Arial"/>
              <a:buChar char="⚬"/>
            </a:pPr>
            <a:r>
              <a:rPr lang="en-US" sz="2000">
                <a:solidFill>
                  <a:srgbClr val="FFFFFF"/>
                </a:solidFill>
                <a:latin typeface="Canva Sans"/>
              </a:rPr>
              <a:t>Encourage learning and application of diverse programming languages, addressing the bias towards Java mentioned in the paper.</a:t>
            </a:r>
          </a:p>
          <a:p>
            <a:pPr marL="863614" indent="-287871" lvl="2">
              <a:lnSpc>
                <a:spcPts val="4000"/>
              </a:lnSpc>
              <a:buFont typeface="Arial"/>
              <a:buChar char="⚬"/>
            </a:pPr>
            <a:r>
              <a:rPr lang="en-US" sz="2000">
                <a:solidFill>
                  <a:srgbClr val="FFFFFF"/>
                </a:solidFill>
                <a:latin typeface="Canva Sans"/>
              </a:rPr>
              <a:t>Advocate for the establishment of standardized metrics in monolith analysis and microservices identification, facilitating better comparisons across studies.</a:t>
            </a:r>
          </a:p>
          <a:p>
            <a:pPr marL="863614" indent="-287871" lvl="2">
              <a:lnSpc>
                <a:spcPts val="4000"/>
              </a:lnSpc>
              <a:buFont typeface="Arial"/>
              <a:buChar char="⚬"/>
            </a:pPr>
            <a:r>
              <a:rPr lang="en-US" sz="2000">
                <a:solidFill>
                  <a:srgbClr val="FFFFFF"/>
                </a:solidFill>
                <a:latin typeface="Canva Sans"/>
              </a:rPr>
              <a:t>Support the publication of datasets including source code and extracted microservices for consistent evaluation, fostering transparency and collaboration.</a:t>
            </a:r>
          </a:p>
          <a:p>
            <a:pPr>
              <a:lnSpc>
                <a:spcPts val="40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3660849" y="-2358953"/>
            <a:ext cx="8774178" cy="8796169"/>
          </a:xfrm>
          <a:custGeom>
            <a:avLst/>
            <a:gdLst/>
            <a:ahLst/>
            <a:cxnLst/>
            <a:rect r="r" b="b" t="t" l="l"/>
            <a:pathLst>
              <a:path h="8796169" w="8774178">
                <a:moveTo>
                  <a:pt x="0" y="0"/>
                </a:moveTo>
                <a:lnTo>
                  <a:pt x="8774178" y="0"/>
                </a:lnTo>
                <a:lnTo>
                  <a:pt x="8774178" y="8796169"/>
                </a:lnTo>
                <a:lnTo>
                  <a:pt x="0" y="8796169"/>
                </a:lnTo>
                <a:lnTo>
                  <a:pt x="0" y="0"/>
                </a:lnTo>
                <a:close/>
              </a:path>
            </a:pathLst>
          </a:custGeom>
          <a:blipFill>
            <a:blip r:embed="rId2"/>
            <a:stretch>
              <a:fillRect l="0" t="0" r="0" b="0"/>
            </a:stretch>
          </a:blipFill>
        </p:spPr>
      </p:sp>
      <p:grpSp>
        <p:nvGrpSpPr>
          <p:cNvPr name="Group 3" id="3"/>
          <p:cNvGrpSpPr/>
          <p:nvPr/>
        </p:nvGrpSpPr>
        <p:grpSpPr>
          <a:xfrm rot="0">
            <a:off x="-229381" y="9710891"/>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778711" y="7667323"/>
            <a:ext cx="1578921" cy="15789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977146" y="2592088"/>
            <a:ext cx="15380485" cy="5492749"/>
          </a:xfrm>
          <a:prstGeom prst="rect">
            <a:avLst/>
          </a:prstGeom>
        </p:spPr>
        <p:txBody>
          <a:bodyPr anchor="t" rtlCol="false" tIns="0" lIns="0" bIns="0" rIns="0">
            <a:spAutoFit/>
          </a:bodyPr>
          <a:lstStyle/>
          <a:p>
            <a:pPr>
              <a:lnSpc>
                <a:spcPts val="2800"/>
              </a:lnSpc>
            </a:pPr>
            <a:r>
              <a:rPr lang="en-US" sz="2000">
                <a:solidFill>
                  <a:srgbClr val="FFFFFF"/>
                </a:solidFill>
                <a:latin typeface="Canva Sans Bold"/>
              </a:rPr>
              <a:t>Table of Contents                                                                                                                                                 </a:t>
            </a:r>
            <a:r>
              <a:rPr lang="en-US" sz="2000">
                <a:solidFill>
                  <a:srgbClr val="FFFFFF"/>
                </a:solidFill>
                <a:latin typeface="Canva Sans"/>
              </a:rPr>
              <a:t>Slide </a:t>
            </a:r>
          </a:p>
          <a:p>
            <a:pPr>
              <a:lnSpc>
                <a:spcPts val="2800"/>
              </a:lnSpc>
            </a:pPr>
          </a:p>
          <a:p>
            <a:pPr marL="388628" indent="-194314" lvl="1">
              <a:lnSpc>
                <a:spcPts val="2520"/>
              </a:lnSpc>
              <a:buFont typeface="Arial"/>
              <a:buChar char="•"/>
            </a:pPr>
            <a:r>
              <a:rPr lang="en-US" sz="1800">
                <a:solidFill>
                  <a:srgbClr val="FFFFFF"/>
                </a:solidFill>
                <a:latin typeface="Canva Sans"/>
              </a:rPr>
              <a:t>What is Monolithic Application Vs Micro-services Architecture?     --------------------------------------     3</a:t>
            </a:r>
          </a:p>
          <a:p>
            <a:pPr marL="388628" indent="-194314" lvl="1">
              <a:lnSpc>
                <a:spcPts val="2520"/>
              </a:lnSpc>
              <a:buFont typeface="Arial"/>
              <a:buChar char="•"/>
            </a:pPr>
            <a:r>
              <a:rPr lang="en-US" sz="1800">
                <a:solidFill>
                  <a:srgbClr val="FFFFFF"/>
                </a:solidFill>
                <a:latin typeface="Canva Sans"/>
              </a:rPr>
              <a:t>What is the paper about?    ---------------------------------------------------------------------------------------     4</a:t>
            </a:r>
          </a:p>
          <a:p>
            <a:pPr>
              <a:lnSpc>
                <a:spcPts val="2520"/>
              </a:lnSpc>
            </a:pPr>
            <a:r>
              <a:rPr lang="en-US" sz="1800">
                <a:solidFill>
                  <a:srgbClr val="FFFFFF"/>
                </a:solidFill>
                <a:latin typeface="Canva Sans"/>
              </a:rPr>
              <a:t>Paper Review</a:t>
            </a:r>
          </a:p>
          <a:p>
            <a:pPr>
              <a:lnSpc>
                <a:spcPts val="2520"/>
              </a:lnSpc>
            </a:pPr>
            <a:r>
              <a:rPr lang="en-US" sz="1800">
                <a:solidFill>
                  <a:srgbClr val="FFFFFF"/>
                </a:solidFill>
                <a:latin typeface="Canva Sans"/>
              </a:rPr>
              <a:t>   3.  Title    ----------------------------------------------------------------------------------------------------------------     5 </a:t>
            </a:r>
          </a:p>
          <a:p>
            <a:pPr>
              <a:lnSpc>
                <a:spcPts val="2520"/>
              </a:lnSpc>
            </a:pPr>
            <a:r>
              <a:rPr lang="en-US" sz="1800">
                <a:solidFill>
                  <a:srgbClr val="FFFFFF"/>
                </a:solidFill>
                <a:latin typeface="Canva Sans"/>
              </a:rPr>
              <a:t>   4. Abstract  ------------------------------------------------------------------------------------------------------------      5</a:t>
            </a:r>
          </a:p>
          <a:p>
            <a:pPr>
              <a:lnSpc>
                <a:spcPts val="2520"/>
              </a:lnSpc>
            </a:pPr>
            <a:r>
              <a:rPr lang="en-US" sz="1800">
                <a:solidFill>
                  <a:srgbClr val="FFFFFF"/>
                </a:solidFill>
                <a:latin typeface="Canva Sans"/>
              </a:rPr>
              <a:t>   5. Introduction  -------------------------------------------------------------------------------------------------------      7</a:t>
            </a:r>
          </a:p>
          <a:p>
            <a:pPr>
              <a:lnSpc>
                <a:spcPts val="2520"/>
              </a:lnSpc>
            </a:pPr>
            <a:r>
              <a:rPr lang="en-US" sz="1800">
                <a:solidFill>
                  <a:srgbClr val="FFFFFF"/>
                </a:solidFill>
                <a:latin typeface="Canva Sans"/>
              </a:rPr>
              <a:t>   6. Literature Review   ------------------------------------------------------------------------------------------------     8</a:t>
            </a:r>
          </a:p>
          <a:p>
            <a:pPr>
              <a:lnSpc>
                <a:spcPts val="2520"/>
              </a:lnSpc>
            </a:pPr>
            <a:r>
              <a:rPr lang="en-US" sz="1800">
                <a:solidFill>
                  <a:srgbClr val="FFFFFF"/>
                </a:solidFill>
                <a:latin typeface="Canva Sans"/>
              </a:rPr>
              <a:t>   7.  Research Design/Methodology   -------------------------------------------------------------------------------     11</a:t>
            </a:r>
          </a:p>
          <a:p>
            <a:pPr>
              <a:lnSpc>
                <a:spcPts val="2520"/>
              </a:lnSpc>
            </a:pPr>
            <a:r>
              <a:rPr lang="en-US" sz="1800">
                <a:solidFill>
                  <a:srgbClr val="FFFFFF"/>
                </a:solidFill>
                <a:latin typeface="Canva Sans"/>
              </a:rPr>
              <a:t>   8.  Replicability and Ethical Considerations   -------------------------------------------------------------------     12</a:t>
            </a:r>
          </a:p>
          <a:p>
            <a:pPr>
              <a:lnSpc>
                <a:spcPts val="2520"/>
              </a:lnSpc>
            </a:pPr>
            <a:r>
              <a:rPr lang="en-US" sz="1800">
                <a:solidFill>
                  <a:srgbClr val="FFFFFF"/>
                </a:solidFill>
                <a:latin typeface="Canva Sans"/>
              </a:rPr>
              <a:t>   9. Results / Findings  ------------------------------------------------------------------------------------------------      13</a:t>
            </a:r>
          </a:p>
          <a:p>
            <a:pPr>
              <a:lnSpc>
                <a:spcPts val="2520"/>
              </a:lnSpc>
            </a:pPr>
            <a:r>
              <a:rPr lang="en-US" sz="1800">
                <a:solidFill>
                  <a:srgbClr val="FFFFFF"/>
                </a:solidFill>
                <a:latin typeface="Canva Sans"/>
              </a:rPr>
              <a:t>  10. Discussion   -------------------------------------------------------------------------------------------------------      14</a:t>
            </a:r>
          </a:p>
          <a:p>
            <a:pPr>
              <a:lnSpc>
                <a:spcPts val="2520"/>
              </a:lnSpc>
            </a:pPr>
            <a:r>
              <a:rPr lang="en-US" sz="1800">
                <a:solidFill>
                  <a:srgbClr val="FFFFFF"/>
                </a:solidFill>
                <a:latin typeface="Canva Sans"/>
              </a:rPr>
              <a:t>  11. Conclusion: Discuss how the conclusion states   ----------------------------------------------------------       17</a:t>
            </a:r>
          </a:p>
          <a:p>
            <a:pPr>
              <a:lnSpc>
                <a:spcPts val="2520"/>
              </a:lnSpc>
            </a:pPr>
            <a:r>
              <a:rPr lang="en-US" sz="1800">
                <a:solidFill>
                  <a:srgbClr val="FFFFFF"/>
                </a:solidFill>
                <a:latin typeface="Canva Sans"/>
              </a:rPr>
              <a:t>  12. Major input for career of Software project management    ------------------------------------------------  19</a:t>
            </a:r>
          </a:p>
          <a:p>
            <a:pPr>
              <a:lnSpc>
                <a:spcPts val="2800"/>
              </a:lnSpc>
            </a:pPr>
          </a:p>
          <a:p>
            <a:pPr>
              <a:lnSpc>
                <a:spcPts val="2800"/>
              </a:lnSpc>
            </a:pPr>
          </a:p>
        </p:txBody>
      </p:sp>
    </p:spTree>
  </p:cSld>
  <p:clrMapOvr>
    <a:masterClrMapping/>
  </p:clrMapOvr>
</p:sld>
</file>

<file path=ppt/slides/slide20.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75414" y="1038176"/>
            <a:ext cx="15937171" cy="3492497"/>
          </a:xfrm>
          <a:prstGeom prst="rect">
            <a:avLst/>
          </a:prstGeom>
        </p:spPr>
        <p:txBody>
          <a:bodyPr anchor="t" rtlCol="false" tIns="0" lIns="0" bIns="0" rIns="0">
            <a:spAutoFit/>
          </a:bodyPr>
          <a:lstStyle/>
          <a:p>
            <a:pPr>
              <a:lnSpc>
                <a:spcPts val="4000"/>
              </a:lnSpc>
            </a:pPr>
            <a:r>
              <a:rPr lang="en-US" sz="2000">
                <a:solidFill>
                  <a:srgbClr val="FFFFFF"/>
                </a:solidFill>
                <a:latin typeface="Canva Sans"/>
              </a:rPr>
              <a:t>3. Further Research Issues in Software Project Management:</a:t>
            </a:r>
          </a:p>
          <a:p>
            <a:pPr marL="863614" indent="-287871" lvl="2">
              <a:lnSpc>
                <a:spcPts val="4000"/>
              </a:lnSpc>
              <a:buFont typeface="Arial"/>
              <a:buChar char="⚬"/>
            </a:pPr>
            <a:r>
              <a:rPr lang="en-US" sz="2000">
                <a:solidFill>
                  <a:srgbClr val="FFFFFF"/>
                </a:solidFill>
                <a:latin typeface="Canva Sans"/>
              </a:rPr>
              <a:t>Investigate non-functional metrics like performance and hardware utilization for a more comprehensive evaluation.</a:t>
            </a:r>
          </a:p>
          <a:p>
            <a:pPr marL="863614" indent="-287871" lvl="2">
              <a:lnSpc>
                <a:spcPts val="4000"/>
              </a:lnSpc>
              <a:buFont typeface="Arial"/>
              <a:buChar char="⚬"/>
            </a:pPr>
            <a:r>
              <a:rPr lang="en-US" sz="2000">
                <a:solidFill>
                  <a:srgbClr val="FFFFFF"/>
                </a:solidFill>
                <a:latin typeface="Canva Sans"/>
              </a:rPr>
              <a:t>Explore strategies for adapting hardware provisioning models and work practices during monolith-to-microservices transitions.</a:t>
            </a:r>
          </a:p>
          <a:p>
            <a:pPr marL="863614" indent="-287871" lvl="2">
              <a:lnSpc>
                <a:spcPts val="4000"/>
              </a:lnSpc>
              <a:buFont typeface="Arial"/>
              <a:buChar char="⚬"/>
            </a:pPr>
            <a:r>
              <a:rPr lang="en-US" sz="2000">
                <a:solidFill>
                  <a:srgbClr val="FFFFFF"/>
                </a:solidFill>
                <a:latin typeface="Canva Sans"/>
              </a:rPr>
              <a:t>Research the contexts where microservices may not be warranted, providing insights into when alternative approaches may be more suitable.</a:t>
            </a:r>
          </a:p>
          <a:p>
            <a:pPr>
              <a:lnSpc>
                <a:spcPts val="4000"/>
              </a:lnSpc>
            </a:pPr>
          </a:p>
        </p:txBody>
      </p:sp>
    </p:spTree>
  </p:cSld>
  <p:clrMapOvr>
    <a:masterClrMapping/>
  </p:clrMapOvr>
</p:sld>
</file>

<file path=ppt/slides/slide21.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580088" y="4274503"/>
            <a:ext cx="5127824"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THE END</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85959" y="331608"/>
            <a:ext cx="15937171" cy="349249"/>
          </a:xfrm>
          <a:prstGeom prst="rect">
            <a:avLst/>
          </a:prstGeom>
        </p:spPr>
        <p:txBody>
          <a:bodyPr anchor="t" rtlCol="false" tIns="0" lIns="0" bIns="0" rIns="0">
            <a:spAutoFit/>
          </a:bodyPr>
          <a:lstStyle/>
          <a:p>
            <a:pPr>
              <a:lnSpc>
                <a:spcPts val="2800"/>
              </a:lnSpc>
            </a:pPr>
            <a:r>
              <a:rPr lang="en-US" sz="2000">
                <a:solidFill>
                  <a:srgbClr val="FFFFFF"/>
                </a:solidFill>
                <a:latin typeface="Canva Sans"/>
              </a:rPr>
              <a:t>Before just diving into the review part....</a:t>
            </a:r>
          </a:p>
        </p:txBody>
      </p:sp>
      <p:sp>
        <p:nvSpPr>
          <p:cNvPr name="TextBox 3" id="3"/>
          <p:cNvSpPr txBox="true"/>
          <p:nvPr/>
        </p:nvSpPr>
        <p:spPr>
          <a:xfrm rot="0">
            <a:off x="3174456" y="892485"/>
            <a:ext cx="11939087"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What is Monolithic Application Vs Micro-services Architecture?</a:t>
            </a:r>
          </a:p>
        </p:txBody>
      </p:sp>
      <p:sp>
        <p:nvSpPr>
          <p:cNvPr name="TextBox 4" id="4"/>
          <p:cNvSpPr txBox="true"/>
          <p:nvPr/>
        </p:nvSpPr>
        <p:spPr>
          <a:xfrm rot="0">
            <a:off x="708067" y="7739688"/>
            <a:ext cx="5495239" cy="431799"/>
          </a:xfrm>
          <a:prstGeom prst="rect">
            <a:avLst/>
          </a:prstGeom>
        </p:spPr>
        <p:txBody>
          <a:bodyPr anchor="t" rtlCol="false" tIns="0" lIns="0" bIns="0" rIns="0">
            <a:spAutoFit/>
          </a:bodyPr>
          <a:lstStyle/>
          <a:p>
            <a:pPr>
              <a:lnSpc>
                <a:spcPts val="3500"/>
              </a:lnSpc>
            </a:pPr>
            <a:r>
              <a:rPr lang="en-US" sz="2500">
                <a:solidFill>
                  <a:srgbClr val="DB11FB"/>
                </a:solidFill>
                <a:latin typeface="Canva Sans Bold"/>
              </a:rPr>
              <a:t>Micro services Architecture </a:t>
            </a:r>
          </a:p>
        </p:txBody>
      </p:sp>
      <p:sp>
        <p:nvSpPr>
          <p:cNvPr name="TextBox 5" id="5"/>
          <p:cNvSpPr txBox="true"/>
          <p:nvPr/>
        </p:nvSpPr>
        <p:spPr>
          <a:xfrm rot="0">
            <a:off x="708067" y="1549710"/>
            <a:ext cx="4881298" cy="431799"/>
          </a:xfrm>
          <a:prstGeom prst="rect">
            <a:avLst/>
          </a:prstGeom>
        </p:spPr>
        <p:txBody>
          <a:bodyPr anchor="t" rtlCol="false" tIns="0" lIns="0" bIns="0" rIns="0">
            <a:spAutoFit/>
          </a:bodyPr>
          <a:lstStyle/>
          <a:p>
            <a:pPr>
              <a:lnSpc>
                <a:spcPts val="3500"/>
              </a:lnSpc>
            </a:pPr>
            <a:r>
              <a:rPr lang="en-US" sz="2500">
                <a:solidFill>
                  <a:srgbClr val="DB11FB"/>
                </a:solidFill>
                <a:latin typeface="Canva Sans Bold"/>
              </a:rPr>
              <a:t>Monolithic Applicatioin</a:t>
            </a:r>
          </a:p>
        </p:txBody>
      </p:sp>
      <p:sp>
        <p:nvSpPr>
          <p:cNvPr name="TextBox 6" id="6"/>
          <p:cNvSpPr txBox="true"/>
          <p:nvPr/>
        </p:nvSpPr>
        <p:spPr>
          <a:xfrm rot="0">
            <a:off x="1126091" y="2156134"/>
            <a:ext cx="15455938" cy="5640704"/>
          </a:xfrm>
          <a:prstGeom prst="rect">
            <a:avLst/>
          </a:prstGeom>
        </p:spPr>
        <p:txBody>
          <a:bodyPr anchor="t" rtlCol="false" tIns="0" lIns="0" bIns="0" rIns="0">
            <a:spAutoFit/>
          </a:bodyPr>
          <a:lstStyle/>
          <a:p>
            <a:pPr marL="388628" indent="-194314" lvl="1">
              <a:lnSpc>
                <a:spcPts val="2520"/>
              </a:lnSpc>
              <a:buFont typeface="Arial"/>
              <a:buChar char="•"/>
            </a:pPr>
            <a:r>
              <a:rPr lang="en-US" sz="1800">
                <a:solidFill>
                  <a:srgbClr val="FFFFFF"/>
                </a:solidFill>
                <a:latin typeface="Canva Sans"/>
              </a:rPr>
              <a:t>A monolithic application is a single, indivisible unit where all the components and functions are tightly integrated and interdependent.</a:t>
            </a:r>
          </a:p>
          <a:p>
            <a:pPr marL="388628" indent="-194314" lvl="1">
              <a:lnSpc>
                <a:spcPts val="2520"/>
              </a:lnSpc>
              <a:buFont typeface="Arial"/>
              <a:buChar char="•"/>
            </a:pPr>
            <a:r>
              <a:rPr lang="en-US" sz="1800">
                <a:solidFill>
                  <a:srgbClr val="FFFFFF"/>
                </a:solidFill>
                <a:latin typeface="Canva Sans"/>
              </a:rPr>
              <a:t>The entire application is developed, deployed, and scaled as a single unit.</a:t>
            </a:r>
          </a:p>
          <a:p>
            <a:pPr>
              <a:lnSpc>
                <a:spcPts val="2520"/>
              </a:lnSpc>
            </a:pPr>
          </a:p>
          <a:p>
            <a:pPr>
              <a:lnSpc>
                <a:spcPts val="2520"/>
              </a:lnSpc>
            </a:pPr>
            <a:r>
              <a:rPr lang="en-US" sz="1800">
                <a:solidFill>
                  <a:srgbClr val="DB11FB"/>
                </a:solidFill>
                <a:latin typeface="Canva Sans"/>
              </a:rPr>
              <a:t>Characteristics:</a:t>
            </a:r>
          </a:p>
          <a:p>
            <a:pPr marL="388628" indent="-194314" lvl="1">
              <a:lnSpc>
                <a:spcPts val="2520"/>
              </a:lnSpc>
              <a:buFont typeface="Arial"/>
              <a:buChar char="•"/>
            </a:pPr>
            <a:r>
              <a:rPr lang="en-US" sz="1800">
                <a:solidFill>
                  <a:srgbClr val="FFFFFF"/>
                </a:solidFill>
                <a:latin typeface="Canva Sans"/>
              </a:rPr>
              <a:t>Single Codebase: The entire application is developed as a single codebase.</a:t>
            </a:r>
          </a:p>
          <a:p>
            <a:pPr marL="388628" indent="-194314" lvl="1">
              <a:lnSpc>
                <a:spcPts val="2520"/>
              </a:lnSpc>
              <a:buFont typeface="Arial"/>
              <a:buChar char="•"/>
            </a:pPr>
            <a:r>
              <a:rPr lang="en-US" sz="1800">
                <a:solidFill>
                  <a:srgbClr val="FFFFFF"/>
                </a:solidFill>
                <a:latin typeface="Canva Sans"/>
              </a:rPr>
              <a:t>Tight Coupling: Components within the application are closely interconnected.</a:t>
            </a:r>
          </a:p>
          <a:p>
            <a:pPr marL="388628" indent="-194314" lvl="1">
              <a:lnSpc>
                <a:spcPts val="2520"/>
              </a:lnSpc>
              <a:buFont typeface="Arial"/>
              <a:buChar char="•"/>
            </a:pPr>
            <a:r>
              <a:rPr lang="en-US" sz="1800">
                <a:solidFill>
                  <a:srgbClr val="FFFFFF"/>
                </a:solidFill>
                <a:latin typeface="Canva Sans"/>
              </a:rPr>
              <a:t>Scalability: Scaling the application typically involves replicating the entire monolith.</a:t>
            </a:r>
          </a:p>
          <a:p>
            <a:pPr marL="388628" indent="-194314" lvl="1">
              <a:lnSpc>
                <a:spcPts val="2520"/>
              </a:lnSpc>
              <a:buFont typeface="Arial"/>
              <a:buChar char="•"/>
            </a:pPr>
            <a:r>
              <a:rPr lang="en-US" sz="1800">
                <a:solidFill>
                  <a:srgbClr val="FFFFFF"/>
                </a:solidFill>
                <a:latin typeface="Canva Sans"/>
              </a:rPr>
              <a:t>Technology Stack: Uses a uniform technology stack across the entire application.</a:t>
            </a:r>
          </a:p>
          <a:p>
            <a:pPr>
              <a:lnSpc>
                <a:spcPts val="2520"/>
              </a:lnSpc>
            </a:pPr>
          </a:p>
          <a:p>
            <a:pPr>
              <a:lnSpc>
                <a:spcPts val="2520"/>
              </a:lnSpc>
            </a:pPr>
            <a:r>
              <a:rPr lang="en-US" sz="1800">
                <a:solidFill>
                  <a:srgbClr val="DB11FB"/>
                </a:solidFill>
                <a:latin typeface="Canva Sans"/>
              </a:rPr>
              <a:t>Advantages:</a:t>
            </a:r>
          </a:p>
          <a:p>
            <a:pPr marL="388628" indent="-194314" lvl="1">
              <a:lnSpc>
                <a:spcPts val="2520"/>
              </a:lnSpc>
              <a:buFont typeface="Arial"/>
              <a:buChar char="•"/>
            </a:pPr>
            <a:r>
              <a:rPr lang="en-US" sz="1800">
                <a:solidFill>
                  <a:srgbClr val="FFFFFF"/>
                </a:solidFill>
                <a:latin typeface="Canva Sans"/>
              </a:rPr>
              <a:t>Simplicity in development and deployment.</a:t>
            </a:r>
          </a:p>
          <a:p>
            <a:pPr marL="388628" indent="-194314" lvl="1">
              <a:lnSpc>
                <a:spcPts val="2520"/>
              </a:lnSpc>
              <a:buFont typeface="Arial"/>
              <a:buChar char="•"/>
            </a:pPr>
            <a:r>
              <a:rPr lang="en-US" sz="1800">
                <a:solidFill>
                  <a:srgbClr val="FFFFFF"/>
                </a:solidFill>
                <a:latin typeface="Canva Sans"/>
              </a:rPr>
              <a:t>Easier to manage in certain cases, especially for smaller applications.</a:t>
            </a:r>
          </a:p>
          <a:p>
            <a:pPr>
              <a:lnSpc>
                <a:spcPts val="2520"/>
              </a:lnSpc>
            </a:pPr>
          </a:p>
          <a:p>
            <a:pPr>
              <a:lnSpc>
                <a:spcPts val="2520"/>
              </a:lnSpc>
            </a:pPr>
            <a:r>
              <a:rPr lang="en-US" sz="1800">
                <a:solidFill>
                  <a:srgbClr val="DB11FB"/>
                </a:solidFill>
                <a:latin typeface="Canva Sans"/>
              </a:rPr>
              <a:t>Challenges:</a:t>
            </a:r>
          </a:p>
          <a:p>
            <a:pPr marL="388628" indent="-194314" lvl="1">
              <a:lnSpc>
                <a:spcPts val="2520"/>
              </a:lnSpc>
              <a:buFont typeface="Arial"/>
              <a:buChar char="•"/>
            </a:pPr>
            <a:r>
              <a:rPr lang="en-US" sz="1800">
                <a:solidFill>
                  <a:srgbClr val="FFFFFF"/>
                </a:solidFill>
                <a:latin typeface="Canva Sans"/>
              </a:rPr>
              <a:t>Scaling can be challenging, as the entire application needs to be replicated.</a:t>
            </a:r>
          </a:p>
          <a:p>
            <a:pPr marL="388628" indent="-194314" lvl="1">
              <a:lnSpc>
                <a:spcPts val="2520"/>
              </a:lnSpc>
              <a:buFont typeface="Arial"/>
              <a:buChar char="•"/>
            </a:pPr>
            <a:r>
              <a:rPr lang="en-US" sz="1800">
                <a:solidFill>
                  <a:srgbClr val="FFFFFF"/>
                </a:solidFill>
                <a:latin typeface="Canva Sans"/>
              </a:rPr>
              <a:t>Maintenance and updates may affect the entire application.</a:t>
            </a:r>
          </a:p>
          <a:p>
            <a:pPr marL="388628" indent="-194314" lvl="1">
              <a:lnSpc>
                <a:spcPts val="2520"/>
              </a:lnSpc>
              <a:buFont typeface="Arial"/>
              <a:buChar char="•"/>
            </a:pPr>
            <a:r>
              <a:rPr lang="en-US" sz="1800">
                <a:solidFill>
                  <a:srgbClr val="FFFFFF"/>
                </a:solidFill>
                <a:latin typeface="Canva Sans"/>
              </a:rPr>
              <a:t>Monolithic applications can become complex and difficult to manage as they grow.</a:t>
            </a:r>
          </a:p>
          <a:p>
            <a:pPr>
              <a:lnSpc>
                <a:spcPts val="2520"/>
              </a:lnSpc>
            </a:pPr>
          </a:p>
        </p:txBody>
      </p:sp>
      <p:sp>
        <p:nvSpPr>
          <p:cNvPr name="TextBox 7" id="7"/>
          <p:cNvSpPr txBox="true"/>
          <p:nvPr/>
        </p:nvSpPr>
        <p:spPr>
          <a:xfrm rot="0">
            <a:off x="1126091" y="8247886"/>
            <a:ext cx="16598236" cy="1240154"/>
          </a:xfrm>
          <a:prstGeom prst="rect">
            <a:avLst/>
          </a:prstGeom>
        </p:spPr>
        <p:txBody>
          <a:bodyPr anchor="t" rtlCol="false" tIns="0" lIns="0" bIns="0" rIns="0">
            <a:spAutoFit/>
          </a:bodyPr>
          <a:lstStyle/>
          <a:p>
            <a:pPr marL="388628" indent="-194314" lvl="1">
              <a:lnSpc>
                <a:spcPts val="2520"/>
              </a:lnSpc>
              <a:buFont typeface="Arial"/>
              <a:buChar char="•"/>
            </a:pPr>
            <a:r>
              <a:rPr lang="en-US" sz="1800">
                <a:solidFill>
                  <a:srgbClr val="FFFFFF"/>
                </a:solidFill>
                <a:latin typeface="Canva Sans"/>
              </a:rPr>
              <a:t>Microservices architecture is an approach where a software application is divided into small, independent services that can run, deploy, and scale independently.</a:t>
            </a:r>
          </a:p>
          <a:p>
            <a:pPr marL="388628" indent="-194314" lvl="1">
              <a:lnSpc>
                <a:spcPts val="2520"/>
              </a:lnSpc>
              <a:buFont typeface="Arial"/>
              <a:buChar char="•"/>
            </a:pPr>
            <a:r>
              <a:rPr lang="en-US" sz="1800">
                <a:solidFill>
                  <a:srgbClr val="FFFFFF"/>
                </a:solidFill>
                <a:latin typeface="Canva Sans"/>
              </a:rPr>
              <a:t>Each service represents a specific business capability and communicates with other services through well-defined APIs.</a:t>
            </a:r>
          </a:p>
          <a:p>
            <a:pPr>
              <a:lnSpc>
                <a:spcPts val="2520"/>
              </a:lnSpc>
            </a:pP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493717" y="742950"/>
            <a:ext cx="5887359"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What is the paper about?</a:t>
            </a:r>
          </a:p>
        </p:txBody>
      </p:sp>
      <p:sp>
        <p:nvSpPr>
          <p:cNvPr name="TextBox 3" id="3"/>
          <p:cNvSpPr txBox="true"/>
          <p:nvPr/>
        </p:nvSpPr>
        <p:spPr>
          <a:xfrm rot="0">
            <a:off x="1359412" y="1614157"/>
            <a:ext cx="16608276" cy="2724149"/>
          </a:xfrm>
          <a:prstGeom prst="rect">
            <a:avLst/>
          </a:prstGeom>
        </p:spPr>
        <p:txBody>
          <a:bodyPr anchor="t" rtlCol="false" tIns="0" lIns="0" bIns="0" rIns="0">
            <a:spAutoFit/>
          </a:bodyPr>
          <a:lstStyle/>
          <a:p>
            <a:pPr>
              <a:lnSpc>
                <a:spcPts val="3500"/>
              </a:lnSpc>
            </a:pPr>
            <a:r>
              <a:rPr lang="en-US" sz="2500">
                <a:solidFill>
                  <a:srgbClr val="DB11FB"/>
                </a:solidFill>
                <a:latin typeface="Canva Sans Bold"/>
              </a:rPr>
              <a:t>Title</a:t>
            </a:r>
            <a:r>
              <a:rPr lang="en-US" sz="2500">
                <a:solidFill>
                  <a:srgbClr val="DB11FB"/>
                </a:solidFill>
                <a:latin typeface="Canva Sans"/>
              </a:rPr>
              <a:t>:</a:t>
            </a:r>
            <a:r>
              <a:rPr lang="en-US" sz="2500">
                <a:solidFill>
                  <a:srgbClr val="FFFFFF"/>
                </a:solidFill>
                <a:latin typeface="Canva Sans"/>
              </a:rPr>
              <a:t> </a:t>
            </a:r>
          </a:p>
          <a:p>
            <a:pPr>
              <a:lnSpc>
                <a:spcPts val="2800"/>
              </a:lnSpc>
            </a:pPr>
            <a:r>
              <a:rPr lang="en-US" sz="2000">
                <a:solidFill>
                  <a:srgbClr val="FFFFFF"/>
                </a:solidFill>
                <a:latin typeface="Canva Sans"/>
              </a:rPr>
              <a:t>Decomposition of Monolith Applications Into Microservices Architectures: A Systematic Review</a:t>
            </a:r>
          </a:p>
          <a:p>
            <a:pPr>
              <a:lnSpc>
                <a:spcPts val="3500"/>
              </a:lnSpc>
            </a:pPr>
          </a:p>
          <a:p>
            <a:pPr>
              <a:lnSpc>
                <a:spcPts val="3500"/>
              </a:lnSpc>
            </a:pPr>
            <a:r>
              <a:rPr lang="en-US" sz="2500">
                <a:solidFill>
                  <a:srgbClr val="DB11FB"/>
                </a:solidFill>
                <a:latin typeface="Canva Sans Bold"/>
              </a:rPr>
              <a:t>Authors</a:t>
            </a:r>
            <a:r>
              <a:rPr lang="en-US" sz="2500">
                <a:solidFill>
                  <a:srgbClr val="FFFFFF"/>
                </a:solidFill>
                <a:latin typeface="Canva Sans"/>
              </a:rPr>
              <a:t>: </a:t>
            </a:r>
          </a:p>
          <a:p>
            <a:pPr>
              <a:lnSpc>
                <a:spcPts val="2800"/>
              </a:lnSpc>
            </a:pPr>
            <a:r>
              <a:rPr lang="en-US" sz="2000">
                <a:solidFill>
                  <a:srgbClr val="FFFFFF"/>
                </a:solidFill>
                <a:latin typeface="Canva Sans"/>
              </a:rPr>
              <a:t>Yalemisew Abgaz, Andrew McCarren, Peter Elger, David Solan, Neil Lapuz, Marin Bivol, Glenn Jackson, Murat Yilmaz, Jim Buckley, and Paul Clarke</a:t>
            </a:r>
          </a:p>
          <a:p>
            <a:pPr>
              <a:lnSpc>
                <a:spcPts val="2800"/>
              </a:lnSpc>
            </a:pPr>
          </a:p>
        </p:txBody>
      </p:sp>
      <p:sp>
        <p:nvSpPr>
          <p:cNvPr name="TextBox 4" id="4"/>
          <p:cNvSpPr txBox="true"/>
          <p:nvPr/>
        </p:nvSpPr>
        <p:spPr>
          <a:xfrm rot="0">
            <a:off x="1359412" y="4945546"/>
            <a:ext cx="16155969" cy="3873499"/>
          </a:xfrm>
          <a:prstGeom prst="rect">
            <a:avLst/>
          </a:prstGeom>
        </p:spPr>
        <p:txBody>
          <a:bodyPr anchor="t" rtlCol="false" tIns="0" lIns="0" bIns="0" rIns="0">
            <a:spAutoFit/>
          </a:bodyPr>
          <a:lstStyle/>
          <a:p>
            <a:pPr>
              <a:lnSpc>
                <a:spcPts val="2800"/>
              </a:lnSpc>
            </a:pPr>
            <a:r>
              <a:rPr lang="en-US" sz="2000">
                <a:solidFill>
                  <a:srgbClr val="FFFFFF"/>
                </a:solidFill>
                <a:latin typeface="Canva Sans"/>
              </a:rPr>
              <a:t>This paper presents a comprehensive exploration of the decomposition of monolith applications into microservices architectures through a Systematic Literature Review (SLR). The authors rigorously examine 35 research papers, extracting key insights and contributing four major findings. </a:t>
            </a:r>
          </a:p>
          <a:p>
            <a:pPr>
              <a:lnSpc>
                <a:spcPts val="2800"/>
              </a:lnSpc>
            </a:pPr>
          </a:p>
          <a:p>
            <a:pPr marL="431807" indent="-215904" lvl="1">
              <a:lnSpc>
                <a:spcPts val="2800"/>
              </a:lnSpc>
              <a:buFont typeface="Arial"/>
              <a:buChar char="•"/>
            </a:pPr>
            <a:r>
              <a:rPr lang="en-US" sz="2000">
                <a:solidFill>
                  <a:srgbClr val="FFFFFF"/>
                </a:solidFill>
                <a:latin typeface="Canva Sans"/>
              </a:rPr>
              <a:t>Firstly, they introduce the Monolith to Microservices Decomposition Framework (M2MDF), identifying crucial phases and elements of the decomposition process. </a:t>
            </a:r>
          </a:p>
          <a:p>
            <a:pPr marL="431807" indent="-215904" lvl="1">
              <a:lnSpc>
                <a:spcPts val="2800"/>
              </a:lnSpc>
              <a:buFont typeface="Arial"/>
              <a:buChar char="•"/>
            </a:pPr>
            <a:r>
              <a:rPr lang="en-US" sz="2000">
                <a:solidFill>
                  <a:srgbClr val="FFFFFF"/>
                </a:solidFill>
                <a:latin typeface="Canva Sans"/>
              </a:rPr>
              <a:t>Secondly, a detailed analysis of existing decomposition approaches, tools, and methods is provided. </a:t>
            </a:r>
          </a:p>
          <a:p>
            <a:pPr marL="431807" indent="-215904" lvl="1">
              <a:lnSpc>
                <a:spcPts val="2800"/>
              </a:lnSpc>
              <a:buFont typeface="Arial"/>
              <a:buChar char="•"/>
            </a:pPr>
            <a:r>
              <a:rPr lang="en-US" sz="2000">
                <a:solidFill>
                  <a:srgbClr val="FFFFFF"/>
                </a:solidFill>
                <a:latin typeface="Canva Sans"/>
              </a:rPr>
              <a:t>Thirdly, the paper identifies metrics and datasets used for evaluating decomposition processes. </a:t>
            </a:r>
          </a:p>
          <a:p>
            <a:pPr marL="431807" indent="-215904" lvl="1">
              <a:lnSpc>
                <a:spcPts val="2800"/>
              </a:lnSpc>
              <a:buFont typeface="Arial"/>
              <a:buChar char="•"/>
            </a:pPr>
            <a:r>
              <a:rPr lang="en-US" sz="2000">
                <a:solidFill>
                  <a:srgbClr val="FFFFFF"/>
                </a:solidFill>
                <a:latin typeface="Canva Sans"/>
              </a:rPr>
              <a:t>Lastly, the authors propose future research directions. The findings highlight the early stage of monolith decomposition, emphasizing the need for integrated methods, tool support, and standardized metrics.</a:t>
            </a:r>
          </a:p>
          <a:p>
            <a:pPr>
              <a:lnSpc>
                <a:spcPts val="2800"/>
              </a:lnSpc>
            </a:pPr>
          </a:p>
        </p:txBody>
      </p:sp>
      <p:sp>
        <p:nvSpPr>
          <p:cNvPr name="TextBox 5" id="5"/>
          <p:cNvSpPr txBox="true"/>
          <p:nvPr/>
        </p:nvSpPr>
        <p:spPr>
          <a:xfrm rot="0">
            <a:off x="1359412" y="4421264"/>
            <a:ext cx="16155969" cy="431799"/>
          </a:xfrm>
          <a:prstGeom prst="rect">
            <a:avLst/>
          </a:prstGeom>
        </p:spPr>
        <p:txBody>
          <a:bodyPr anchor="t" rtlCol="false" tIns="0" lIns="0" bIns="0" rIns="0">
            <a:spAutoFit/>
          </a:bodyPr>
          <a:lstStyle/>
          <a:p>
            <a:pPr>
              <a:lnSpc>
                <a:spcPts val="3500"/>
              </a:lnSpc>
            </a:pPr>
            <a:r>
              <a:rPr lang="en-US" sz="2500">
                <a:solidFill>
                  <a:srgbClr val="DB11FB"/>
                </a:solidFill>
                <a:latin typeface="Canva Sans Bold"/>
              </a:rPr>
              <a:t>Paper Description</a:t>
            </a:r>
          </a:p>
        </p:txBody>
      </p:sp>
      <p:sp>
        <p:nvSpPr>
          <p:cNvPr name="TextBox 6" id="6"/>
          <p:cNvSpPr txBox="true"/>
          <p:nvPr/>
        </p:nvSpPr>
        <p:spPr>
          <a:xfrm rot="0">
            <a:off x="6786822" y="9069388"/>
            <a:ext cx="5753456" cy="356234"/>
          </a:xfrm>
          <a:prstGeom prst="rect">
            <a:avLst/>
          </a:prstGeom>
        </p:spPr>
        <p:txBody>
          <a:bodyPr anchor="t" rtlCol="false" tIns="0" lIns="0" bIns="0" rIns="0">
            <a:spAutoFit/>
          </a:bodyPr>
          <a:lstStyle/>
          <a:p>
            <a:pPr>
              <a:lnSpc>
                <a:spcPts val="2940"/>
              </a:lnSpc>
            </a:pPr>
            <a:r>
              <a:rPr lang="en-US" sz="2100">
                <a:solidFill>
                  <a:srgbClr val="FFFFFF"/>
                </a:solidFill>
                <a:latin typeface="Canva Sans Bold"/>
              </a:rPr>
              <a:t>Now let’s dive into the Paper Review</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72670" y="1353951"/>
            <a:ext cx="15886630" cy="1406525"/>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FFFFFF"/>
                </a:solidFill>
                <a:latin typeface="Canva Sans"/>
              </a:rPr>
              <a:t>It accurately reflects the main focus of the paper, which is a systematic examination of research papers on the topic of decomposing monolith applications into micro services architectures</a:t>
            </a:r>
          </a:p>
          <a:p>
            <a:pPr marL="431801" indent="-215900" lvl="1">
              <a:lnSpc>
                <a:spcPts val="2800"/>
              </a:lnSpc>
              <a:buFont typeface="Arial"/>
              <a:buChar char="•"/>
            </a:pPr>
            <a:r>
              <a:rPr lang="en-US" sz="2000">
                <a:solidFill>
                  <a:srgbClr val="FFFFFF"/>
                </a:solidFill>
                <a:latin typeface="Canva Sans"/>
              </a:rPr>
              <a:t>The title effectively communicates the key elements covered in the paper, including the Monolith to Micro services Decomposition Framework ,analysis of existing approaches and tools</a:t>
            </a:r>
          </a:p>
        </p:txBody>
      </p:sp>
      <p:sp>
        <p:nvSpPr>
          <p:cNvPr name="TextBox 3" id="3"/>
          <p:cNvSpPr txBox="true"/>
          <p:nvPr/>
        </p:nvSpPr>
        <p:spPr>
          <a:xfrm rot="0">
            <a:off x="1372670" y="556294"/>
            <a:ext cx="1115219"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Title</a:t>
            </a:r>
          </a:p>
        </p:txBody>
      </p:sp>
      <p:sp>
        <p:nvSpPr>
          <p:cNvPr name="TextBox 4" id="4"/>
          <p:cNvSpPr txBox="true"/>
          <p:nvPr/>
        </p:nvSpPr>
        <p:spPr>
          <a:xfrm rot="0">
            <a:off x="1442256" y="2970231"/>
            <a:ext cx="2669381"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ABSTRACT</a:t>
            </a:r>
          </a:p>
        </p:txBody>
      </p:sp>
      <p:sp>
        <p:nvSpPr>
          <p:cNvPr name="TextBox 5" id="5"/>
          <p:cNvSpPr txBox="true"/>
          <p:nvPr/>
        </p:nvSpPr>
        <p:spPr>
          <a:xfrm rot="0">
            <a:off x="1442256" y="3906855"/>
            <a:ext cx="15886630" cy="5988050"/>
          </a:xfrm>
          <a:prstGeom prst="rect">
            <a:avLst/>
          </a:prstGeom>
        </p:spPr>
        <p:txBody>
          <a:bodyPr anchor="t" rtlCol="false" tIns="0" lIns="0" bIns="0" rIns="0">
            <a:spAutoFit/>
          </a:bodyPr>
          <a:lstStyle/>
          <a:p>
            <a:pPr>
              <a:lnSpc>
                <a:spcPts val="2800"/>
              </a:lnSpc>
            </a:pPr>
            <a:r>
              <a:rPr lang="en-US" sz="2000">
                <a:solidFill>
                  <a:srgbClr val="FFFFFF"/>
                </a:solidFill>
                <a:latin typeface="Canva Sans Bold"/>
              </a:rPr>
              <a:t>Overall Purpose/Overview of the Study:</a:t>
            </a:r>
          </a:p>
          <a:p>
            <a:pPr marL="431801" indent="-215900" lvl="1">
              <a:lnSpc>
                <a:spcPts val="2800"/>
              </a:lnSpc>
              <a:buFont typeface="Arial"/>
              <a:buChar char="•"/>
            </a:pPr>
            <a:r>
              <a:rPr lang="en-US" sz="2000">
                <a:solidFill>
                  <a:srgbClr val="FFFFFF"/>
                </a:solidFill>
                <a:latin typeface="Canva Sans"/>
              </a:rPr>
              <a:t>The overall purpose of the study is to investigate the trend of adopting micro services architecture due to its potential benefits such as scalability, robustness, agility, and failure resilience in software products.</a:t>
            </a:r>
          </a:p>
          <a:p>
            <a:pPr>
              <a:lnSpc>
                <a:spcPts val="2800"/>
              </a:lnSpc>
            </a:pPr>
            <a:r>
              <a:rPr lang="en-US" sz="2000">
                <a:solidFill>
                  <a:srgbClr val="FFFFFF"/>
                </a:solidFill>
                <a:latin typeface="Canva Sans Bold"/>
              </a:rPr>
              <a:t>Research Problem:</a:t>
            </a:r>
          </a:p>
          <a:p>
            <a:pPr marL="431801" indent="-215900" lvl="1">
              <a:lnSpc>
                <a:spcPts val="2800"/>
              </a:lnSpc>
              <a:buFont typeface="Arial"/>
              <a:buChar char="•"/>
            </a:pPr>
            <a:r>
              <a:rPr lang="en-US" sz="2000">
                <a:solidFill>
                  <a:srgbClr val="FFFFFF"/>
                </a:solidFill>
                <a:latin typeface="Canva Sans"/>
              </a:rPr>
              <a:t>The research problem addressed is the need for automated solutions to decompose monolith applications into micro services, particularly for large and complex software systems used by many companies.</a:t>
            </a:r>
          </a:p>
          <a:p>
            <a:pPr>
              <a:lnSpc>
                <a:spcPts val="2800"/>
              </a:lnSpc>
            </a:pPr>
            <a:r>
              <a:rPr lang="en-US" sz="2000">
                <a:solidFill>
                  <a:srgbClr val="FFFFFF"/>
                </a:solidFill>
                <a:latin typeface="Canva Sans Bold"/>
              </a:rPr>
              <a:t>Methods Used:</a:t>
            </a:r>
          </a:p>
          <a:p>
            <a:pPr marL="431801" indent="-215900" lvl="1">
              <a:lnSpc>
                <a:spcPts val="2800"/>
              </a:lnSpc>
              <a:buFont typeface="Arial"/>
              <a:buChar char="•"/>
            </a:pPr>
            <a:r>
              <a:rPr lang="en-US" sz="2000">
                <a:solidFill>
                  <a:srgbClr val="FFFFFF"/>
                </a:solidFill>
                <a:latin typeface="Canva Sans"/>
              </a:rPr>
              <a:t>The study employs a Systematic Literature Review (SLR) protocol and a snowballing method to rigorously examine 35 research papers from well-known databases. The data extraction process is designed to answer specific research questions.</a:t>
            </a:r>
          </a:p>
          <a:p>
            <a:pPr>
              <a:lnSpc>
                <a:spcPts val="2800"/>
              </a:lnSpc>
            </a:pPr>
            <a:r>
              <a:rPr lang="en-US" sz="2000">
                <a:solidFill>
                  <a:srgbClr val="FFFFFF"/>
                </a:solidFill>
                <a:latin typeface="Canva Sans Bold"/>
              </a:rPr>
              <a:t>Main Findings:</a:t>
            </a:r>
          </a:p>
          <a:p>
            <a:pPr marL="431801" indent="-215900" lvl="1">
              <a:lnSpc>
                <a:spcPts val="2800"/>
              </a:lnSpc>
              <a:buFont typeface="Arial"/>
              <a:buChar char="•"/>
            </a:pPr>
            <a:r>
              <a:rPr lang="en-US" sz="2000">
                <a:solidFill>
                  <a:srgbClr val="FFFFFF"/>
                </a:solidFill>
                <a:latin typeface="Canva Sans"/>
              </a:rPr>
              <a:t>The paper presents four main contributions:</a:t>
            </a:r>
          </a:p>
          <a:p>
            <a:pPr marL="431801" indent="-215900" lvl="1">
              <a:lnSpc>
                <a:spcPts val="2800"/>
              </a:lnSpc>
              <a:buFont typeface="Arial"/>
              <a:buChar char="•"/>
            </a:pPr>
            <a:r>
              <a:rPr lang="en-US" sz="2000">
                <a:solidFill>
                  <a:srgbClr val="FFFFFF"/>
                </a:solidFill>
                <a:latin typeface="Canva Sans"/>
              </a:rPr>
              <a:t>Introduction of the Monolith to Micro services Decomposition Framework, outlining major phases and key elements of the decomposition process.</a:t>
            </a:r>
          </a:p>
          <a:p>
            <a:pPr marL="431801" indent="-215900" lvl="1">
              <a:lnSpc>
                <a:spcPts val="2800"/>
              </a:lnSpc>
              <a:buFont typeface="Arial"/>
              <a:buChar char="•"/>
            </a:pPr>
            <a:r>
              <a:rPr lang="en-US" sz="2000">
                <a:solidFill>
                  <a:srgbClr val="FFFFFF"/>
                </a:solidFill>
                <a:latin typeface="Canva Sans"/>
              </a:rPr>
              <a:t>Detailed analysis of existing decomposition approaches, tools, and methods.</a:t>
            </a:r>
          </a:p>
          <a:p>
            <a:pPr marL="431801" indent="-215900" lvl="1">
              <a:lnSpc>
                <a:spcPts val="2800"/>
              </a:lnSpc>
              <a:buFont typeface="Arial"/>
              <a:buChar char="•"/>
            </a:pPr>
            <a:r>
              <a:rPr lang="en-US" sz="2000">
                <a:solidFill>
                  <a:srgbClr val="FFFFFF"/>
                </a:solidFill>
                <a:latin typeface="Canva Sans"/>
              </a:rPr>
              <a:t>Identification of metrics and datasets used for evaluating and validating monolith to micro service decomposition processes.</a:t>
            </a:r>
          </a:p>
          <a:p>
            <a:pPr marL="431801" indent="-215900" lvl="1">
              <a:lnSpc>
                <a:spcPts val="2800"/>
              </a:lnSpc>
              <a:buFont typeface="Arial"/>
              <a:buChar char="•"/>
            </a:pPr>
            <a:r>
              <a:rPr lang="en-US" sz="2000">
                <a:solidFill>
                  <a:srgbClr val="FFFFFF"/>
                </a:solidFill>
                <a:latin typeface="Canva Sans"/>
              </a:rPr>
              <a:t>Proposal of areas for future research.</a:t>
            </a:r>
          </a:p>
          <a:p>
            <a:pPr>
              <a:lnSpc>
                <a:spcPts val="2800"/>
              </a:lnSpc>
            </a:pP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01774" y="981075"/>
            <a:ext cx="15937171" cy="2111374"/>
          </a:xfrm>
          <a:prstGeom prst="rect">
            <a:avLst/>
          </a:prstGeom>
        </p:spPr>
        <p:txBody>
          <a:bodyPr anchor="t" rtlCol="false" tIns="0" lIns="0" bIns="0" rIns="0">
            <a:spAutoFit/>
          </a:bodyPr>
          <a:lstStyle/>
          <a:p>
            <a:pPr>
              <a:lnSpc>
                <a:spcPts val="2800"/>
              </a:lnSpc>
            </a:pPr>
            <a:r>
              <a:rPr lang="en-US" sz="2000">
                <a:solidFill>
                  <a:srgbClr val="FFFFFF"/>
                </a:solidFill>
                <a:latin typeface="Canva Sans Bold"/>
              </a:rPr>
              <a:t>Interpretations and Conclusions:</a:t>
            </a:r>
          </a:p>
          <a:p>
            <a:pPr marL="431807" indent="-215904" lvl="1">
              <a:lnSpc>
                <a:spcPts val="2800"/>
              </a:lnSpc>
              <a:buFont typeface="Arial"/>
              <a:buChar char="•"/>
            </a:pPr>
            <a:r>
              <a:rPr lang="en-US" sz="2000">
                <a:solidFill>
                  <a:srgbClr val="FFFFFF"/>
                </a:solidFill>
                <a:latin typeface="Canva Sans"/>
              </a:rPr>
              <a:t>The findings suggest that the process of monolith decomposition into micro services is still at an early stage. There is a lack of methods for combining static, dynamic, and evolutionary data. Insufficient tool support is noted, and the establishment of standardized metrics, datasets, and baselines is yet to be achieved. These conclusions are framed to assist practitioners in understanding the dimensions of monolith decomposition and to guide researchers in identifying areas for further exploration in the field.</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641350"/>
            <a:ext cx="3156744" cy="688974"/>
          </a:xfrm>
          <a:prstGeom prst="rect">
            <a:avLst/>
          </a:prstGeom>
        </p:spPr>
        <p:txBody>
          <a:bodyPr anchor="t" rtlCol="false" tIns="0" lIns="0" bIns="0" rIns="0">
            <a:spAutoFit/>
          </a:bodyPr>
          <a:lstStyle/>
          <a:p>
            <a:pPr algn="ctr">
              <a:lnSpc>
                <a:spcPts val="5600"/>
              </a:lnSpc>
            </a:pPr>
            <a:r>
              <a:rPr lang="en-US" sz="4000">
                <a:solidFill>
                  <a:srgbClr val="DB11FB"/>
                </a:solidFill>
                <a:latin typeface="Canva Sans Bold"/>
              </a:rPr>
              <a:t>Introduction</a:t>
            </a:r>
          </a:p>
        </p:txBody>
      </p:sp>
      <p:sp>
        <p:nvSpPr>
          <p:cNvPr name="TextBox 3" id="3"/>
          <p:cNvSpPr txBox="true"/>
          <p:nvPr/>
        </p:nvSpPr>
        <p:spPr>
          <a:xfrm rot="0">
            <a:off x="1256032" y="1487305"/>
            <a:ext cx="16003268" cy="8455025"/>
          </a:xfrm>
          <a:prstGeom prst="rect">
            <a:avLst/>
          </a:prstGeom>
        </p:spPr>
        <p:txBody>
          <a:bodyPr anchor="t" rtlCol="false" tIns="0" lIns="0" bIns="0" rIns="0">
            <a:spAutoFit/>
          </a:bodyPr>
          <a:lstStyle/>
          <a:p>
            <a:pPr>
              <a:lnSpc>
                <a:spcPts val="2800"/>
              </a:lnSpc>
            </a:pPr>
            <a:r>
              <a:rPr lang="en-US" sz="2000">
                <a:solidFill>
                  <a:srgbClr val="FFFFFF"/>
                </a:solidFill>
                <a:latin typeface="Canva Sans Bold"/>
              </a:rPr>
              <a:t>Research Background, Clarity of the Research Problem, and Significance:</a:t>
            </a:r>
          </a:p>
          <a:p>
            <a:pPr marL="431801" indent="-215900" lvl="1">
              <a:lnSpc>
                <a:spcPts val="2800"/>
              </a:lnSpc>
              <a:buFont typeface="Arial"/>
              <a:buChar char="•"/>
            </a:pPr>
            <a:r>
              <a:rPr lang="en-US" sz="2000">
                <a:solidFill>
                  <a:srgbClr val="FFFFFF"/>
                </a:solidFill>
                <a:latin typeface="Canva Sans"/>
              </a:rPr>
              <a:t>The introduction provides a clear background by highlighting the challenges posed by the growth and complexity of software systems and the limitations of monolith architectures. The research problem, focusing on the need for decomposing monolith architectures into micro services, is well-defined. The significance is established by connecting it to issues of scalability, maintenance, and deployment performance.</a:t>
            </a:r>
          </a:p>
          <a:p>
            <a:pPr>
              <a:lnSpc>
                <a:spcPts val="2800"/>
              </a:lnSpc>
            </a:pPr>
            <a:r>
              <a:rPr lang="en-US" sz="2000">
                <a:solidFill>
                  <a:srgbClr val="FFFFFF"/>
                </a:solidFill>
                <a:latin typeface="Canva Sans Bold"/>
              </a:rPr>
              <a:t>Quality of the Justification to Motivate the Research:</a:t>
            </a:r>
          </a:p>
          <a:p>
            <a:pPr marL="431801" indent="-215900" lvl="1">
              <a:lnSpc>
                <a:spcPts val="2800"/>
              </a:lnSpc>
              <a:buFont typeface="Arial"/>
              <a:buChar char="•"/>
            </a:pPr>
            <a:r>
              <a:rPr lang="en-US" sz="2000">
                <a:solidFill>
                  <a:srgbClr val="FFFFFF"/>
                </a:solidFill>
                <a:latin typeface="Canva Sans"/>
              </a:rPr>
              <a:t>The justification for the research is well-supported. The passage convincingly argues that the transition to micro services is crucial for addressing the shortcomings of monolith architectures, especially in the context of evolving technological landscapes and the growing demand for faster release cycles.</a:t>
            </a:r>
          </a:p>
          <a:p>
            <a:pPr>
              <a:lnSpc>
                <a:spcPts val="2800"/>
              </a:lnSpc>
            </a:pPr>
            <a:r>
              <a:rPr lang="en-US" sz="2000">
                <a:solidFill>
                  <a:srgbClr val="FFFFFF"/>
                </a:solidFill>
                <a:latin typeface="Canva Sans Bold"/>
              </a:rPr>
              <a:t>Research Objectives/Questions:</a:t>
            </a:r>
          </a:p>
          <a:p>
            <a:pPr marL="431801" indent="-215900" lvl="1">
              <a:lnSpc>
                <a:spcPts val="2800"/>
              </a:lnSpc>
              <a:buFont typeface="Arial"/>
              <a:buChar char="•"/>
            </a:pPr>
            <a:r>
              <a:rPr lang="en-US" sz="2000">
                <a:solidFill>
                  <a:srgbClr val="FFFFFF"/>
                </a:solidFill>
                <a:latin typeface="Canva Sans"/>
              </a:rPr>
              <a:t>The passage clearly outlines the research objectives, stating that the research aims to systematically identify and organize existing research on the decomposition of monolith applications into micro services. This provides a roadmap for the reader regarding the focus of the study.</a:t>
            </a:r>
          </a:p>
          <a:p>
            <a:pPr>
              <a:lnSpc>
                <a:spcPts val="2800"/>
              </a:lnSpc>
            </a:pPr>
            <a:r>
              <a:rPr lang="en-US" sz="2000">
                <a:solidFill>
                  <a:srgbClr val="FFFFFF"/>
                </a:solidFill>
                <a:latin typeface="Canva Sans Bold"/>
              </a:rPr>
              <a:t>Methodological Approach, Context, and Scope of the Study:</a:t>
            </a:r>
          </a:p>
          <a:p>
            <a:pPr marL="431801" indent="-215900" lvl="1">
              <a:lnSpc>
                <a:spcPts val="2800"/>
              </a:lnSpc>
              <a:buFont typeface="Arial"/>
              <a:buChar char="•"/>
            </a:pPr>
            <a:r>
              <a:rPr lang="en-US" sz="2000">
                <a:solidFill>
                  <a:srgbClr val="FFFFFF"/>
                </a:solidFill>
                <a:latin typeface="Canva Sans"/>
              </a:rPr>
              <a:t>The methodological approach is explained, indicating the use of a Systematic Literature Review (SLR) methodology and a snowballing method. This suggests a rigorous and organized approach to collecting and analysing relevant literature. The context is established by discussing the historical transition from monolith to micro services, and the scope is defined by the inclusion of 35 research papers in the review.</a:t>
            </a:r>
          </a:p>
          <a:p>
            <a:pPr>
              <a:lnSpc>
                <a:spcPts val="2800"/>
              </a:lnSpc>
            </a:pPr>
            <a:r>
              <a:rPr lang="en-US" sz="2000">
                <a:solidFill>
                  <a:srgbClr val="FFFFFF"/>
                </a:solidFill>
                <a:latin typeface="Canva Sans Bold"/>
              </a:rPr>
              <a:t>Purpose of the Last Paragraph in this Section:</a:t>
            </a:r>
          </a:p>
          <a:p>
            <a:pPr marL="431801" indent="-215900" lvl="1">
              <a:lnSpc>
                <a:spcPts val="2800"/>
              </a:lnSpc>
              <a:buFont typeface="Arial"/>
              <a:buChar char="•"/>
            </a:pPr>
            <a:r>
              <a:rPr lang="en-US" sz="2000">
                <a:solidFill>
                  <a:srgbClr val="FFFFFF"/>
                </a:solidFill>
                <a:latin typeface="Canva Sans"/>
              </a:rPr>
              <a:t>It serves as a bridge to the next section by outlining the methodology adopted for the research. It introduces the Systematic Literature Review (SLR) methodology and the snowballing method, setting the stage for the subsequent detailed explanation of the research methodology in the following sections. This paragraph helps transition from the problem statement to the research approach.</a:t>
            </a:r>
          </a:p>
          <a:p>
            <a:pPr>
              <a:lnSpc>
                <a:spcPts val="2800"/>
              </a:lnSpc>
            </a:pP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75414" y="1060450"/>
            <a:ext cx="15937171" cy="8108949"/>
          </a:xfrm>
          <a:prstGeom prst="rect">
            <a:avLst/>
          </a:prstGeom>
        </p:spPr>
        <p:txBody>
          <a:bodyPr anchor="t" rtlCol="false" tIns="0" lIns="0" bIns="0" rIns="0">
            <a:spAutoFit/>
          </a:bodyPr>
          <a:lstStyle/>
          <a:p>
            <a:pPr algn="ctr">
              <a:lnSpc>
                <a:spcPts val="4200"/>
              </a:lnSpc>
            </a:pPr>
            <a:r>
              <a:rPr lang="en-US" sz="3000">
                <a:solidFill>
                  <a:srgbClr val="FFFFFF"/>
                </a:solidFill>
                <a:latin typeface="Canva Sans"/>
              </a:rPr>
              <a:t>            </a:t>
            </a:r>
            <a:r>
              <a:rPr lang="en-US" sz="3000">
                <a:solidFill>
                  <a:srgbClr val="FFFFFF"/>
                </a:solidFill>
                <a:latin typeface="Canva Sans Bold"/>
              </a:rPr>
              <a:t>Motivation and Research Problem</a:t>
            </a:r>
          </a:p>
          <a:p>
            <a:pPr>
              <a:lnSpc>
                <a:spcPts val="2800"/>
              </a:lnSpc>
            </a:pPr>
          </a:p>
          <a:p>
            <a:pPr>
              <a:lnSpc>
                <a:spcPts val="2800"/>
              </a:lnSpc>
            </a:pPr>
            <a:r>
              <a:rPr lang="en-US" sz="2000">
                <a:solidFill>
                  <a:srgbClr val="DB11FB"/>
                </a:solidFill>
                <a:latin typeface="Canva Sans Bold"/>
              </a:rPr>
              <a:t>Motivation:</a:t>
            </a:r>
          </a:p>
          <a:p>
            <a:pPr marL="431807" indent="-215904" lvl="1">
              <a:lnSpc>
                <a:spcPts val="2800"/>
              </a:lnSpc>
              <a:buFont typeface="Arial"/>
              <a:buChar char="•"/>
            </a:pPr>
            <a:r>
              <a:rPr lang="en-US" sz="2000">
                <a:solidFill>
                  <a:srgbClr val="FFFFFF"/>
                </a:solidFill>
                <a:latin typeface="Canva Sans"/>
              </a:rPr>
              <a:t>Increasing interest and traction in monolith-to-microservices decomposition.</a:t>
            </a:r>
          </a:p>
          <a:p>
            <a:pPr marL="431807" indent="-215904" lvl="1">
              <a:lnSpc>
                <a:spcPts val="2800"/>
              </a:lnSpc>
              <a:buFont typeface="Arial"/>
              <a:buChar char="•"/>
            </a:pPr>
            <a:r>
              <a:rPr lang="en-US" sz="2000">
                <a:solidFill>
                  <a:srgbClr val="FFFFFF"/>
                </a:solidFill>
                <a:latin typeface="Canva Sans"/>
              </a:rPr>
              <a:t>Potential benefits of microservices and challenges of monolithic architectures.</a:t>
            </a:r>
          </a:p>
          <a:p>
            <a:pPr>
              <a:lnSpc>
                <a:spcPts val="2800"/>
              </a:lnSpc>
            </a:pPr>
          </a:p>
          <a:p>
            <a:pPr>
              <a:lnSpc>
                <a:spcPts val="2800"/>
              </a:lnSpc>
            </a:pPr>
            <a:r>
              <a:rPr lang="en-US" sz="2000">
                <a:solidFill>
                  <a:srgbClr val="DB11FB"/>
                </a:solidFill>
                <a:latin typeface="Canva Sans Bold"/>
              </a:rPr>
              <a:t>Research Problem:</a:t>
            </a:r>
          </a:p>
          <a:p>
            <a:pPr marL="431807" indent="-215904" lvl="1">
              <a:lnSpc>
                <a:spcPts val="2800"/>
              </a:lnSpc>
              <a:buFont typeface="Arial"/>
              <a:buChar char="•"/>
            </a:pPr>
            <a:r>
              <a:rPr lang="en-US" sz="2000">
                <a:solidFill>
                  <a:srgbClr val="FFFFFF"/>
                </a:solidFill>
                <a:latin typeface="Canva Sans"/>
              </a:rPr>
              <a:t>Lack of a comprehensive framework for decomposing monolith applications into micro-services.</a:t>
            </a:r>
          </a:p>
          <a:p>
            <a:pPr marL="431807" indent="-215904" lvl="1">
              <a:lnSpc>
                <a:spcPts val="2800"/>
              </a:lnSpc>
              <a:buFont typeface="Arial"/>
              <a:buChar char="•"/>
            </a:pPr>
            <a:r>
              <a:rPr lang="en-US" sz="2000">
                <a:solidFill>
                  <a:srgbClr val="FFFFFF"/>
                </a:solidFill>
                <a:latin typeface="Canva Sans"/>
              </a:rPr>
              <a:t>Importance: Without a systematic framework, organizations may struggle to effectively and efficiently decompose monoliths, limiting the potential benefits of micro-services.</a:t>
            </a:r>
          </a:p>
          <a:p>
            <a:pPr>
              <a:lnSpc>
                <a:spcPts val="2800"/>
              </a:lnSpc>
            </a:pPr>
          </a:p>
          <a:p>
            <a:pPr algn="ctr">
              <a:lnSpc>
                <a:spcPts val="4200"/>
              </a:lnSpc>
            </a:pPr>
            <a:r>
              <a:rPr lang="en-US" sz="3000">
                <a:solidFill>
                  <a:srgbClr val="FFFFFF"/>
                </a:solidFill>
                <a:latin typeface="Canva Sans Bold"/>
              </a:rPr>
              <a:t>         Purpose of Literature Review and Positioning of Current Research</a:t>
            </a:r>
          </a:p>
          <a:p>
            <a:pPr>
              <a:lnSpc>
                <a:spcPts val="2800"/>
              </a:lnSpc>
            </a:pPr>
          </a:p>
          <a:p>
            <a:pPr>
              <a:lnSpc>
                <a:spcPts val="2800"/>
              </a:lnSpc>
            </a:pPr>
            <a:r>
              <a:rPr lang="en-US" sz="2000">
                <a:solidFill>
                  <a:srgbClr val="DB11FB"/>
                </a:solidFill>
                <a:latin typeface="Canva Sans Bold"/>
              </a:rPr>
              <a:t>Purpose of Literature Review:</a:t>
            </a:r>
          </a:p>
          <a:p>
            <a:pPr marL="431807" indent="-215904" lvl="1">
              <a:lnSpc>
                <a:spcPts val="2800"/>
              </a:lnSpc>
              <a:buFont typeface="Arial"/>
              <a:buChar char="•"/>
            </a:pPr>
            <a:r>
              <a:rPr lang="en-US" sz="2000">
                <a:solidFill>
                  <a:srgbClr val="FFFFFF"/>
                </a:solidFill>
                <a:latin typeface="Canva Sans"/>
              </a:rPr>
              <a:t>Provide an overview of existing research on monolith-to-microservices decomposition.</a:t>
            </a:r>
          </a:p>
          <a:p>
            <a:pPr marL="431807" indent="-215904" lvl="1">
              <a:lnSpc>
                <a:spcPts val="2800"/>
              </a:lnSpc>
              <a:buFont typeface="Arial"/>
              <a:buChar char="•"/>
            </a:pPr>
            <a:r>
              <a:rPr lang="en-US" sz="2000">
                <a:solidFill>
                  <a:srgbClr val="FFFFFF"/>
                </a:solidFill>
                <a:latin typeface="Canva Sans"/>
              </a:rPr>
              <a:t>Identify gaps in the literature.</a:t>
            </a:r>
          </a:p>
          <a:p>
            <a:pPr marL="431807" indent="-215904" lvl="1">
              <a:lnSpc>
                <a:spcPts val="2800"/>
              </a:lnSpc>
              <a:buFont typeface="Arial"/>
              <a:buChar char="•"/>
            </a:pPr>
            <a:r>
              <a:rPr lang="en-US" sz="2000">
                <a:solidFill>
                  <a:srgbClr val="FFFFFF"/>
                </a:solidFill>
                <a:latin typeface="Canva Sans"/>
              </a:rPr>
              <a:t>Lay the foundation for the development of the Monolith to Microservices Decomposition Framework (M2MDF).</a:t>
            </a:r>
          </a:p>
          <a:p>
            <a:pPr>
              <a:lnSpc>
                <a:spcPts val="2800"/>
              </a:lnSpc>
            </a:pPr>
            <a:r>
              <a:rPr lang="en-US" sz="2000">
                <a:solidFill>
                  <a:srgbClr val="FFFFFF"/>
                </a:solidFill>
                <a:latin typeface="Canva Sans"/>
              </a:rPr>
              <a:t> </a:t>
            </a:r>
            <a:r>
              <a:rPr lang="en-US" sz="2000">
                <a:solidFill>
                  <a:srgbClr val="FFFFFF"/>
                </a:solidFill>
                <a:latin typeface="Canva Sans Bold"/>
              </a:rPr>
              <a:t>     </a:t>
            </a:r>
          </a:p>
          <a:p>
            <a:pPr>
              <a:lnSpc>
                <a:spcPts val="2800"/>
              </a:lnSpc>
            </a:pPr>
            <a:r>
              <a:rPr lang="en-US" sz="2000">
                <a:solidFill>
                  <a:srgbClr val="DB11FB"/>
                </a:solidFill>
                <a:latin typeface="Canva Sans Bold"/>
              </a:rPr>
              <a:t>Positioning of Current Research:</a:t>
            </a:r>
          </a:p>
          <a:p>
            <a:pPr marL="431807" indent="-215904" lvl="1">
              <a:lnSpc>
                <a:spcPts val="2800"/>
              </a:lnSpc>
              <a:buFont typeface="Arial"/>
              <a:buChar char="•"/>
            </a:pPr>
            <a:r>
              <a:rPr lang="en-US" sz="2000">
                <a:solidFill>
                  <a:srgbClr val="FFFFFF"/>
                </a:solidFill>
                <a:latin typeface="Canva Sans"/>
              </a:rPr>
              <a:t>Literature review showcases temporal distribution of studies and diverse publication venues.</a:t>
            </a:r>
          </a:p>
          <a:p>
            <a:pPr marL="431807" indent="-215904" lvl="1">
              <a:lnSpc>
                <a:spcPts val="2800"/>
              </a:lnSpc>
              <a:buFont typeface="Arial"/>
              <a:buChar char="•"/>
            </a:pPr>
            <a:r>
              <a:rPr lang="en-US" sz="2000">
                <a:solidFill>
                  <a:srgbClr val="FFFFFF"/>
                </a:solidFill>
                <a:latin typeface="Canva Sans"/>
              </a:rPr>
              <a:t>Existing approaches focus on specific aspects, lacking a comprehensive framework.</a:t>
            </a:r>
          </a:p>
          <a:p>
            <a:pPr marL="431807" indent="-215904" lvl="1">
              <a:lnSpc>
                <a:spcPts val="2800"/>
              </a:lnSpc>
              <a:buFont typeface="Arial"/>
              <a:buChar char="•"/>
            </a:pPr>
            <a:r>
              <a:rPr lang="en-US" sz="2000">
                <a:solidFill>
                  <a:srgbClr val="FFFFFF"/>
                </a:solidFill>
                <a:latin typeface="Canva Sans"/>
              </a:rPr>
              <a:t>Current research aims to fill this gap by developing the M2MDF.</a:t>
            </a: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75414" y="853501"/>
            <a:ext cx="15937171" cy="3168649"/>
          </a:xfrm>
          <a:prstGeom prst="rect">
            <a:avLst/>
          </a:prstGeom>
        </p:spPr>
        <p:txBody>
          <a:bodyPr anchor="t" rtlCol="false" tIns="0" lIns="0" bIns="0" rIns="0">
            <a:spAutoFit/>
          </a:bodyPr>
          <a:lstStyle/>
          <a:p>
            <a:pPr>
              <a:lnSpc>
                <a:spcPts val="2800"/>
              </a:lnSpc>
            </a:pPr>
            <a:r>
              <a:rPr lang="en-US" sz="2000">
                <a:solidFill>
                  <a:srgbClr val="DB11FB"/>
                </a:solidFill>
                <a:latin typeface="Canva Sans Bold"/>
              </a:rPr>
              <a:t>Importance of the Research Problem:</a:t>
            </a:r>
          </a:p>
          <a:p>
            <a:pPr>
              <a:lnSpc>
                <a:spcPts val="2800"/>
              </a:lnSpc>
            </a:pPr>
          </a:p>
          <a:p>
            <a:pPr marL="431807" indent="-215904" lvl="1">
              <a:lnSpc>
                <a:spcPts val="2800"/>
              </a:lnSpc>
              <a:buFont typeface="Arial"/>
              <a:buChar char="•"/>
            </a:pPr>
            <a:r>
              <a:rPr lang="en-US" sz="2000">
                <a:solidFill>
                  <a:srgbClr val="FFFFFF"/>
                </a:solidFill>
                <a:latin typeface="Canva Sans"/>
              </a:rPr>
              <a:t>Absence of a comprehensive framework hinders effective decomposition and realization of microservices benefits.</a:t>
            </a:r>
          </a:p>
          <a:p>
            <a:pPr>
              <a:lnSpc>
                <a:spcPts val="2800"/>
              </a:lnSpc>
            </a:pPr>
          </a:p>
          <a:p>
            <a:pPr>
              <a:lnSpc>
                <a:spcPts val="2800"/>
              </a:lnSpc>
            </a:pPr>
            <a:r>
              <a:rPr lang="en-US" sz="2000">
                <a:solidFill>
                  <a:srgbClr val="DB11FB"/>
                </a:solidFill>
                <a:latin typeface="Canva Sans Bold"/>
              </a:rPr>
              <a:t>Positioning the Current Research:</a:t>
            </a:r>
          </a:p>
          <a:p>
            <a:pPr>
              <a:lnSpc>
                <a:spcPts val="2800"/>
              </a:lnSpc>
            </a:pPr>
          </a:p>
          <a:p>
            <a:pPr marL="431807" indent="-215904" lvl="1">
              <a:lnSpc>
                <a:spcPts val="2800"/>
              </a:lnSpc>
              <a:buFont typeface="Arial"/>
              <a:buChar char="•"/>
            </a:pPr>
            <a:r>
              <a:rPr lang="en-US" sz="2000">
                <a:solidFill>
                  <a:srgbClr val="FFFFFF"/>
                </a:solidFill>
                <a:latin typeface="Canva Sans"/>
              </a:rPr>
              <a:t>Literature review provides a comprehensive overview of existing approaches and methods.</a:t>
            </a:r>
          </a:p>
          <a:p>
            <a:pPr marL="431807" indent="-215904" lvl="1">
              <a:lnSpc>
                <a:spcPts val="2800"/>
              </a:lnSpc>
              <a:buFont typeface="Arial"/>
              <a:buChar char="•"/>
            </a:pPr>
            <a:r>
              <a:rPr lang="en-US" sz="2000">
                <a:solidFill>
                  <a:srgbClr val="FFFFFF"/>
                </a:solidFill>
                <a:latin typeface="Canva Sans"/>
              </a:rPr>
              <a:t>Sets the context for the development of the M2MDF.</a:t>
            </a:r>
          </a:p>
          <a:p>
            <a:pPr marL="431807" indent="-215904" lvl="1">
              <a:lnSpc>
                <a:spcPts val="2800"/>
              </a:lnSpc>
              <a:buFont typeface="Arial"/>
              <a:buChar char="•"/>
            </a:pPr>
            <a:r>
              <a:rPr lang="en-US" sz="2000">
                <a:solidFill>
                  <a:srgbClr val="FFFFFF"/>
                </a:solidFill>
                <a:latin typeface="Canva Sans"/>
              </a:rPr>
              <a:t>Identifies gaps and opportunities for further research.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DAF0xv9U8ww</dc:identifier>
  <dcterms:modified xsi:type="dcterms:W3CDTF">2011-08-01T06:04:30Z</dcterms:modified>
  <cp:revision>1</cp:revision>
  <dc:title>[Original size] White and Blue Professional Modern Technology Pitch Deck Presentation</dc:title>
</cp:coreProperties>
</file>