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60" r:id="rId5"/>
    <p:sldId id="259" r:id="rId6"/>
    <p:sldId id="261" r:id="rId7"/>
    <p:sldId id="262" r:id="rId8"/>
    <p:sldId id="268" r:id="rId9"/>
    <p:sldId id="263" r:id="rId10"/>
    <p:sldId id="266" r:id="rId11"/>
    <p:sldId id="264" r:id="rId12"/>
    <p:sldId id="265" r:id="rId13"/>
    <p:sldId id="267"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6F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1" autoAdjust="0"/>
    <p:restoredTop sz="94660"/>
  </p:normalViewPr>
  <p:slideViewPr>
    <p:cSldViewPr snapToGrid="0">
      <p:cViewPr varScale="1">
        <p:scale>
          <a:sx n="111" d="100"/>
          <a:sy n="111" d="100"/>
        </p:scale>
        <p:origin x="248"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E18E8-28A5-3A44-9E89-B2F7B785871E}" type="datetimeFigureOut">
              <a:rPr lang="en-US" smtClean="0"/>
              <a:t>3/16/17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051AC-73C1-6F43-AF61-68F6A253C2D1}" type="slidenum">
              <a:rPr lang="en-US" smtClean="0"/>
              <a:t>‹#›</a:t>
            </a:fld>
            <a:endParaRPr lang="en-US"/>
          </a:p>
        </p:txBody>
      </p:sp>
    </p:spTree>
    <p:extLst>
      <p:ext uri="{BB962C8B-B14F-4D97-AF65-F5344CB8AC3E}">
        <p14:creationId xmlns:p14="http://schemas.microsoft.com/office/powerpoint/2010/main" val="2123013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3/16/17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3/16/17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f"/><Relationship Id="rId3" Type="http://schemas.openxmlformats.org/officeDocument/2006/relationships/hyperlink" Target="https://www.gnu.org/software/bas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5.tiff"/><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duotone>
              <a:prstClr val="black"/>
              <a:schemeClr val="bg1">
                <a:tint val="45000"/>
                <a:satMod val="400000"/>
              </a:schemeClr>
            </a:duotone>
            <a:alphaModFix amt="25000"/>
          </a:blip>
          <a:srcRect t="20921" b="22829"/>
          <a:stretch/>
        </p:blipFill>
        <p:spPr>
          <a:xfrm>
            <a:off x="20" y="10"/>
            <a:ext cx="12191980" cy="6857990"/>
          </a:xfrm>
          <a:prstGeom prst="rect">
            <a:avLst/>
          </a:prstGeom>
        </p:spPr>
      </p:pic>
      <p:sp>
        <p:nvSpPr>
          <p:cNvPr id="2" name="Title 1"/>
          <p:cNvSpPr>
            <a:spLocks noGrp="1"/>
          </p:cNvSpPr>
          <p:nvPr>
            <p:ph type="ctrTitle"/>
          </p:nvPr>
        </p:nvSpPr>
        <p:spPr>
          <a:xfrm>
            <a:off x="1751012" y="609601"/>
            <a:ext cx="8676222" cy="3200400"/>
          </a:xfrm>
        </p:spPr>
        <p:txBody>
          <a:bodyPr>
            <a:normAutofit/>
          </a:bodyPr>
          <a:lstStyle/>
          <a:p>
            <a:r>
              <a:rPr lang="en-US" sz="4000" dirty="0">
                <a:latin typeface="Consolas" charset="0"/>
                <a:ea typeface="Consolas" charset="0"/>
                <a:cs typeface="Consolas" charset="0"/>
              </a:rPr>
              <a:t>Bash: </a:t>
            </a:r>
            <a:r>
              <a:rPr lang="en-US" sz="4000" dirty="0" smtClean="0">
                <a:latin typeface="Consolas" charset="0"/>
                <a:ea typeface="Consolas" charset="0"/>
                <a:cs typeface="Consolas" charset="0"/>
              </a:rPr>
              <a:t>THE Bourne-again shell</a:t>
            </a:r>
            <a:endParaRPr lang="en-US" sz="4000" dirty="0">
              <a:latin typeface="Consolas" charset="0"/>
              <a:ea typeface="Consolas" charset="0"/>
              <a:cs typeface="Consolas" charset="0"/>
            </a:endParaRPr>
          </a:p>
        </p:txBody>
      </p:sp>
      <p:sp>
        <p:nvSpPr>
          <p:cNvPr id="3" name="Subtitle 2"/>
          <p:cNvSpPr>
            <a:spLocks noGrp="1"/>
          </p:cNvSpPr>
          <p:nvPr>
            <p:ph type="subTitle" idx="1"/>
          </p:nvPr>
        </p:nvSpPr>
        <p:spPr>
          <a:xfrm>
            <a:off x="1751012" y="3886200"/>
            <a:ext cx="8676222" cy="1905000"/>
          </a:xfrm>
        </p:spPr>
        <p:txBody>
          <a:bodyPr>
            <a:normAutofit/>
          </a:bodyPr>
          <a:lstStyle/>
          <a:p>
            <a:r>
              <a:rPr lang="en-US" cap="none" dirty="0">
                <a:latin typeface="Consolas" charset="0"/>
                <a:ea typeface="Consolas" charset="0"/>
                <a:cs typeface="Consolas" charset="0"/>
                <a:hlinkClick r:id="rId3"/>
              </a:rPr>
              <a:t>https://www.gnu.org/software/bash</a:t>
            </a:r>
            <a:r>
              <a:rPr lang="en-US" cap="none" dirty="0" smtClean="0">
                <a:latin typeface="Consolas" charset="0"/>
                <a:ea typeface="Consolas" charset="0"/>
                <a:cs typeface="Consolas" charset="0"/>
                <a:hlinkClick r:id="rId3"/>
              </a:rPr>
              <a:t>/</a:t>
            </a:r>
            <a:endParaRPr lang="en-US" cap="none" dirty="0" smtClean="0">
              <a:latin typeface="Consolas" charset="0"/>
              <a:ea typeface="Consolas" charset="0"/>
              <a:cs typeface="Consolas" charset="0"/>
            </a:endParaRPr>
          </a:p>
          <a:p>
            <a:r>
              <a:rPr lang="en-US" cap="none" dirty="0" smtClean="0">
                <a:latin typeface="Consolas" charset="0"/>
                <a:ea typeface="Consolas" charset="0"/>
                <a:cs typeface="Consolas" charset="0"/>
              </a:rPr>
              <a:t>By: Asa Jenkins</a:t>
            </a:r>
            <a:endParaRPr lang="en-US" cap="none" dirty="0">
              <a:latin typeface="Consolas" charset="0"/>
              <a:ea typeface="Consolas" charset="0"/>
              <a:cs typeface="Consolas" charset="0"/>
            </a:endParaRPr>
          </a:p>
        </p:txBody>
      </p:sp>
    </p:spTree>
    <p:extLst>
      <p:ext uri="{BB962C8B-B14F-4D97-AF65-F5344CB8AC3E}">
        <p14:creationId xmlns:p14="http://schemas.microsoft.com/office/powerpoint/2010/main" val="84272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duotone>
              <a:prstClr val="black"/>
              <a:schemeClr val="bg1">
                <a:tint val="45000"/>
                <a:satMod val="400000"/>
              </a:schemeClr>
            </a:duotone>
            <a:alphaModFix amt="25000"/>
          </a:blip>
          <a:srcRect t="20921" b="22829"/>
          <a:stretch/>
        </p:blipFill>
        <p:spPr>
          <a:xfrm>
            <a:off x="20" y="10"/>
            <a:ext cx="12191980" cy="6857990"/>
          </a:xfrm>
          <a:prstGeom prst="rect">
            <a:avLst/>
          </a:prstGeom>
        </p:spPr>
      </p:pic>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450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duotone>
              <a:prstClr val="black"/>
              <a:schemeClr val="bg1">
                <a:tint val="45000"/>
                <a:satMod val="400000"/>
              </a:schemeClr>
            </a:duotone>
            <a:alphaModFix amt="25000"/>
          </a:blip>
          <a:srcRect t="20921" b="22829"/>
          <a:stretch/>
        </p:blipFill>
        <p:spPr>
          <a:xfrm>
            <a:off x="20" y="10"/>
            <a:ext cx="12191980" cy="6857990"/>
          </a:xfrm>
          <a:prstGeom prst="rect">
            <a:avLst/>
          </a:prstGeom>
        </p:spPr>
      </p:pic>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7138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duotone>
              <a:prstClr val="black"/>
              <a:schemeClr val="bg1">
                <a:tint val="45000"/>
                <a:satMod val="400000"/>
              </a:schemeClr>
            </a:duotone>
            <a:alphaModFix amt="25000"/>
          </a:blip>
          <a:srcRect t="20921" b="22829"/>
          <a:stretch/>
        </p:blipFill>
        <p:spPr>
          <a:xfrm>
            <a:off x="20" y="10"/>
            <a:ext cx="12191980" cy="6857990"/>
          </a:xfrm>
          <a:prstGeom prst="rect">
            <a:avLst/>
          </a:prstGeom>
        </p:spPr>
      </p:pic>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08915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duotone>
              <a:prstClr val="black"/>
              <a:schemeClr val="bg1">
                <a:tint val="45000"/>
                <a:satMod val="400000"/>
              </a:schemeClr>
            </a:duotone>
            <a:alphaModFix amt="25000"/>
          </a:blip>
          <a:srcRect t="20921" b="22829"/>
          <a:stretch/>
        </p:blipFill>
        <p:spPr>
          <a:xfrm>
            <a:off x="20" y="10"/>
            <a:ext cx="12191980" cy="6857990"/>
          </a:xfrm>
          <a:prstGeom prst="rect">
            <a:avLst/>
          </a:prstGeom>
        </p:spPr>
      </p:pic>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4312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duotone>
              <a:prstClr val="black"/>
              <a:schemeClr val="bg1">
                <a:tint val="45000"/>
                <a:satMod val="400000"/>
              </a:schemeClr>
            </a:duotone>
            <a:alphaModFix amt="25000"/>
          </a:blip>
          <a:srcRect t="20921" b="22829"/>
          <a:stretch/>
        </p:blipFill>
        <p:spPr>
          <a:xfrm>
            <a:off x="20" y="10"/>
            <a:ext cx="12191980" cy="6857990"/>
          </a:xfrm>
          <a:prstGeom prst="rect">
            <a:avLst/>
          </a:prstGeom>
        </p:spPr>
      </p:pic>
      <p:sp>
        <p:nvSpPr>
          <p:cNvPr id="2" name="Title 1"/>
          <p:cNvSpPr>
            <a:spLocks noGrp="1"/>
          </p:cNvSpPr>
          <p:nvPr>
            <p:ph type="title"/>
          </p:nvPr>
        </p:nvSpPr>
        <p:spPr/>
        <p:txBody>
          <a:bodyPr/>
          <a:lstStyle/>
          <a:p>
            <a:r>
              <a:rPr lang="en-US" dirty="0" smtClean="0"/>
              <a:t>List constructs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1709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duotone>
              <a:prstClr val="black"/>
              <a:schemeClr val="bg1">
                <a:tint val="45000"/>
                <a:satMod val="400000"/>
              </a:schemeClr>
            </a:duotone>
            <a:alphaModFix amt="25000"/>
          </a:blip>
          <a:srcRect t="20921" b="22829"/>
          <a:stretch/>
        </p:blipFill>
        <p:spPr>
          <a:xfrm>
            <a:off x="20" y="10"/>
            <a:ext cx="12191980" cy="6857990"/>
          </a:xfrm>
          <a:prstGeom prst="rect">
            <a:avLst/>
          </a:prstGeom>
        </p:spPr>
      </p:pic>
      <p:sp>
        <p:nvSpPr>
          <p:cNvPr id="2" name="Title 1"/>
          <p:cNvSpPr>
            <a:spLocks noGrp="1"/>
          </p:cNvSpPr>
          <p:nvPr>
            <p:ph type="title"/>
          </p:nvPr>
        </p:nvSpPr>
        <p:spPr/>
        <p:txBody>
          <a:bodyPr/>
          <a:lstStyle/>
          <a:p>
            <a:r>
              <a:rPr lang="en-US" dirty="0" smtClean="0"/>
              <a:t>Scripting it together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4393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duotone>
              <a:prstClr val="black"/>
              <a:schemeClr val="bg1">
                <a:tint val="45000"/>
                <a:satMod val="400000"/>
              </a:schemeClr>
            </a:duotone>
            <a:alphaModFix amt="25000"/>
          </a:blip>
          <a:srcRect t="20921" b="22829"/>
          <a:stretch/>
        </p:blipFill>
        <p:spPr>
          <a:xfrm>
            <a:off x="20" y="10"/>
            <a:ext cx="12191980" cy="6857990"/>
          </a:xfrm>
          <a:prstGeom prst="rect">
            <a:avLst/>
          </a:prstGeom>
        </p:spPr>
      </p:pic>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11269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duotone>
              <a:prstClr val="black"/>
              <a:schemeClr val="bg1">
                <a:tint val="45000"/>
                <a:satMod val="400000"/>
              </a:schemeClr>
            </a:duotone>
            <a:alphaModFix amt="25000"/>
          </a:blip>
          <a:srcRect t="20921" b="22829"/>
          <a:stretch/>
        </p:blipFill>
        <p:spPr>
          <a:xfrm>
            <a:off x="20" y="10"/>
            <a:ext cx="12191980" cy="6857990"/>
          </a:xfrm>
          <a:prstGeom prst="rect">
            <a:avLst/>
          </a:prstGeom>
        </p:spPr>
      </p:pic>
      <p:sp>
        <p:nvSpPr>
          <p:cNvPr id="2" name="Title 1"/>
          <p:cNvSpPr>
            <a:spLocks noGrp="1"/>
          </p:cNvSpPr>
          <p:nvPr>
            <p:ph type="title"/>
          </p:nvPr>
        </p:nvSpPr>
        <p:spPr/>
        <p:txBody>
          <a:bodyPr/>
          <a:lstStyle/>
          <a:p>
            <a:r>
              <a:rPr lang="en-US" dirty="0" smtClean="0"/>
              <a:t>What is bash?</a:t>
            </a:r>
            <a:endParaRPr lang="en-US" dirty="0"/>
          </a:p>
        </p:txBody>
      </p:sp>
      <p:sp>
        <p:nvSpPr>
          <p:cNvPr id="3" name="Content Placeholder 2"/>
          <p:cNvSpPr>
            <a:spLocks noGrp="1"/>
          </p:cNvSpPr>
          <p:nvPr>
            <p:ph idx="1"/>
          </p:nvPr>
        </p:nvSpPr>
        <p:spPr>
          <a:xfrm>
            <a:off x="1141413" y="3437017"/>
            <a:ext cx="4090344" cy="3124201"/>
          </a:xfrm>
        </p:spPr>
        <p:txBody>
          <a:bodyPr>
            <a:noAutofit/>
          </a:bodyPr>
          <a:lstStyle/>
          <a:p>
            <a:r>
              <a:rPr lang="en-US" sz="1700" b="1" cap="none" dirty="0" smtClean="0">
                <a:latin typeface="Consolas" charset="0"/>
                <a:ea typeface="Consolas" charset="0"/>
                <a:cs typeface="Consolas" charset="0"/>
              </a:rPr>
              <a:t>Bash</a:t>
            </a:r>
            <a:r>
              <a:rPr lang="en-US" sz="1700" cap="none" dirty="0" smtClean="0">
                <a:latin typeface="Consolas" charset="0"/>
                <a:ea typeface="Consolas" charset="0"/>
                <a:cs typeface="Consolas" charset="0"/>
              </a:rPr>
              <a:t> stands for “Bourne-Again Shell”, which is based on the </a:t>
            </a:r>
            <a:r>
              <a:rPr lang="en-US" sz="1700" b="1" cap="none" dirty="0" smtClean="0">
                <a:latin typeface="Consolas" charset="0"/>
                <a:ea typeface="Consolas" charset="0"/>
                <a:cs typeface="Consolas" charset="0"/>
              </a:rPr>
              <a:t>Bourne </a:t>
            </a:r>
            <a:r>
              <a:rPr lang="en-US" sz="1700" cap="none" dirty="0" smtClean="0">
                <a:latin typeface="Consolas" charset="0"/>
                <a:ea typeface="Consolas" charset="0"/>
                <a:cs typeface="Consolas" charset="0"/>
              </a:rPr>
              <a:t>shell and mostly compatible with its features.</a:t>
            </a:r>
            <a:endParaRPr lang="en-US" sz="1700" b="1" cap="none" dirty="0" smtClean="0">
              <a:latin typeface="Consolas" charset="0"/>
              <a:ea typeface="Consolas" charset="0"/>
              <a:cs typeface="Consolas" charset="0"/>
            </a:endParaRPr>
          </a:p>
          <a:p>
            <a:r>
              <a:rPr lang="en-US" sz="1700" cap="none" dirty="0" smtClean="0">
                <a:latin typeface="Consolas" charset="0"/>
                <a:ea typeface="Consolas" charset="0"/>
                <a:cs typeface="Consolas" charset="0"/>
              </a:rPr>
              <a:t>A </a:t>
            </a:r>
            <a:r>
              <a:rPr lang="en-US" sz="1700" b="1" cap="none" dirty="0" smtClean="0">
                <a:latin typeface="Consolas" charset="0"/>
                <a:ea typeface="Consolas" charset="0"/>
                <a:cs typeface="Consolas" charset="0"/>
              </a:rPr>
              <a:t>Unix Shell </a:t>
            </a:r>
            <a:r>
              <a:rPr lang="en-US" sz="1700" cap="none" dirty="0" smtClean="0">
                <a:latin typeface="Consolas" charset="0"/>
                <a:ea typeface="Consolas" charset="0"/>
                <a:cs typeface="Consolas" charset="0"/>
              </a:rPr>
              <a:t>(or </a:t>
            </a:r>
            <a:r>
              <a:rPr lang="en-US" sz="1700" b="1" cap="none" dirty="0" smtClean="0">
                <a:latin typeface="Consolas" charset="0"/>
                <a:ea typeface="Consolas" charset="0"/>
                <a:cs typeface="Consolas" charset="0"/>
              </a:rPr>
              <a:t>Bourne</a:t>
            </a:r>
            <a:r>
              <a:rPr lang="en-US" sz="1700" cap="none" dirty="0" smtClean="0">
                <a:latin typeface="Consolas" charset="0"/>
                <a:ea typeface="Consolas" charset="0"/>
                <a:cs typeface="Consolas" charset="0"/>
              </a:rPr>
              <a:t> shell) is both a command interpreter, and programming language.</a:t>
            </a:r>
            <a:endParaRPr lang="en-US" sz="1700" b="1" cap="none" dirty="0" smtClean="0">
              <a:latin typeface="Consolas" charset="0"/>
              <a:ea typeface="Consolas" charset="0"/>
              <a:cs typeface="Consolas" charset="0"/>
            </a:endParaRPr>
          </a:p>
          <a:p>
            <a:r>
              <a:rPr lang="en-US" sz="1700" b="1" cap="none" dirty="0" smtClean="0">
                <a:latin typeface="Consolas" charset="0"/>
                <a:ea typeface="Consolas" charset="0"/>
                <a:cs typeface="Consolas" charset="0"/>
              </a:rPr>
              <a:t>Bash</a:t>
            </a:r>
            <a:r>
              <a:rPr lang="en-US" sz="1700" cap="none" dirty="0" smtClean="0">
                <a:latin typeface="Consolas" charset="0"/>
                <a:ea typeface="Consolas" charset="0"/>
                <a:cs typeface="Consolas" charset="0"/>
              </a:rPr>
              <a:t> is the </a:t>
            </a:r>
            <a:r>
              <a:rPr lang="en-US" sz="1700" i="1" cap="none" dirty="0" smtClean="0">
                <a:latin typeface="Consolas" charset="0"/>
                <a:ea typeface="Consolas" charset="0"/>
                <a:cs typeface="Consolas" charset="0"/>
              </a:rPr>
              <a:t>de facto </a:t>
            </a:r>
            <a:r>
              <a:rPr lang="en-US" sz="1700" cap="none" dirty="0" smtClean="0">
                <a:latin typeface="Consolas" charset="0"/>
                <a:ea typeface="Consolas" charset="0"/>
                <a:cs typeface="Consolas" charset="0"/>
              </a:rPr>
              <a:t>shell on most GNU/Linux distributions.</a:t>
            </a:r>
          </a:p>
          <a:p>
            <a:r>
              <a:rPr lang="en-US" sz="1700" cap="none" dirty="0" smtClean="0">
                <a:latin typeface="Consolas" charset="0"/>
                <a:ea typeface="Consolas" charset="0"/>
                <a:cs typeface="Consolas" charset="0"/>
              </a:rPr>
              <a:t>Think of </a:t>
            </a:r>
            <a:r>
              <a:rPr lang="en-US" sz="1700" b="1" cap="none" dirty="0" smtClean="0">
                <a:latin typeface="Consolas" charset="0"/>
                <a:ea typeface="Consolas" charset="0"/>
                <a:cs typeface="Consolas" charset="0"/>
              </a:rPr>
              <a:t>Bash</a:t>
            </a:r>
            <a:r>
              <a:rPr lang="en-US" sz="1700" cap="none" dirty="0" smtClean="0">
                <a:latin typeface="Consolas" charset="0"/>
                <a:ea typeface="Consolas" charset="0"/>
                <a:cs typeface="Consolas" charset="0"/>
              </a:rPr>
              <a:t> as a way to speak to your system. It allows you to perform basic operations like math, run applications, or tests.</a:t>
            </a:r>
          </a:p>
          <a:p>
            <a:endParaRPr lang="en-US" sz="1700" cap="none" dirty="0" smtClean="0">
              <a:latin typeface="Consolas" charset="0"/>
              <a:ea typeface="Consolas" charset="0"/>
              <a:cs typeface="Consolas" charset="0"/>
            </a:endParaRPr>
          </a:p>
          <a:p>
            <a:endParaRPr lang="en-US" sz="1700" cap="none" dirty="0" smtClean="0">
              <a:latin typeface="Consolas" charset="0"/>
              <a:ea typeface="Consolas" charset="0"/>
              <a:cs typeface="Consolas" charset="0"/>
            </a:endParaRPr>
          </a:p>
          <a:p>
            <a:endParaRPr lang="en-US" sz="1700" cap="none" dirty="0" smtClean="0">
              <a:latin typeface="Consolas" charset="0"/>
              <a:ea typeface="Consolas" charset="0"/>
              <a:cs typeface="Consolas" charset="0"/>
            </a:endParaRPr>
          </a:p>
          <a:p>
            <a:endParaRPr lang="en-US" sz="1700" cap="none" dirty="0">
              <a:latin typeface="Consolas" charset="0"/>
              <a:ea typeface="Consolas" charset="0"/>
              <a:cs typeface="Consolas" charset="0"/>
            </a:endParaRPr>
          </a:p>
        </p:txBody>
      </p:sp>
      <p:pic>
        <p:nvPicPr>
          <p:cNvPr id="8" name="Picture 7"/>
          <p:cNvPicPr>
            <a:picLocks noChangeAspect="1"/>
          </p:cNvPicPr>
          <p:nvPr/>
        </p:nvPicPr>
        <p:blipFill>
          <a:blip r:embed="rId3"/>
          <a:stretch>
            <a:fillRect/>
          </a:stretch>
        </p:blipFill>
        <p:spPr>
          <a:xfrm>
            <a:off x="5235494" y="1959604"/>
            <a:ext cx="6001584" cy="4288787"/>
          </a:xfrm>
          <a:prstGeom prst="rect">
            <a:avLst/>
          </a:prstGeom>
        </p:spPr>
      </p:pic>
      <p:sp>
        <p:nvSpPr>
          <p:cNvPr id="9" name="TextBox 8"/>
          <p:cNvSpPr txBox="1"/>
          <p:nvPr/>
        </p:nvSpPr>
        <p:spPr>
          <a:xfrm>
            <a:off x="7303625" y="6368529"/>
            <a:ext cx="1535998" cy="369332"/>
          </a:xfrm>
          <a:prstGeom prst="rect">
            <a:avLst/>
          </a:prstGeom>
          <a:noFill/>
        </p:spPr>
        <p:txBody>
          <a:bodyPr wrap="none" rtlCol="0">
            <a:spAutoFit/>
          </a:bodyPr>
          <a:lstStyle/>
          <a:p>
            <a:r>
              <a:rPr lang="en-US" smtClean="0"/>
              <a:t>“man bash”</a:t>
            </a:r>
            <a:endParaRPr lang="en-US"/>
          </a:p>
        </p:txBody>
      </p:sp>
    </p:spTree>
    <p:extLst>
      <p:ext uri="{BB962C8B-B14F-4D97-AF65-F5344CB8AC3E}">
        <p14:creationId xmlns:p14="http://schemas.microsoft.com/office/powerpoint/2010/main" val="842710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duotone>
              <a:prstClr val="black"/>
              <a:schemeClr val="bg1">
                <a:tint val="45000"/>
                <a:satMod val="400000"/>
              </a:schemeClr>
            </a:duotone>
            <a:alphaModFix amt="25000"/>
          </a:blip>
          <a:srcRect t="20921" b="22829"/>
          <a:stretch/>
        </p:blipFill>
        <p:spPr>
          <a:xfrm>
            <a:off x="20" y="10"/>
            <a:ext cx="12191980" cy="6857990"/>
          </a:xfrm>
          <a:prstGeom prst="rect">
            <a:avLst/>
          </a:prstGeom>
        </p:spPr>
      </p:pic>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a:xfrm>
            <a:off x="1141413" y="1967697"/>
            <a:ext cx="4854273" cy="3823504"/>
          </a:xfrm>
        </p:spPr>
        <p:txBody>
          <a:bodyPr>
            <a:normAutofit fontScale="92500" lnSpcReduction="20000"/>
          </a:bodyPr>
          <a:lstStyle/>
          <a:p>
            <a:r>
              <a:rPr lang="en-US" b="1" cap="none" dirty="0" smtClean="0">
                <a:latin typeface="Consolas" charset="0"/>
                <a:ea typeface="Consolas" charset="0"/>
                <a:cs typeface="Consolas" charset="0"/>
              </a:rPr>
              <a:t>Bash </a:t>
            </a:r>
            <a:r>
              <a:rPr lang="en-US" cap="none" dirty="0" smtClean="0">
                <a:latin typeface="Consolas" charset="0"/>
                <a:ea typeface="Consolas" charset="0"/>
                <a:cs typeface="Consolas" charset="0"/>
              </a:rPr>
              <a:t>initial release was in </a:t>
            </a:r>
            <a:r>
              <a:rPr lang="en-US" b="1" cap="none" dirty="0" smtClean="0">
                <a:latin typeface="Consolas" charset="0"/>
                <a:ea typeface="Consolas" charset="0"/>
                <a:cs typeface="Consolas" charset="0"/>
              </a:rPr>
              <a:t>June 8, 1989</a:t>
            </a:r>
            <a:r>
              <a:rPr lang="en-US" cap="none" dirty="0" smtClean="0">
                <a:latin typeface="Consolas" charset="0"/>
                <a:ea typeface="Consolas" charset="0"/>
                <a:cs typeface="Consolas" charset="0"/>
              </a:rPr>
              <a:t>.</a:t>
            </a:r>
            <a:endParaRPr lang="en-US" b="1" cap="none" dirty="0" smtClean="0">
              <a:latin typeface="Consolas" charset="0"/>
              <a:ea typeface="Consolas" charset="0"/>
              <a:cs typeface="Consolas" charset="0"/>
            </a:endParaRPr>
          </a:p>
          <a:p>
            <a:r>
              <a:rPr lang="en-US" b="1" cap="none" dirty="0" smtClean="0">
                <a:latin typeface="Consolas" charset="0"/>
                <a:ea typeface="Consolas" charset="0"/>
                <a:cs typeface="Consolas" charset="0"/>
              </a:rPr>
              <a:t>Brian J. Fox </a:t>
            </a:r>
            <a:r>
              <a:rPr lang="en-US" cap="none" dirty="0" smtClean="0">
                <a:latin typeface="Consolas" charset="0"/>
                <a:ea typeface="Consolas" charset="0"/>
                <a:cs typeface="Consolas" charset="0"/>
              </a:rPr>
              <a:t>is the original author of the </a:t>
            </a:r>
            <a:r>
              <a:rPr lang="en-US" b="1" cap="none" dirty="0" smtClean="0">
                <a:latin typeface="Consolas" charset="0"/>
                <a:ea typeface="Consolas" charset="0"/>
                <a:cs typeface="Consolas" charset="0"/>
              </a:rPr>
              <a:t>GNU Bash Shell</a:t>
            </a:r>
            <a:r>
              <a:rPr lang="en-US" cap="none" dirty="0" smtClean="0">
                <a:latin typeface="Consolas" charset="0"/>
                <a:ea typeface="Consolas" charset="0"/>
                <a:cs typeface="Consolas" charset="0"/>
              </a:rPr>
              <a:t>.</a:t>
            </a:r>
          </a:p>
          <a:p>
            <a:r>
              <a:rPr lang="en-US" cap="none" dirty="0" smtClean="0">
                <a:latin typeface="Consolas" charset="0"/>
                <a:ea typeface="Consolas" charset="0"/>
                <a:cs typeface="Consolas" charset="0"/>
              </a:rPr>
              <a:t>Written for the GNU Project as a replacement for the </a:t>
            </a:r>
            <a:r>
              <a:rPr lang="en-US" b="1" cap="none" dirty="0" smtClean="0">
                <a:latin typeface="Consolas" charset="0"/>
                <a:ea typeface="Consolas" charset="0"/>
                <a:cs typeface="Consolas" charset="0"/>
              </a:rPr>
              <a:t>Bourne Shell</a:t>
            </a:r>
            <a:r>
              <a:rPr lang="en-US" cap="none" dirty="0" smtClean="0">
                <a:latin typeface="Consolas" charset="0"/>
                <a:ea typeface="Consolas" charset="0"/>
                <a:cs typeface="Consolas" charset="0"/>
              </a:rPr>
              <a:t>.</a:t>
            </a:r>
          </a:p>
          <a:p>
            <a:r>
              <a:rPr lang="en-US" cap="none" dirty="0" smtClean="0">
                <a:latin typeface="Consolas" charset="0"/>
                <a:ea typeface="Consolas" charset="0"/>
                <a:cs typeface="Consolas" charset="0"/>
              </a:rPr>
              <a:t>The </a:t>
            </a:r>
            <a:r>
              <a:rPr lang="en-US" b="1" cap="none" dirty="0" smtClean="0">
                <a:latin typeface="Consolas" charset="0"/>
                <a:ea typeface="Consolas" charset="0"/>
                <a:cs typeface="Consolas" charset="0"/>
              </a:rPr>
              <a:t>GNU Project</a:t>
            </a:r>
            <a:r>
              <a:rPr lang="en-US" cap="none" dirty="0" smtClean="0">
                <a:latin typeface="Consolas" charset="0"/>
                <a:ea typeface="Consolas" charset="0"/>
                <a:cs typeface="Consolas" charset="0"/>
              </a:rPr>
              <a:t> is a free software, mass-collaboration project that aims to develop software for users to control the way they use their computing devices.</a:t>
            </a:r>
            <a:endParaRPr lang="en-US" cap="none" dirty="0">
              <a:latin typeface="Consolas" charset="0"/>
              <a:ea typeface="Consolas" charset="0"/>
              <a:cs typeface="Consolas" charset="0"/>
            </a:endParaRPr>
          </a:p>
        </p:txBody>
      </p:sp>
      <p:pic>
        <p:nvPicPr>
          <p:cNvPr id="5" name="Picture 4"/>
          <p:cNvPicPr>
            <a:picLocks noChangeAspect="1"/>
          </p:cNvPicPr>
          <p:nvPr/>
        </p:nvPicPr>
        <p:blipFill>
          <a:blip r:embed="rId3"/>
          <a:stretch>
            <a:fillRect/>
          </a:stretch>
        </p:blipFill>
        <p:spPr>
          <a:xfrm>
            <a:off x="6991265" y="1840374"/>
            <a:ext cx="2956399" cy="3950825"/>
          </a:xfrm>
          <a:prstGeom prst="rect">
            <a:avLst/>
          </a:prstGeom>
          <a:ln w="28575" cap="sq">
            <a:solidFill>
              <a:srgbClr val="6A6F74"/>
            </a:solidFill>
            <a:miter lim="800000"/>
          </a:ln>
          <a:effectLst>
            <a:outerShdw blurRad="57150" dist="50800" dir="2700000" algn="tl" rotWithShape="0">
              <a:srgbClr val="000000">
                <a:alpha val="40000"/>
              </a:srgbClr>
            </a:outerShdw>
          </a:effectLst>
        </p:spPr>
      </p:pic>
      <p:pic>
        <p:nvPicPr>
          <p:cNvPr id="6" name="Picture 5"/>
          <p:cNvPicPr>
            <a:picLocks noChangeAspect="1"/>
          </p:cNvPicPr>
          <p:nvPr/>
        </p:nvPicPr>
        <p:blipFill>
          <a:blip r:embed="rId4"/>
          <a:stretch>
            <a:fillRect/>
          </a:stretch>
        </p:blipFill>
        <p:spPr>
          <a:xfrm>
            <a:off x="5167279" y="3715474"/>
            <a:ext cx="1448478" cy="1416289"/>
          </a:xfrm>
          <a:prstGeom prst="rect">
            <a:avLst/>
          </a:prstGeom>
        </p:spPr>
      </p:pic>
    </p:spTree>
    <p:extLst>
      <p:ext uri="{BB962C8B-B14F-4D97-AF65-F5344CB8AC3E}">
        <p14:creationId xmlns:p14="http://schemas.microsoft.com/office/powerpoint/2010/main" val="99686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duotone>
              <a:prstClr val="black"/>
              <a:schemeClr val="bg1">
                <a:tint val="45000"/>
                <a:satMod val="400000"/>
              </a:schemeClr>
            </a:duotone>
            <a:alphaModFix amt="25000"/>
          </a:blip>
          <a:srcRect t="20921" b="22829"/>
          <a:stretch/>
        </p:blipFill>
        <p:spPr>
          <a:xfrm>
            <a:off x="20" y="10"/>
            <a:ext cx="12191980" cy="6857990"/>
          </a:xfrm>
          <a:prstGeom prst="rect">
            <a:avLst/>
          </a:prstGeom>
        </p:spPr>
      </p:pic>
      <p:sp>
        <p:nvSpPr>
          <p:cNvPr id="2" name="Title 1"/>
          <p:cNvSpPr>
            <a:spLocks noGrp="1"/>
          </p:cNvSpPr>
          <p:nvPr>
            <p:ph type="title"/>
          </p:nvPr>
        </p:nvSpPr>
        <p:spPr/>
        <p:txBody>
          <a:bodyPr/>
          <a:lstStyle/>
          <a:p>
            <a:r>
              <a:rPr lang="en-US" dirty="0" smtClean="0"/>
              <a:t>Programming language or scripting language?</a:t>
            </a:r>
            <a:endParaRPr lang="en-US" dirty="0"/>
          </a:p>
        </p:txBody>
      </p:sp>
      <p:sp>
        <p:nvSpPr>
          <p:cNvPr id="3" name="Content Placeholder 2"/>
          <p:cNvSpPr>
            <a:spLocks noGrp="1"/>
          </p:cNvSpPr>
          <p:nvPr>
            <p:ph idx="1"/>
          </p:nvPr>
        </p:nvSpPr>
        <p:spPr/>
        <p:txBody>
          <a:bodyPr>
            <a:normAutofit fontScale="92500" lnSpcReduction="10000"/>
          </a:bodyPr>
          <a:lstStyle/>
          <a:p>
            <a:r>
              <a:rPr lang="en-US" b="1" cap="none" dirty="0" smtClean="0"/>
              <a:t>Bash</a:t>
            </a:r>
            <a:r>
              <a:rPr lang="en-US" cap="none" dirty="0" smtClean="0"/>
              <a:t> not only is an excellent command line shell, but also a scripting language.</a:t>
            </a:r>
          </a:p>
          <a:p>
            <a:r>
              <a:rPr lang="en-US" b="1" cap="none" dirty="0" smtClean="0"/>
              <a:t>Shell Scripting</a:t>
            </a:r>
            <a:r>
              <a:rPr lang="en-US" cap="none" dirty="0" smtClean="0"/>
              <a:t> allows the use of the shell’s abilities and to automate a lot of the tasks that would otherwise require a lot of commands.</a:t>
            </a:r>
          </a:p>
          <a:p>
            <a:r>
              <a:rPr lang="en-US" cap="none" dirty="0" smtClean="0"/>
              <a:t>The difference between a scripting language and programming language Is programming languages are more powerful and a lot faster, and generally programming languages start off a source code and compiled down into an executable.</a:t>
            </a:r>
          </a:p>
          <a:p>
            <a:r>
              <a:rPr lang="en-US" cap="none" dirty="0" smtClean="0"/>
              <a:t>Scripting languages on the other hand, also starts from source code, but is not compiled down to an executable. Rather an interpreter reads the instructions in the source file and executes the instructions.</a:t>
            </a:r>
            <a:endParaRPr lang="en-US" cap="none" dirty="0"/>
          </a:p>
        </p:txBody>
      </p:sp>
    </p:spTree>
    <p:extLst>
      <p:ext uri="{BB962C8B-B14F-4D97-AF65-F5344CB8AC3E}">
        <p14:creationId xmlns:p14="http://schemas.microsoft.com/office/powerpoint/2010/main" val="96075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duotone>
              <a:prstClr val="black"/>
              <a:schemeClr val="bg1">
                <a:tint val="45000"/>
                <a:satMod val="400000"/>
              </a:schemeClr>
            </a:duotone>
            <a:alphaModFix amt="25000"/>
          </a:blip>
          <a:srcRect t="20921" b="22829"/>
          <a:stretch/>
        </p:blipFill>
        <p:spPr>
          <a:xfrm>
            <a:off x="20" y="10"/>
            <a:ext cx="12191980" cy="6857990"/>
          </a:xfrm>
          <a:prstGeom prst="rect">
            <a:avLst/>
          </a:prstGeom>
        </p:spPr>
      </p:pic>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a:xfrm>
            <a:off x="1141413" y="1851949"/>
            <a:ext cx="5296841" cy="4890303"/>
          </a:xfrm>
        </p:spPr>
        <p:txBody>
          <a:bodyPr>
            <a:normAutofit fontScale="70000" lnSpcReduction="20000"/>
          </a:bodyPr>
          <a:lstStyle/>
          <a:p>
            <a:r>
              <a:rPr lang="en-US" b="1" cap="none" dirty="0" smtClean="0">
                <a:latin typeface="Consolas" charset="0"/>
                <a:ea typeface="Consolas" charset="0"/>
                <a:cs typeface="Consolas" charset="0"/>
              </a:rPr>
              <a:t>Bash</a:t>
            </a:r>
            <a:r>
              <a:rPr lang="en-US" cap="none" dirty="0" smtClean="0">
                <a:latin typeface="Consolas" charset="0"/>
                <a:ea typeface="Consolas" charset="0"/>
                <a:cs typeface="Consolas" charset="0"/>
              </a:rPr>
              <a:t> implements </a:t>
            </a:r>
            <a:r>
              <a:rPr lang="en-US" i="1" cap="none" dirty="0" smtClean="0">
                <a:latin typeface="Consolas" charset="0"/>
                <a:ea typeface="Consolas" charset="0"/>
                <a:cs typeface="Consolas" charset="0"/>
              </a:rPr>
              <a:t>Simple Commands </a:t>
            </a:r>
            <a:r>
              <a:rPr lang="en-US" cap="none" dirty="0" smtClean="0">
                <a:latin typeface="Consolas" charset="0"/>
                <a:ea typeface="Consolas" charset="0"/>
                <a:cs typeface="Consolas" charset="0"/>
              </a:rPr>
              <a:t>separated by spaces.</a:t>
            </a:r>
          </a:p>
          <a:p>
            <a:pPr lvl="1"/>
            <a:r>
              <a:rPr lang="en-US" cap="none" dirty="0" err="1" smtClean="0">
                <a:latin typeface="Consolas" charset="0"/>
                <a:ea typeface="Consolas" charset="0"/>
                <a:cs typeface="Consolas" charset="0"/>
              </a:rPr>
              <a:t>chmod</a:t>
            </a:r>
            <a:r>
              <a:rPr lang="en-US" cap="none" dirty="0" smtClean="0">
                <a:latin typeface="Consolas" charset="0"/>
                <a:ea typeface="Consolas" charset="0"/>
                <a:cs typeface="Consolas" charset="0"/>
              </a:rPr>
              <a:t> u=</a:t>
            </a:r>
            <a:r>
              <a:rPr lang="en-US" cap="none" dirty="0" err="1" smtClean="0">
                <a:latin typeface="Consolas" charset="0"/>
                <a:ea typeface="Consolas" charset="0"/>
                <a:cs typeface="Consolas" charset="0"/>
              </a:rPr>
              <a:t>rwx</a:t>
            </a:r>
            <a:r>
              <a:rPr lang="en-US" cap="none" dirty="0" smtClean="0">
                <a:latin typeface="Consolas" charset="0"/>
                <a:ea typeface="Consolas" charset="0"/>
                <a:cs typeface="Consolas" charset="0"/>
              </a:rPr>
              <a:t> test1.txt</a:t>
            </a:r>
          </a:p>
          <a:p>
            <a:pPr lvl="2"/>
            <a:r>
              <a:rPr lang="en-US" cap="none" dirty="0" smtClean="0">
                <a:latin typeface="Consolas" charset="0"/>
                <a:ea typeface="Consolas" charset="0"/>
                <a:cs typeface="Consolas" charset="0"/>
              </a:rPr>
              <a:t>Sets test1.txt to readable/writeable/executable.</a:t>
            </a:r>
          </a:p>
          <a:p>
            <a:r>
              <a:rPr lang="en-US" cap="none" dirty="0" smtClean="0">
                <a:latin typeface="Consolas" charset="0"/>
                <a:ea typeface="Consolas" charset="0"/>
                <a:cs typeface="Consolas" charset="0"/>
              </a:rPr>
              <a:t>You can pipe commands together using the (|) symbol.</a:t>
            </a:r>
          </a:p>
          <a:p>
            <a:pPr lvl="1"/>
            <a:r>
              <a:rPr lang="hr-HR" cap="none" dirty="0" err="1">
                <a:latin typeface="Consolas" charset="0"/>
                <a:ea typeface="Consolas" charset="0"/>
                <a:cs typeface="Consolas" charset="0"/>
              </a:rPr>
              <a:t>ls</a:t>
            </a:r>
            <a:r>
              <a:rPr lang="hr-HR" cap="none" dirty="0">
                <a:latin typeface="Consolas" charset="0"/>
                <a:ea typeface="Consolas" charset="0"/>
                <a:cs typeface="Consolas" charset="0"/>
              </a:rPr>
              <a:t> -l | </a:t>
            </a:r>
            <a:r>
              <a:rPr lang="hr-HR" cap="none" dirty="0" err="1">
                <a:latin typeface="Consolas" charset="0"/>
                <a:ea typeface="Consolas" charset="0"/>
                <a:cs typeface="Consolas" charset="0"/>
              </a:rPr>
              <a:t>grep</a:t>
            </a:r>
            <a:r>
              <a:rPr lang="hr-HR" cap="none" dirty="0">
                <a:latin typeface="Consolas" charset="0"/>
                <a:ea typeface="Consolas" charset="0"/>
                <a:cs typeface="Consolas" charset="0"/>
              </a:rPr>
              <a:t> "\.</a:t>
            </a:r>
            <a:r>
              <a:rPr lang="hr-HR" cap="none" dirty="0" err="1">
                <a:latin typeface="Consolas" charset="0"/>
                <a:ea typeface="Consolas" charset="0"/>
                <a:cs typeface="Consolas" charset="0"/>
              </a:rPr>
              <a:t>docx</a:t>
            </a:r>
            <a:r>
              <a:rPr lang="hr-HR" cap="none" dirty="0" smtClean="0">
                <a:latin typeface="Consolas" charset="0"/>
                <a:ea typeface="Consolas" charset="0"/>
                <a:cs typeface="Consolas" charset="0"/>
              </a:rPr>
              <a:t>$”</a:t>
            </a:r>
          </a:p>
          <a:p>
            <a:pPr lvl="2"/>
            <a:r>
              <a:rPr lang="en-US" cap="none" dirty="0" smtClean="0">
                <a:latin typeface="Consolas" charset="0"/>
                <a:ea typeface="Consolas" charset="0"/>
                <a:cs typeface="Consolas" charset="0"/>
              </a:rPr>
              <a:t>Pipes the output of “ls </a:t>
            </a:r>
            <a:r>
              <a:rPr lang="mr-IN" cap="none" dirty="0" smtClean="0">
                <a:latin typeface="Consolas" charset="0"/>
                <a:ea typeface="Consolas" charset="0"/>
                <a:cs typeface="Consolas" charset="0"/>
              </a:rPr>
              <a:t>–</a:t>
            </a:r>
            <a:r>
              <a:rPr lang="en-US" cap="none" dirty="0" smtClean="0">
                <a:latin typeface="Consolas" charset="0"/>
                <a:ea typeface="Consolas" charset="0"/>
                <a:cs typeface="Consolas" charset="0"/>
              </a:rPr>
              <a:t>l” to “grep “\.</a:t>
            </a:r>
            <a:r>
              <a:rPr lang="en-US" cap="none" dirty="0" err="1" smtClean="0">
                <a:latin typeface="Consolas" charset="0"/>
                <a:ea typeface="Consolas" charset="0"/>
                <a:cs typeface="Consolas" charset="0"/>
              </a:rPr>
              <a:t>docx</a:t>
            </a:r>
            <a:r>
              <a:rPr lang="en-US" cap="none" dirty="0" smtClean="0">
                <a:latin typeface="Consolas" charset="0"/>
                <a:ea typeface="Consolas" charset="0"/>
                <a:cs typeface="Consolas" charset="0"/>
              </a:rPr>
              <a:t>$”” which finds the occurrences with “.</a:t>
            </a:r>
            <a:r>
              <a:rPr lang="en-US" cap="none" dirty="0" err="1" smtClean="0">
                <a:latin typeface="Consolas" charset="0"/>
                <a:ea typeface="Consolas" charset="0"/>
                <a:cs typeface="Consolas" charset="0"/>
              </a:rPr>
              <a:t>docx</a:t>
            </a:r>
            <a:r>
              <a:rPr lang="en-US" cap="none" dirty="0" smtClean="0">
                <a:latin typeface="Consolas" charset="0"/>
                <a:ea typeface="Consolas" charset="0"/>
                <a:cs typeface="Consolas" charset="0"/>
              </a:rPr>
              <a:t>”.</a:t>
            </a:r>
          </a:p>
          <a:p>
            <a:r>
              <a:rPr lang="en-US" cap="none" dirty="0" smtClean="0">
                <a:latin typeface="Consolas" charset="0"/>
                <a:ea typeface="Consolas" charset="0"/>
                <a:cs typeface="Consolas" charset="0"/>
              </a:rPr>
              <a:t>You can redirect output into files or redirect input from a file into a command/program/file.</a:t>
            </a:r>
          </a:p>
          <a:p>
            <a:pPr lvl="1"/>
            <a:r>
              <a:rPr lang="en-US" cap="none" dirty="0" smtClean="0">
                <a:latin typeface="Consolas" charset="0"/>
                <a:ea typeface="Consolas" charset="0"/>
                <a:cs typeface="Consolas" charset="0"/>
              </a:rPr>
              <a:t>Command &gt; </a:t>
            </a:r>
            <a:r>
              <a:rPr lang="en-US" cap="none" dirty="0" err="1" smtClean="0">
                <a:latin typeface="Consolas" charset="0"/>
                <a:ea typeface="Consolas" charset="0"/>
                <a:cs typeface="Consolas" charset="0"/>
              </a:rPr>
              <a:t>output_file</a:t>
            </a:r>
            <a:endParaRPr lang="en-US" cap="none" dirty="0" smtClean="0">
              <a:latin typeface="Consolas" charset="0"/>
              <a:ea typeface="Consolas" charset="0"/>
              <a:cs typeface="Consolas" charset="0"/>
            </a:endParaRPr>
          </a:p>
          <a:p>
            <a:pPr lvl="2"/>
            <a:r>
              <a:rPr lang="en-US" cap="none" dirty="0" smtClean="0">
                <a:latin typeface="Consolas" charset="0"/>
                <a:ea typeface="Consolas" charset="0"/>
                <a:cs typeface="Consolas" charset="0"/>
              </a:rPr>
              <a:t>Redirects command into a file.</a:t>
            </a:r>
          </a:p>
          <a:p>
            <a:pPr lvl="1"/>
            <a:r>
              <a:rPr lang="en-US" cap="none" dirty="0" smtClean="0">
                <a:latin typeface="Consolas" charset="0"/>
                <a:ea typeface="Consolas" charset="0"/>
                <a:cs typeface="Consolas" charset="0"/>
              </a:rPr>
              <a:t>Command &lt; </a:t>
            </a:r>
            <a:r>
              <a:rPr lang="en-US" cap="none" dirty="0" err="1" smtClean="0">
                <a:latin typeface="Consolas" charset="0"/>
                <a:ea typeface="Consolas" charset="0"/>
                <a:cs typeface="Consolas" charset="0"/>
              </a:rPr>
              <a:t>input_file</a:t>
            </a:r>
            <a:endParaRPr lang="en-US" cap="none" dirty="0" smtClean="0">
              <a:latin typeface="Consolas" charset="0"/>
              <a:ea typeface="Consolas" charset="0"/>
              <a:cs typeface="Consolas" charset="0"/>
            </a:endParaRPr>
          </a:p>
          <a:p>
            <a:pPr lvl="2"/>
            <a:r>
              <a:rPr lang="en-US" cap="none" dirty="0" smtClean="0">
                <a:latin typeface="Consolas" charset="0"/>
                <a:ea typeface="Consolas" charset="0"/>
                <a:cs typeface="Consolas" charset="0"/>
              </a:rPr>
              <a:t>Redirects input into a command/program/file</a:t>
            </a:r>
          </a:p>
          <a:p>
            <a:pPr lvl="1"/>
            <a:r>
              <a:rPr lang="en-US" cap="none" dirty="0" smtClean="0">
                <a:latin typeface="Consolas" charset="0"/>
                <a:ea typeface="Consolas" charset="0"/>
                <a:cs typeface="Consolas" charset="0"/>
              </a:rPr>
              <a:t>Command &lt; </a:t>
            </a:r>
            <a:r>
              <a:rPr lang="en-US" cap="none" dirty="0" err="1" smtClean="0">
                <a:latin typeface="Consolas" charset="0"/>
                <a:ea typeface="Consolas" charset="0"/>
                <a:cs typeface="Consolas" charset="0"/>
              </a:rPr>
              <a:t>input_file</a:t>
            </a:r>
            <a:r>
              <a:rPr lang="en-US" cap="none" dirty="0" smtClean="0">
                <a:latin typeface="Consolas" charset="0"/>
                <a:ea typeface="Consolas" charset="0"/>
                <a:cs typeface="Consolas" charset="0"/>
              </a:rPr>
              <a:t> &gt; </a:t>
            </a:r>
            <a:r>
              <a:rPr lang="en-US" cap="none" dirty="0" err="1" smtClean="0">
                <a:latin typeface="Consolas" charset="0"/>
                <a:ea typeface="Consolas" charset="0"/>
                <a:cs typeface="Consolas" charset="0"/>
              </a:rPr>
              <a:t>output_file</a:t>
            </a:r>
            <a:endParaRPr lang="en-US" cap="none" dirty="0" smtClean="0">
              <a:latin typeface="Consolas" charset="0"/>
              <a:ea typeface="Consolas" charset="0"/>
              <a:cs typeface="Consolas" charset="0"/>
            </a:endParaRPr>
          </a:p>
          <a:p>
            <a:pPr lvl="2"/>
            <a:r>
              <a:rPr lang="en-US" cap="none" dirty="0">
                <a:latin typeface="Consolas" charset="0"/>
                <a:ea typeface="Consolas" charset="0"/>
                <a:cs typeface="Consolas" charset="0"/>
              </a:rPr>
              <a:t>Redirects input into a </a:t>
            </a:r>
            <a:r>
              <a:rPr lang="en-US" cap="none" dirty="0" smtClean="0">
                <a:latin typeface="Consolas" charset="0"/>
                <a:ea typeface="Consolas" charset="0"/>
                <a:cs typeface="Consolas" charset="0"/>
              </a:rPr>
              <a:t>command/program/file, and redirects the output of that into a file.</a:t>
            </a:r>
          </a:p>
          <a:p>
            <a:r>
              <a:rPr lang="en-US" cap="none" dirty="0" smtClean="0">
                <a:latin typeface="Consolas" charset="0"/>
                <a:ea typeface="Consolas" charset="0"/>
                <a:cs typeface="Consolas" charset="0"/>
              </a:rPr>
              <a:t>You can automate tasks using </a:t>
            </a:r>
            <a:r>
              <a:rPr lang="en-US" b="1" cap="none" dirty="0" smtClean="0">
                <a:latin typeface="Consolas" charset="0"/>
                <a:ea typeface="Consolas" charset="0"/>
                <a:cs typeface="Consolas" charset="0"/>
              </a:rPr>
              <a:t>scripts</a:t>
            </a:r>
            <a:r>
              <a:rPr lang="en-US" cap="none" dirty="0" smtClean="0">
                <a:latin typeface="Consolas" charset="0"/>
                <a:ea typeface="Consolas" charset="0"/>
                <a:cs typeface="Consolas" charset="0"/>
              </a:rPr>
              <a:t>.</a:t>
            </a:r>
          </a:p>
          <a:p>
            <a:pPr lvl="1"/>
            <a:endParaRPr lang="en-US" cap="none" dirty="0" smtClean="0">
              <a:latin typeface="Consolas" charset="0"/>
              <a:ea typeface="Consolas" charset="0"/>
              <a:cs typeface="Consolas" charset="0"/>
            </a:endParaRPr>
          </a:p>
        </p:txBody>
      </p:sp>
      <p:pic>
        <p:nvPicPr>
          <p:cNvPr id="9" name="Picture 8"/>
          <p:cNvPicPr>
            <a:picLocks noChangeAspect="1"/>
          </p:cNvPicPr>
          <p:nvPr/>
        </p:nvPicPr>
        <p:blipFill>
          <a:blip r:embed="rId3"/>
          <a:stretch>
            <a:fillRect/>
          </a:stretch>
        </p:blipFill>
        <p:spPr>
          <a:xfrm>
            <a:off x="6438254" y="3905948"/>
            <a:ext cx="4691768" cy="456260"/>
          </a:xfrm>
          <a:prstGeom prst="rect">
            <a:avLst/>
          </a:prstGeom>
        </p:spPr>
      </p:pic>
      <p:pic>
        <p:nvPicPr>
          <p:cNvPr id="10" name="Picture 9"/>
          <p:cNvPicPr>
            <a:picLocks noChangeAspect="1"/>
          </p:cNvPicPr>
          <p:nvPr/>
        </p:nvPicPr>
        <p:blipFill>
          <a:blip r:embed="rId4"/>
          <a:stretch>
            <a:fillRect/>
          </a:stretch>
        </p:blipFill>
        <p:spPr>
          <a:xfrm>
            <a:off x="6438254" y="4362208"/>
            <a:ext cx="4691768" cy="604023"/>
          </a:xfrm>
          <a:prstGeom prst="rect">
            <a:avLst/>
          </a:prstGeom>
        </p:spPr>
      </p:pic>
      <p:pic>
        <p:nvPicPr>
          <p:cNvPr id="11" name="Picture 10"/>
          <p:cNvPicPr>
            <a:picLocks noChangeAspect="1"/>
          </p:cNvPicPr>
          <p:nvPr/>
        </p:nvPicPr>
        <p:blipFill>
          <a:blip r:embed="rId5"/>
          <a:stretch>
            <a:fillRect/>
          </a:stretch>
        </p:blipFill>
        <p:spPr>
          <a:xfrm>
            <a:off x="6438254" y="2467262"/>
            <a:ext cx="2273786" cy="1438686"/>
          </a:xfrm>
          <a:prstGeom prst="rect">
            <a:avLst/>
          </a:prstGeom>
        </p:spPr>
      </p:pic>
      <p:pic>
        <p:nvPicPr>
          <p:cNvPr id="12" name="Picture 11"/>
          <p:cNvPicPr>
            <a:picLocks noChangeAspect="1"/>
          </p:cNvPicPr>
          <p:nvPr/>
        </p:nvPicPr>
        <p:blipFill>
          <a:blip r:embed="rId6"/>
          <a:stretch>
            <a:fillRect/>
          </a:stretch>
        </p:blipFill>
        <p:spPr>
          <a:xfrm>
            <a:off x="6438253" y="2003573"/>
            <a:ext cx="4691769" cy="457734"/>
          </a:xfrm>
          <a:prstGeom prst="rect">
            <a:avLst/>
          </a:prstGeom>
        </p:spPr>
      </p:pic>
      <p:pic>
        <p:nvPicPr>
          <p:cNvPr id="13" name="Picture 12"/>
          <p:cNvPicPr>
            <a:picLocks noChangeAspect="1"/>
          </p:cNvPicPr>
          <p:nvPr/>
        </p:nvPicPr>
        <p:blipFill>
          <a:blip r:embed="rId7"/>
          <a:stretch>
            <a:fillRect/>
          </a:stretch>
        </p:blipFill>
        <p:spPr>
          <a:xfrm>
            <a:off x="8712040" y="2403168"/>
            <a:ext cx="2417982" cy="1502780"/>
          </a:xfrm>
          <a:prstGeom prst="rect">
            <a:avLst/>
          </a:prstGeom>
        </p:spPr>
      </p:pic>
    </p:spTree>
    <p:extLst>
      <p:ext uri="{BB962C8B-B14F-4D97-AF65-F5344CB8AC3E}">
        <p14:creationId xmlns:p14="http://schemas.microsoft.com/office/powerpoint/2010/main" val="166801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duotone>
              <a:prstClr val="black"/>
              <a:schemeClr val="bg1">
                <a:tint val="45000"/>
                <a:satMod val="400000"/>
              </a:schemeClr>
            </a:duotone>
            <a:alphaModFix amt="25000"/>
          </a:blip>
          <a:srcRect t="20921" b="22829"/>
          <a:stretch/>
        </p:blipFill>
        <p:spPr>
          <a:xfrm>
            <a:off x="20" y="10"/>
            <a:ext cx="12191980" cy="6857990"/>
          </a:xfrm>
          <a:prstGeom prst="rect">
            <a:avLst/>
          </a:prstGeom>
        </p:spPr>
      </p:pic>
      <p:sp>
        <p:nvSpPr>
          <p:cNvPr id="2" name="Title 1"/>
          <p:cNvSpPr>
            <a:spLocks noGrp="1"/>
          </p:cNvSpPr>
          <p:nvPr>
            <p:ph type="title"/>
          </p:nvPr>
        </p:nvSpPr>
        <p:spPr/>
        <p:txBody>
          <a:bodyPr/>
          <a:lstStyle/>
          <a:p>
            <a:r>
              <a:rPr lang="en-US" dirty="0" smtClean="0"/>
              <a:t>Simple commands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4600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duotone>
              <a:prstClr val="black"/>
              <a:schemeClr val="bg1">
                <a:tint val="45000"/>
                <a:satMod val="400000"/>
              </a:schemeClr>
            </a:duotone>
            <a:alphaModFix amt="25000"/>
          </a:blip>
          <a:srcRect t="20921" b="22829"/>
          <a:stretch/>
        </p:blipFill>
        <p:spPr>
          <a:xfrm>
            <a:off x="20" y="10"/>
            <a:ext cx="12191980" cy="6857990"/>
          </a:xfrm>
          <a:prstGeom prst="rect">
            <a:avLst/>
          </a:prstGeom>
        </p:spPr>
      </p:pic>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242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duotone>
              <a:prstClr val="black"/>
              <a:schemeClr val="bg1">
                <a:tint val="45000"/>
                <a:satMod val="400000"/>
              </a:schemeClr>
            </a:duotone>
            <a:alphaModFix amt="25000"/>
          </a:blip>
          <a:srcRect t="20921" b="22829"/>
          <a:stretch/>
        </p:blipFill>
        <p:spPr>
          <a:xfrm>
            <a:off x="20" y="10"/>
            <a:ext cx="12191980" cy="6857990"/>
          </a:xfrm>
          <a:prstGeom prst="rect">
            <a:avLst/>
          </a:prstGeom>
        </p:spPr>
      </p:pic>
      <p:sp>
        <p:nvSpPr>
          <p:cNvPr id="2" name="Title 1"/>
          <p:cNvSpPr>
            <a:spLocks noGrp="1"/>
          </p:cNvSpPr>
          <p:nvPr>
            <p:ph type="title"/>
          </p:nvPr>
        </p:nvSpPr>
        <p:spPr/>
        <p:txBody>
          <a:bodyPr/>
          <a:lstStyle/>
          <a:p>
            <a:r>
              <a:rPr lang="en-US" dirty="0" smtClean="0"/>
              <a:t>Arithmetic expressions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9342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duotone>
              <a:prstClr val="black"/>
              <a:schemeClr val="bg1">
                <a:tint val="45000"/>
                <a:satMod val="400000"/>
              </a:schemeClr>
            </a:duotone>
            <a:alphaModFix amt="25000"/>
          </a:blip>
          <a:srcRect t="20921" b="22829"/>
          <a:stretch/>
        </p:blipFill>
        <p:spPr>
          <a:xfrm>
            <a:off x="20" y="10"/>
            <a:ext cx="12191980" cy="6857990"/>
          </a:xfrm>
          <a:prstGeom prst="rect">
            <a:avLst/>
          </a:prstGeom>
        </p:spPr>
      </p:pic>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65610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TC103457485[[fn=Mesh]]</Template>
  <TotalTime>1054</TotalTime>
  <Words>420</Words>
  <Application>Microsoft Macintosh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Century Gothic</vt:lpstr>
      <vt:lpstr>Consolas</vt:lpstr>
      <vt:lpstr>Arial</vt:lpstr>
      <vt:lpstr>Mesh</vt:lpstr>
      <vt:lpstr>Bash: THE Bourne-again shell</vt:lpstr>
      <vt:lpstr>What is bash?</vt:lpstr>
      <vt:lpstr>History</vt:lpstr>
      <vt:lpstr>Programming language or scripting language?</vt:lpstr>
      <vt:lpstr>Design</vt:lpstr>
      <vt:lpstr>Simple commands</vt:lpstr>
      <vt:lpstr>syntax</vt:lpstr>
      <vt:lpstr>Arithmetic expressions</vt:lpstr>
      <vt:lpstr>variables</vt:lpstr>
      <vt:lpstr>arrays</vt:lpstr>
      <vt:lpstr>Conditionals</vt:lpstr>
      <vt:lpstr>loops</vt:lpstr>
      <vt:lpstr>functions</vt:lpstr>
      <vt:lpstr>List constructs</vt:lpstr>
      <vt:lpstr>Scripting it together</vt:lpstr>
      <vt:lpstr>Conclusion</vt:lpstr>
    </vt:vector>
  </TitlesOfParts>
  <Manager/>
  <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Jenkins, Asa</cp:lastModifiedBy>
  <cp:revision>20</cp:revision>
  <dcterms:created xsi:type="dcterms:W3CDTF">2013-07-15T20:24:02Z</dcterms:created>
  <dcterms:modified xsi:type="dcterms:W3CDTF">2017-03-17T17:36:27Z</dcterms:modified>
  <cp:category/>
</cp:coreProperties>
</file>