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6" r:id="rId2"/>
    <p:sldId id="272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10" r:id="rId11"/>
    <p:sldId id="309" r:id="rId12"/>
    <p:sldId id="316" r:id="rId13"/>
    <p:sldId id="302" r:id="rId14"/>
  </p:sldIdLst>
  <p:sldSz cx="12192000" cy="6858000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배달의민족 주아" pitchFamily="18" charset="-127"/>
      <p:regular r:id="rId18"/>
    </p:embeddedFont>
    <p:embeddedFont>
      <p:font typeface="Consolas" pitchFamily="49" charset="0"/>
      <p:regular r:id="rId19"/>
      <p:bold r:id="rId20"/>
      <p:italic r:id="rId21"/>
      <p:boldItalic r:id="rId22"/>
    </p:embeddedFont>
    <p:embeddedFont>
      <p:font typeface="Arial Unicode MS" pitchFamily="50" charset="-127"/>
      <p:regular r:id="rId23"/>
    </p:embeddedFont>
    <p:embeddedFont>
      <p:font typeface="Verdana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960"/>
    <a:srgbClr val="BA2836"/>
    <a:srgbClr val="E8DA64"/>
    <a:srgbClr val="BDCA40"/>
    <a:srgbClr val="EACE62"/>
    <a:srgbClr val="DA6A51"/>
    <a:srgbClr val="434A5F"/>
    <a:srgbClr val="6D789E"/>
    <a:srgbClr val="70767A"/>
    <a:srgbClr val="908E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/>
    <p:restoredTop sz="94667"/>
  </p:normalViewPr>
  <p:slideViewPr>
    <p:cSldViewPr snapToGrid="0" snapToObjects="1">
      <p:cViewPr>
        <p:scale>
          <a:sx n="91" d="100"/>
          <a:sy n="91" d="100"/>
        </p:scale>
        <p:origin x="-76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pPr/>
              <a:t>2019-12-12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ValidationUti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validation/Err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1782702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10316933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96827" y="3102428"/>
            <a:ext cx="770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Command 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객체값 검증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&amp;</a:t>
            </a:r>
            <a:r>
              <a:rPr lang="ko-KR" altLang="en-US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b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Message</a:t>
            </a:r>
            <a:endParaRPr lang="ko-KR" altLang="en-US" sz="32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3657" y="6008915"/>
            <a:ext cx="39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Family C</a:t>
            </a:r>
          </a:p>
          <a:p>
            <a:pPr algn="r"/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김진성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배인영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이정은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윤다정 </a:t>
            </a: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|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정은아</a:t>
            </a:r>
            <a:endParaRPr lang="en-US" altLang="ko-KR" sz="16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48" y="2546954"/>
            <a:ext cx="618318" cy="618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0508">
            <a:off x="10214933" y="2735867"/>
            <a:ext cx="471864" cy="471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BF807-5974-A34A-9980-0041EFD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55" y="2397155"/>
            <a:ext cx="318002" cy="3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42816" y="521608"/>
            <a:ext cx="45720" cy="2359106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12837" y="1278193"/>
            <a:ext cx="324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latin typeface="배달의민족 주아" panose="02020603020101020101" charset="-127"/>
                <a:ea typeface="배달의민족 주아" panose="02020603020101020101" charset="-127"/>
              </a:rPr>
              <a:t>@Valid &amp; @</a:t>
            </a:r>
            <a:r>
              <a:rPr kumimoji="1" lang="en-US" altLang="ko-KR" sz="2000" smtClean="0">
                <a:latin typeface="배달의민족 주아" panose="02020603020101020101" charset="-127"/>
                <a:ea typeface="배달의민족 주아" panose="02020603020101020101" charset="-127"/>
              </a:rPr>
              <a:t>InitBinder</a:t>
            </a:r>
            <a:endParaRPr kumimoji="1" lang="ko-KR" altLang="en-US" sz="2000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782" y="1973766"/>
            <a:ext cx="3763362" cy="9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718874" y="1323628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validate()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메소드를 직접 호출하지 않고 스프링 프레임워크에서 호출하지 않고 검증  </a:t>
            </a:r>
            <a:endParaRPr kumimoji="1" lang="ko-KR" altLang="en-US" sz="1600" dirty="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123" y="4427344"/>
            <a:ext cx="4392488" cy="9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188444" y="2540964"/>
            <a:ext cx="878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1. </a:t>
            </a:r>
            <a:r>
              <a:rPr kumimoji="1" lang="ko-KR" altLang="en-US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사전작업</a:t>
            </a:r>
            <a:r>
              <a:rPr kumimoji="1" lang="en-US" altLang="ko-KR" sz="16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(pom.xml)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97010" y="4438231"/>
            <a:ext cx="1020161" cy="2616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05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16197" y="4416519"/>
            <a:ext cx="71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</a:rPr>
              <a:t>@Valid </a:t>
            </a:r>
          </a:p>
          <a:p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: Command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객체를 검사하는 함수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(validate())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를 직접 호출하지 않고 스프링이 호출하도록 설정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 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유효성 검증이 필요한 커맨드 객체임을 표시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  <a:p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  : @Valid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 커맨드 객체는 자동으로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</a:rPr>
              <a:t>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</a:rPr>
              <a:t>이 붙어있는 함수를 실행하게 됨 </a:t>
            </a:r>
            <a:endParaRPr lang="en-US" altLang="ko-KR" sz="1400" smtClean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408" y="3057449"/>
            <a:ext cx="100298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5268776" y="3237781"/>
            <a:ext cx="685709" cy="276999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ko-KR" altLang="en-US" sz="12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5238" y="5544224"/>
            <a:ext cx="100591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>
                <a:solidFill>
                  <a:srgbClr val="BA2836"/>
                </a:solidFill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@InitBinder </a:t>
            </a:r>
            <a:endParaRPr lang="en-US" altLang="ko-KR" sz="1600" smtClean="0">
              <a:solidFill>
                <a:srgbClr val="BA2836"/>
              </a:solidFill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@InitBinder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적용된 메소드를 이용해서 폼과 커맨드 객체 사이의 매핑을 처리해주는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WebDataBinder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초기화할 수 있도록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함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</a:p>
          <a:p>
            <a:pPr fontAlgn="base"/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   :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이 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메소드에서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binder.setValidator()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통해 커맨드 객체의 유효성 여부를 검사할 때 사용할 </a:t>
            </a:r>
            <a:r>
              <a:rPr lang="en-US" altLang="ko-KR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Validator</a:t>
            </a:r>
            <a:r>
              <a:rPr lang="ko-KR" altLang="en-US" sz="140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를 설정하게 </a:t>
            </a:r>
            <a:r>
              <a:rPr lang="ko-KR" altLang="en-US" sz="1400" smtClean="0">
                <a:latin typeface="배달의민족 주아" panose="02020603020101020101" charset="-127"/>
                <a:ea typeface="배달의민족 주아" panose="02020603020101020101" charset="-127"/>
                <a:cs typeface="Arial Unicode MS" panose="020B0604020202020204" pitchFamily="50" charset="-127"/>
              </a:rPr>
              <a:t>됨</a:t>
            </a:r>
            <a:endParaRPr lang="ko-KR" altLang="en-US" sz="1400">
              <a:latin typeface="배달의민족 주아" panose="02020603020101020101" charset="-127"/>
              <a:ea typeface="배달의민족 주아" panose="02020603020101020101" charset="-127"/>
              <a:cs typeface="Arial Unicode MS" panose="020B0604020202020204" pitchFamily="50" charset="-127"/>
            </a:endParaRPr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 flipH="1">
            <a:off x="5611630" y="3514780"/>
            <a:ext cx="1" cy="923451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0918" y="4699841"/>
            <a:ext cx="0" cy="844383"/>
          </a:xfrm>
          <a:prstGeom prst="straightConnector1">
            <a:avLst/>
          </a:prstGeom>
          <a:ln w="38100">
            <a:solidFill>
              <a:srgbClr val="D1A9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89F077E-F7A4-3D49-BAB5-4E9D17005D90}"/>
              </a:ext>
            </a:extLst>
          </p:cNvPr>
          <p:cNvSpPr/>
          <p:nvPr/>
        </p:nvSpPr>
        <p:spPr>
          <a:xfrm rot="5400000" flipH="1">
            <a:off x="1425492" y="995636"/>
            <a:ext cx="45719" cy="1718838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463440" y="1448836"/>
            <a:ext cx="198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607982" y="1466206"/>
            <a:ext cx="616590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을 이용해서 모든 커맨드 객체 검증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55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03.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55186" y="1997761"/>
            <a:ext cx="5383397" cy="4308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mvc:annotation-driven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validator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bean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id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"validatior"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"custom.CommonValidator"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A9989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/</a:t>
            </a:r>
            <a:r>
              <a:rPr kumimoji="1" lang="ko-KR" altLang="ko-KR" sz="14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&gt;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57574" y="2574012"/>
            <a:ext cx="6343970" cy="350865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@RequestMapping(method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RequestMethod.POST)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66DE2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String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login(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@Valid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 loginCommand, Errors errors)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(errors.hasErrors())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Login_Form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setValidator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200" b="0" i="0" u="none" strike="noStrike" cap="none" normalizeH="0" baseline="0" smtClean="0">
              <a:ln>
                <a:noFill/>
              </a:ln>
              <a:solidFill>
                <a:srgbClr val="01010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@InitBinder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protected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intiBinder(WebDataBinder binder){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binder.</a:t>
            </a:r>
            <a:r>
              <a:rPr kumimoji="1" lang="ko-KR" altLang="ko-KR" sz="1200" b="1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addValidator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LoginCommandValidator());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2938815" y="3260852"/>
            <a:ext cx="365905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@Valid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붙은 커맨드 객체 검사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만약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false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return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하면 객체 검증하지 않음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832929" y="4743147"/>
            <a:ext cx="365905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말고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767613" y="5827084"/>
            <a:ext cx="3935258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▲ 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와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함께 다른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사용 시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095331" y="2946422"/>
            <a:ext cx="4842672" cy="16619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@EnableWebMvc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SmapleConfig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extends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WebMvcConfigureAdapter{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 getValidator(){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new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CommonValidator();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901543" y="2574012"/>
            <a:ext cx="503646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▼ 글로벌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객체를 생성하는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getValidator() method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재정의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7008243" y="4702106"/>
            <a:ext cx="50364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여기서 잠깐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@Configuration :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이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java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파일은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spring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환경 설정과 관련된 파일</a:t>
            </a:r>
            <a:endParaRPr lang="en-US" altLang="ko-KR" sz="140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@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EnableWebMvc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: SpringMvc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를 구성할 때 필요한 </a:t>
            </a:r>
            <a:r>
              <a:rPr lang="en-US" altLang="ko-KR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Bean </a:t>
            </a:r>
            <a:r>
              <a:rPr lang="ko-KR" altLang="en-US" sz="14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자동 설정</a:t>
            </a:r>
            <a:endParaRPr lang="en-US" altLang="ko-KR" sz="14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3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@Aspect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예시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9694294" y="883718"/>
            <a:ext cx="2290706" cy="400110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실행 결과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61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04. </a:t>
            </a:r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AOP </a:t>
            </a:r>
            <a:r>
              <a:rPr kumimoji="1" lang="ko-KR" altLang="en-US" sz="2400" smtClean="0"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왼쪽 대괄호[L] 1">
            <a:extLst>
              <a:ext uri="{FF2B5EF4-FFF2-40B4-BE49-F238E27FC236}">
                <a16:creationId xmlns:a16="http://schemas.microsoft.com/office/drawing/2014/main" xmlns="" id="{FD2BE796-18C4-7542-922F-AC07CCDE25AD}"/>
              </a:ext>
            </a:extLst>
          </p:cNvPr>
          <p:cNvSpPr/>
          <p:nvPr/>
        </p:nvSpPr>
        <p:spPr>
          <a:xfrm>
            <a:off x="3655094" y="2971800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xmlns="" id="{EFECA2F4-7A60-7B4A-9E41-4C7AFF855ED1}"/>
              </a:ext>
            </a:extLst>
          </p:cNvPr>
          <p:cNvSpPr/>
          <p:nvPr/>
        </p:nvSpPr>
        <p:spPr>
          <a:xfrm flipH="1">
            <a:off x="8444541" y="2971799"/>
            <a:ext cx="73152" cy="914400"/>
          </a:xfrm>
          <a:prstGeom prst="leftBracke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8209" y="3015340"/>
            <a:ext cx="4693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Thank you so much</a:t>
            </a:r>
            <a:endParaRPr lang="ko-KR" altLang="en-US" sz="440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821" y="6052459"/>
            <a:ext cx="550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Our PPT is quite exceptional , Actually We are exceptional.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C89E7D-FCD8-254C-B718-BA729EAA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19" y="6041573"/>
            <a:ext cx="386945" cy="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2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E3236-750D-A047-B36B-3A3B34F30683}"/>
              </a:ext>
            </a:extLst>
          </p:cNvPr>
          <p:cNvSpPr txBox="1"/>
          <p:nvPr/>
        </p:nvSpPr>
        <p:spPr>
          <a:xfrm>
            <a:off x="698896" y="4485555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1037EF-45BE-2049-B684-DDCDF37608A5}"/>
              </a:ext>
            </a:extLst>
          </p:cNvPr>
          <p:cNvSpPr txBox="1"/>
          <p:nvPr/>
        </p:nvSpPr>
        <p:spPr>
          <a:xfrm>
            <a:off x="3444580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Message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BBC928-2143-ED49-9C10-4DD06080EC37}"/>
              </a:ext>
            </a:extLst>
          </p:cNvPr>
          <p:cNvSpPr txBox="1"/>
          <p:nvPr/>
        </p:nvSpPr>
        <p:spPr>
          <a:xfrm>
            <a:off x="6188683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@Valid &amp; @InitBinder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8938098" y="449644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xmlns="" id="{B15BC01F-85DD-6C4D-969F-ADCBD2EA1767}"/>
              </a:ext>
            </a:extLst>
          </p:cNvPr>
          <p:cNvSpPr/>
          <p:nvPr/>
        </p:nvSpPr>
        <p:spPr>
          <a:xfrm>
            <a:off x="181462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E23C4-D779-3D4A-955D-339E1BFECDE9}"/>
              </a:ext>
            </a:extLst>
          </p:cNvPr>
          <p:cNvSpPr/>
          <p:nvPr/>
        </p:nvSpPr>
        <p:spPr>
          <a:xfrm>
            <a:off x="193298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E85BA02-5CD5-C244-B2E5-5A66D4E9D24A}"/>
              </a:ext>
            </a:extLst>
          </p:cNvPr>
          <p:cNvSpPr/>
          <p:nvPr/>
        </p:nvSpPr>
        <p:spPr>
          <a:xfrm>
            <a:off x="186889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8DCDE5E-8FBD-9F45-B642-7F7DC2A30298}"/>
              </a:ext>
            </a:extLst>
          </p:cNvPr>
          <p:cNvSpPr/>
          <p:nvPr/>
        </p:nvSpPr>
        <p:spPr>
          <a:xfrm>
            <a:off x="4533991" y="3176459"/>
            <a:ext cx="484122" cy="113646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DED2737-C550-0043-A389-B804C5C9CDED}"/>
              </a:ext>
            </a:extLst>
          </p:cNvPr>
          <p:cNvSpPr/>
          <p:nvPr/>
        </p:nvSpPr>
        <p:spPr>
          <a:xfrm>
            <a:off x="4652353" y="3044481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A2565A9-A39B-8C49-8DF8-F04B259702F2}"/>
              </a:ext>
            </a:extLst>
          </p:cNvPr>
          <p:cNvSpPr/>
          <p:nvPr/>
        </p:nvSpPr>
        <p:spPr>
          <a:xfrm>
            <a:off x="458826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C4567BC-0D51-9846-8D02-B52A3DAD6382}"/>
              </a:ext>
            </a:extLst>
          </p:cNvPr>
          <p:cNvSpPr/>
          <p:nvPr/>
        </p:nvSpPr>
        <p:spPr>
          <a:xfrm>
            <a:off x="458747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192C4406-F5BE-AB4A-BC1D-5F2AC2B497E5}"/>
              </a:ext>
            </a:extLst>
          </p:cNvPr>
          <p:cNvSpPr/>
          <p:nvPr/>
        </p:nvSpPr>
        <p:spPr>
          <a:xfrm>
            <a:off x="7291611" y="3181654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A1B75A-1C2F-3C4B-A218-8DEF5EA1A240}"/>
              </a:ext>
            </a:extLst>
          </p:cNvPr>
          <p:cNvSpPr/>
          <p:nvPr/>
        </p:nvSpPr>
        <p:spPr>
          <a:xfrm>
            <a:off x="7409973" y="3053908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E8C94F4-E033-604B-8A58-00F978D2EB43}"/>
              </a:ext>
            </a:extLst>
          </p:cNvPr>
          <p:cNvSpPr/>
          <p:nvPr/>
        </p:nvSpPr>
        <p:spPr>
          <a:xfrm>
            <a:off x="7345882" y="403259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3CE4ED5-DA1F-5940-AC3E-08F271B2E1E5}"/>
              </a:ext>
            </a:extLst>
          </p:cNvPr>
          <p:cNvSpPr/>
          <p:nvPr/>
        </p:nvSpPr>
        <p:spPr>
          <a:xfrm>
            <a:off x="7345099" y="378582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F879863-4002-0649-908E-E3FA425C7515}"/>
              </a:ext>
            </a:extLst>
          </p:cNvPr>
          <p:cNvSpPr/>
          <p:nvPr/>
        </p:nvSpPr>
        <p:spPr>
          <a:xfrm>
            <a:off x="7345099" y="3538648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xmlns="" id="{D9415A5C-B5F6-434A-AAC2-5D23A69D0690}"/>
              </a:ext>
            </a:extLst>
          </p:cNvPr>
          <p:cNvSpPr/>
          <p:nvPr/>
        </p:nvSpPr>
        <p:spPr>
          <a:xfrm>
            <a:off x="10043098" y="3182478"/>
            <a:ext cx="484122" cy="1131274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2E4B733-0B2F-EB44-9495-3D7B493225B5}"/>
              </a:ext>
            </a:extLst>
          </p:cNvPr>
          <p:cNvSpPr/>
          <p:nvPr/>
        </p:nvSpPr>
        <p:spPr>
          <a:xfrm>
            <a:off x="10161460" y="3054732"/>
            <a:ext cx="248194" cy="13062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5B6C46A-2DED-544B-825A-A3E9D8F9B9F1}"/>
              </a:ext>
            </a:extLst>
          </p:cNvPr>
          <p:cNvSpPr/>
          <p:nvPr/>
        </p:nvSpPr>
        <p:spPr>
          <a:xfrm>
            <a:off x="10097369" y="403342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B00F2CE-B862-1F45-A8EF-EEAB910DC2DD}"/>
              </a:ext>
            </a:extLst>
          </p:cNvPr>
          <p:cNvSpPr/>
          <p:nvPr/>
        </p:nvSpPr>
        <p:spPr>
          <a:xfrm>
            <a:off x="10096586" y="3786644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840DF5C-D742-454B-9744-B666449F3463}"/>
              </a:ext>
            </a:extLst>
          </p:cNvPr>
          <p:cNvSpPr/>
          <p:nvPr/>
        </p:nvSpPr>
        <p:spPr>
          <a:xfrm>
            <a:off x="10096586" y="3539472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FD7FDAD-86FC-2F4C-974B-9A9A60523BA0}"/>
              </a:ext>
            </a:extLst>
          </p:cNvPr>
          <p:cNvSpPr/>
          <p:nvPr/>
        </p:nvSpPr>
        <p:spPr>
          <a:xfrm>
            <a:off x="10096586" y="3283950"/>
            <a:ext cx="396000" cy="216000"/>
          </a:xfrm>
          <a:prstGeom prst="rect">
            <a:avLst/>
          </a:prstGeom>
          <a:solidFill>
            <a:srgbClr val="D1A960"/>
          </a:solidFill>
          <a:ln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E8730FD-3FE0-CF49-87D6-55D4CADD52EC}"/>
              </a:ext>
            </a:extLst>
          </p:cNvPr>
          <p:cNvSpPr/>
          <p:nvPr/>
        </p:nvSpPr>
        <p:spPr>
          <a:xfrm rot="5400000">
            <a:off x="6023231" y="945877"/>
            <a:ext cx="130629" cy="2140864"/>
          </a:xfrm>
          <a:prstGeom prst="rect">
            <a:avLst/>
          </a:prstGeom>
          <a:solidFill>
            <a:srgbClr val="E8DA64"/>
          </a:solidFill>
          <a:ln>
            <a:solidFill>
              <a:srgbClr val="E8DA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924124E-8556-6D40-B0AF-F8C8FE260281}"/>
              </a:ext>
            </a:extLst>
          </p:cNvPr>
          <p:cNvSpPr txBox="1"/>
          <p:nvPr/>
        </p:nvSpPr>
        <p:spPr>
          <a:xfrm>
            <a:off x="4715176" y="1350298"/>
            <a:ext cx="274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목 차</a:t>
            </a:r>
            <a:endParaRPr kumimoji="1"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8B4252-4EEE-734E-AFA7-0099FFEA17CC}"/>
              </a:ext>
            </a:extLst>
          </p:cNvPr>
          <p:cNvSpPr txBox="1"/>
          <p:nvPr/>
        </p:nvSpPr>
        <p:spPr>
          <a:xfrm>
            <a:off x="6252798" y="4890571"/>
            <a:ext cx="274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글로벌 </a:t>
            </a:r>
            <a:r>
              <a:rPr kumimoji="1"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463440" y="1974802"/>
            <a:ext cx="110971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org.springframework.validation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Validator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인터페이스를 사용하면 스프링이 제공하는 객체 검증 및 에러 메시지 지원 등의 기능을 사용 할 수 있다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컨트롤러에서 커맨드 객체의 값을 검증 할 때 유용하게 쓰인다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08425" y="4939172"/>
            <a:ext cx="7150837" cy="1077218"/>
            <a:chOff x="588930" y="3264847"/>
            <a:chExt cx="7150837" cy="107721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588930" y="3264847"/>
              <a:ext cx="5278470" cy="107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interface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clazz);</a:t>
              </a:r>
              <a:endPara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F85061E-E6C3-C84C-BB7D-87EC6FAD4193}"/>
                </a:ext>
              </a:extLst>
            </p:cNvPr>
            <p:cNvSpPr txBox="1"/>
            <p:nvPr/>
          </p:nvSpPr>
          <p:spPr>
            <a:xfrm>
              <a:off x="4580562" y="3280033"/>
              <a:ext cx="31592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ko-KR" altLang="en-US" sz="140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해당 </a:t>
              </a: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타입 객체 지원 여부 검증</a:t>
              </a:r>
              <a:r>
                <a:rPr lang="en-US" altLang="ko-KR" sz="1400" dirty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</a:t>
              </a:r>
              <a:r>
                <a:rPr lang="ko-KR" altLang="en-US" sz="1400" dirty="0" err="1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드</a:t>
              </a:r>
              <a:endPara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  <a:p>
              <a:pPr algn="r">
                <a:lnSpc>
                  <a:spcPct val="200000"/>
                </a:lnSpc>
              </a:pPr>
              <a:r>
                <a:rPr lang="ko-KR" altLang="en-US" sz="1400" dirty="0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실 객체에 대한 검증 </a:t>
              </a:r>
              <a:r>
                <a:rPr lang="ko-KR" altLang="en-US" sz="1400" dirty="0" err="1" smtClean="0">
                  <a:ln>
                    <a:solidFill>
                      <a:schemeClr val="tx1">
                        <a:lumMod val="50000"/>
                        <a:lumOff val="50000"/>
                        <a:alpha val="20000"/>
                      </a:schemeClr>
                    </a:solidFill>
                  </a:ln>
                  <a:latin typeface="배달의민족 주아" pitchFamily="18" charset="-127"/>
                  <a:ea typeface="배달의민족 주아" pitchFamily="18" charset="-127"/>
                </a:rPr>
                <a:t>메서드</a:t>
              </a:r>
              <a:endParaRPr lang="en-US" altLang="ko-KR" sz="14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9244" y="3132725"/>
            <a:ext cx="4797649" cy="1676006"/>
            <a:chOff x="7043057" y="1630890"/>
            <a:chExt cx="4797649" cy="167600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057" y="1969444"/>
              <a:ext cx="4797649" cy="133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7043057" y="1630890"/>
              <a:ext cx="100148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 smtClean="0">
                  <a:latin typeface="배달의민족 주아" pitchFamily="18" charset="-127"/>
                  <a:ea typeface="배달의민족 주아" pitchFamily="18" charset="-127"/>
                </a:rPr>
                <a:t>pom.xml</a:t>
              </a:r>
              <a:endParaRPr kumimoji="1" lang="ko-KR" altLang="en-US" sz="16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479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7988" y="2191465"/>
            <a:ext cx="8117607" cy="3508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JoinValidator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implements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Validator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boolean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supports(Class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&lt;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?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&gt;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clazz) 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return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Member.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class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.isAssignableFrom(clazz);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@Override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public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void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validate(Object target, Errors errors)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Member regReq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(Member) target;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if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(regReq.getEmail()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==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null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||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 regReq.getEmail().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trim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().isEmpty())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	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errors.rejectValue(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"email을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// ValidationUtils.rejectIfEmptyOrWhitespace(errors, "email", "email을 입력해주세요");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굴림" pitchFamily="50" charset="-127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"name을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"pwd"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"비밀번호를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ValidationUtils.rejectIfEmptyOrWhitespace(errors,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"birth"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"생일을 입력해주세요"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4283" y="2179099"/>
            <a:ext cx="1830736" cy="2607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5673065" y="3327105"/>
            <a:ext cx="591089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Object target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/ Error errors :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에러 정보를 보관할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반드시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커맨드 객체 뒤에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위치해야한다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5673065" y="2463888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JoinValidator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Member type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만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support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한다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Validator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53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err="1">
                  <a:latin typeface="배달의민족 주아" pitchFamily="18" charset="-127"/>
                  <a:ea typeface="배달의민족 주아" pitchFamily="18" charset="-127"/>
                </a:rPr>
                <a:t>ValidationUtils</a:t>
              </a:r>
              <a:r>
                <a:rPr kumimoji="1" lang="en-US" altLang="ko-KR" sz="2000" dirty="0"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7988" y="2096288"/>
            <a:ext cx="8669040" cy="3154710"/>
            <a:chOff x="597988" y="2368438"/>
            <a:chExt cx="8669040" cy="31547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97988" y="2368438"/>
              <a:ext cx="8669040" cy="31547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implements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Validator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boolean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supports(Class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&lt;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?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&gt;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clazz) {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Member.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class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.isAssignableFrom(clazz);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@Override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void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validate(Object target, Errors errors)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 regReq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(Member) target;</a:t>
              </a: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(regReq.getEmail()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==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null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||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regReq.getEmail().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trim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().isEmpty())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errors.rejectValue(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"email을 입력해주세요"</a:t>
              </a:r>
              <a:r>
                <a:rPr kumimoji="1" lang="ko-KR" altLang="ko-KR" sz="13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  <a:endPara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</a:t>
              </a:r>
              <a:r>
                <a:rPr kumimoji="1" lang="en-US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p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ace(errors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email"</a:t>
              </a:r>
              <a:r>
                <a:rPr kumimoji="1" lang="ko-KR" altLang="ko-KR" sz="1300" b="1" dirty="0" smtClean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"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 email </a:t>
              </a:r>
              <a:r>
                <a:rPr kumimoji="1" lang="ko-KR" altLang="ko-KR" sz="1300" b="1" dirty="0" smtClean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을 </a:t>
              </a:r>
              <a:r>
                <a:rPr kumimoji="1" lang="ko-KR" altLang="ko-KR" sz="1300" b="1" dirty="0">
                  <a:solidFill>
                    <a:srgbClr val="63A35C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입력해주세요"</a:t>
              </a:r>
              <a:r>
                <a:rPr kumimoji="1" lang="ko-KR" altLang="ko-KR" sz="1300" b="1" dirty="0">
                  <a:solidFill>
                    <a:srgbClr val="010101"/>
                  </a:solidFill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"name을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"pwd"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"비밀번호를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ValidationUtils.rejectIfEmptyOrWhitespace(errors,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"birth"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, 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"생일을 입력해주세요"</a:t>
              </a: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);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48352" y="3889830"/>
              <a:ext cx="7630334" cy="422728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48351" y="4477660"/>
              <a:ext cx="7630334" cy="21136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꺾인 연결선 2"/>
            <p:cNvCxnSpPr>
              <a:stCxn id="21" idx="1"/>
              <a:endCxn id="24" idx="1"/>
            </p:cNvCxnSpPr>
            <p:nvPr/>
          </p:nvCxnSpPr>
          <p:spPr>
            <a:xfrm rot="10800000" flipV="1">
              <a:off x="1448352" y="4101194"/>
              <a:ext cx="1" cy="4821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42FB8DE-965C-0845-A309-74C9F51EAF9F}"/>
              </a:ext>
            </a:extLst>
          </p:cNvPr>
          <p:cNvSpPr txBox="1"/>
          <p:nvPr/>
        </p:nvSpPr>
        <p:spPr>
          <a:xfrm>
            <a:off x="2460373" y="4675417"/>
            <a:ext cx="9560413" cy="18774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ValidationUtils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클래스에서 지원하는 </a:t>
            </a:r>
            <a:endParaRPr kumimoji="1" lang="en-US" altLang="ko-KR" sz="2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rejectIfEmpty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null, empty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인 경우</a:t>
            </a:r>
            <a:r>
              <a:rPr kumimoji="1" lang="en-US" altLang="ko-KR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1" lang="ko-KR" altLang="en-US" dirty="0">
                <a:latin typeface="배달의민족 주아" pitchFamily="18" charset="-127"/>
                <a:ea typeface="배달의민족 주아" pitchFamily="18" charset="-127"/>
              </a:rPr>
              <a:t>에러 코드 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추가</a:t>
            </a:r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en-US" altLang="ko-KR" sz="2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kumimoji="1" lang="en-US" altLang="ko-KR" sz="2000" dirty="0" err="1" smtClean="0">
                <a:latin typeface="배달의민족 주아" pitchFamily="18" charset="-127"/>
                <a:ea typeface="배달의민족 주아" pitchFamily="18" charset="-127"/>
              </a:rPr>
              <a:t>rejectIfEmptyOrWhitespace</a:t>
            </a:r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() : value</a:t>
            </a:r>
            <a:r>
              <a:rPr kumimoji="1" lang="ko-KR" altLang="en-US" sz="2000" dirty="0" smtClean="0">
                <a:latin typeface="배달의민족 주아" pitchFamily="18" charset="-127"/>
                <a:ea typeface="배달의민족 주아" pitchFamily="18" charset="-127"/>
              </a:rPr>
              <a:t>가 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null, empty, </a:t>
            </a:r>
            <a:r>
              <a:rPr kumimoji="1" lang="ko-KR" altLang="en-US" u="sng" dirty="0" smtClean="0">
                <a:latin typeface="배달의민족 주아" pitchFamily="18" charset="-127"/>
                <a:ea typeface="배달의민족 주아" pitchFamily="18" charset="-127"/>
              </a:rPr>
              <a:t>공백문자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인 경우 에러 코드 추가</a:t>
            </a:r>
            <a:endParaRPr kumimoji="1" lang="en-US" altLang="ko-KR" sz="20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kumimoji="1"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</a:t>
            </a:r>
            <a:r>
              <a:rPr kumimoji="1" lang="en-US" altLang="ko-KR" sz="1600" dirty="0" err="1">
                <a:latin typeface="배달의민족 주아" pitchFamily="18" charset="-127"/>
                <a:ea typeface="배달의민족 주아" pitchFamily="18" charset="-127"/>
                <a:hlinkClick r:id="rId2"/>
              </a:rPr>
              <a:t>ValidationUtils</a:t>
            </a:r>
            <a:r>
              <a:rPr kumimoji="1" lang="en-US" altLang="ko-KR" sz="16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내장 </a:t>
            </a:r>
            <a:r>
              <a:rPr lang="ko-KR" altLang="en-US" sz="1600" dirty="0" err="1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endParaRPr kumimoji="1"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1"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사용하면 </a:t>
            </a:r>
            <a:r>
              <a:rPr kumimoji="1" lang="ko-KR" altLang="en-US" dirty="0" smtClean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빈 값에 대한 검증 코드를 대체</a:t>
            </a:r>
            <a:r>
              <a:rPr kumimoji="1"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할 수 있다</a:t>
            </a:r>
            <a:r>
              <a:rPr kumimoji="1"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954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7CB002D-8420-B548-9BEA-2E18D8A9A204}"/>
              </a:ext>
            </a:extLst>
          </p:cNvPr>
          <p:cNvSpPr/>
          <p:nvPr/>
        </p:nvSpPr>
        <p:spPr>
          <a:xfrm>
            <a:off x="0" y="1180147"/>
            <a:ext cx="12192000" cy="541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각 삼각형[R] 8">
            <a:extLst>
              <a:ext uri="{FF2B5EF4-FFF2-40B4-BE49-F238E27FC236}">
                <a16:creationId xmlns:a16="http://schemas.microsoft.com/office/drawing/2014/main" xmlns="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01. Validator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3440" y="1448836"/>
            <a:ext cx="1981251" cy="429078"/>
            <a:chOff x="463440" y="1448836"/>
            <a:chExt cx="1981251" cy="4290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89F077E-F7A4-3D49-BAB5-4E9D17005D90}"/>
                </a:ext>
              </a:extLst>
            </p:cNvPr>
            <p:cNvSpPr/>
            <p:nvPr/>
          </p:nvSpPr>
          <p:spPr>
            <a:xfrm rot="5400000" flipH="1">
              <a:off x="1425492" y="995636"/>
              <a:ext cx="45719" cy="1718838"/>
            </a:xfrm>
            <a:prstGeom prst="rect">
              <a:avLst/>
            </a:prstGeom>
            <a:solidFill>
              <a:srgbClr val="E8DA64"/>
            </a:solidFill>
            <a:ln>
              <a:solidFill>
                <a:srgbClr val="E8DA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42FB8DE-965C-0845-A309-74C9F51EAF9F}"/>
                </a:ext>
              </a:extLst>
            </p:cNvPr>
            <p:cNvSpPr txBox="1"/>
            <p:nvPr/>
          </p:nvSpPr>
          <p:spPr>
            <a:xfrm>
              <a:off x="463440" y="1448836"/>
              <a:ext cx="198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 smtClean="0">
                  <a:latin typeface="배달의민족 주아" pitchFamily="18" charset="-127"/>
                  <a:ea typeface="배달의민족 주아" pitchFamily="18" charset="-127"/>
                </a:rPr>
                <a:t>Controller </a:t>
              </a:r>
              <a:r>
                <a:rPr kumimoji="1" lang="ko-KR" altLang="en-US" sz="2000" dirty="0" smtClean="0">
                  <a:latin typeface="배달의민족 주아" pitchFamily="18" charset="-127"/>
                  <a:ea typeface="배달의민족 주아" pitchFamily="18" charset="-127"/>
                </a:rPr>
                <a:t>구현</a:t>
              </a:r>
              <a:endParaRPr kumimoji="1" lang="ko-KR" altLang="en-US" sz="20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932" y="2135501"/>
            <a:ext cx="6084011" cy="3508653"/>
            <a:chOff x="588932" y="2135501"/>
            <a:chExt cx="6084011" cy="3508653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8932" y="2135501"/>
              <a:ext cx="6084011" cy="350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//회원가입처리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@RequestMapping(value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, method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=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RequestMethod.POST)</a:t>
              </a: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public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String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join(Member member, BindingResult bindingResult)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new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JoinValidator().validate(member, bindingResult);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if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</a:t>
              </a:r>
              <a:r>
                <a:rPr kumimoji="1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bindingResult.hasErrors()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"join.htm"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try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memberdao.insert(member);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catch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(Exception e) {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	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System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out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.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66DE2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println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(e.getMessage());</a:t>
              </a: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2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A71D5D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return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63A35C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"redirect:/index.htm"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; </a:t>
              </a: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// /index.htm </a:t>
              </a: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lvl="1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10101"/>
                  </a:solidFill>
                  <a:effectLst/>
                  <a:latin typeface="Consolas" pitchFamily="49" charset="0"/>
                  <a:ea typeface="굴림" pitchFamily="50" charset="-127"/>
                  <a:cs typeface="굴림" pitchFamily="50" charset="-127"/>
                </a:rPr>
                <a:t>}</a:t>
              </a:r>
              <a:endPara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74893" y="2854474"/>
              <a:ext cx="4457820" cy="260795"/>
            </a:xfrm>
            <a:prstGeom prst="rect">
              <a:avLst/>
            </a:prstGeom>
            <a:noFill/>
            <a:ln w="28575">
              <a:solidFill>
                <a:srgbClr val="BDC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9" y="2778660"/>
            <a:ext cx="1578429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8" y="3243195"/>
            <a:ext cx="5769421" cy="101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rgbClr val="BA2836"/>
                </a:solidFill>
                <a:latin typeface="배달의민족 주아" pitchFamily="18" charset="-127"/>
                <a:ea typeface="배달의민족 주아" pitchFamily="18" charset="-127"/>
              </a:rPr>
              <a:t>오류 발생시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회원 가입 페이지 재 요청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      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인터페이스의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메서드를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이용해서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오류 여부 확인 가능</a:t>
            </a:r>
          </a:p>
          <a:p>
            <a:pPr algn="r">
              <a:lnSpc>
                <a:spcPct val="13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✔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(Error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인터페이스 내장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메서드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 참고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  <a:hlinkClick r:id="rId2"/>
              </a:rPr>
              <a:t>)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4893" y="3232320"/>
            <a:ext cx="4457820" cy="657507"/>
          </a:xfrm>
          <a:prstGeom prst="rect">
            <a:avLst/>
          </a:prstGeom>
          <a:noFill/>
          <a:ln w="28575">
            <a:solidFill>
              <a:srgbClr val="BA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283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324608" y="4309470"/>
            <a:ext cx="405877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Validation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오류 미 발생시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메인 페이지로 이동</a:t>
            </a:r>
            <a:endParaRPr lang="en-US" altLang="ko-KR" sz="16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4893" y="3975703"/>
            <a:ext cx="4457820" cy="13256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4925054" y="1878109"/>
            <a:ext cx="63463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커맨드 객체와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Error 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정보를 담은 </a:t>
            </a:r>
            <a:r>
              <a:rPr lang="en-US" altLang="ko-KR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BindingResult</a:t>
            </a:r>
            <a:r>
              <a:rPr lang="en-US" altLang="ko-KR" sz="1600" dirty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/ Error </a:t>
            </a:r>
            <a:r>
              <a:rPr lang="ko-KR" altLang="en-US" sz="1600" dirty="0" err="1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파라미터를</a:t>
            </a:r>
            <a:r>
              <a:rPr lang="ko-KR" altLang="en-US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  받는다</a:t>
            </a:r>
            <a:r>
              <a:rPr lang="en-US" altLang="ko-KR" sz="1600" dirty="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5938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9" name="그림 8" descr="에러코드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20" y="2126905"/>
            <a:ext cx="7000924" cy="1557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4624538" y="809058"/>
            <a:ext cx="7428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Validator </a:t>
            </a:r>
            <a:r>
              <a:rPr lang="ko-KR" altLang="en-US" sz="16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를 이용해서 오류를 확인한 후 에러코드를 이용해 오류 내용을 사용자에게 알려준다 </a:t>
            </a:r>
            <a:endParaRPr lang="en-US" altLang="ko-KR" sz="16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4534" y="1748226"/>
            <a:ext cx="141514" cy="133935"/>
          </a:xfrm>
          <a:prstGeom prst="ellipse">
            <a:avLst/>
          </a:prstGeom>
          <a:solidFill>
            <a:srgbClr val="BDCA40"/>
          </a:solidFill>
          <a:ln>
            <a:solidFill>
              <a:srgbClr val="BDC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8" name="그림 17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30" y="3845396"/>
            <a:ext cx="6990414" cy="2828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14846" y="1560140"/>
            <a:ext cx="40096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에러코드로부터 메시지를 가져오는 방법</a:t>
            </a:r>
            <a:endParaRPr lang="en-US" altLang="ko-KR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66264" y="2126905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메시지를 읽어올 때 사용할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MessageSource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를 스프링 설정에 등록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66264" y="3845396"/>
            <a:ext cx="342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MessageSource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에서 메시지를 가져올 때 사용할 프로퍼티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파일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작성 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666264" y="5475890"/>
            <a:ext cx="326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뷰 코드에서 스프링이 제공하는 태그를 이용해서 에러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메시지를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출력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0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첫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 : form&gt; , &lt;form : errors&gt;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lang="en-US" altLang="ko-KR" sz="200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254880" y="3731179"/>
            <a:ext cx="5037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endParaRPr lang="en-US" altLang="ko-KR" sz="1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form :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form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커맨드 객체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정보를 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사용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marL="514350" indent="-514350" algn="just">
              <a:buNone/>
            </a:pP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&lt;form : errors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&lt;form : form&gt;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태그에서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지정한 커맨드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객체의 에러 코드를 이용해서 에러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메시지를 </a:t>
            </a: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출력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Ex) &lt;form : errors path=“email” </a:t>
            </a:r>
            <a:r>
              <a:rPr lang="en-US" altLang="ko-KR" sz="1600" smtClean="0">
                <a:latin typeface="배달의민족 주아" pitchFamily="18" charset="-127"/>
                <a:ea typeface="배달의민족 주아" pitchFamily="18" charset="-127"/>
              </a:rPr>
              <a:t>/&gt; 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just">
              <a:buNone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커맨드 객체의 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“email”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프로퍼티와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관련된 에러메시지를 출력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rgbClr val="BA283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1" name="내용 개체 틀 3" descr="에러코드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8" y="1654629"/>
            <a:ext cx="6854192" cy="447854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30808" y="2196663"/>
            <a:ext cx="6672309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18083" y="3704853"/>
            <a:ext cx="3589283" cy="56234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0483" y="4466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722883" y="5249834"/>
            <a:ext cx="3589283" cy="367926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323C5E6-A911-2440-93DA-DEE87A35D1B3}"/>
              </a:ext>
            </a:extLst>
          </p:cNvPr>
          <p:cNvSpPr/>
          <p:nvPr/>
        </p:nvSpPr>
        <p:spPr>
          <a:xfrm>
            <a:off x="-872" y="1412004"/>
            <a:ext cx="12192000" cy="5445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sz="160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B8B80B4-792D-174E-8B2C-A10CA85CDD01}"/>
              </a:ext>
            </a:extLst>
          </p:cNvPr>
          <p:cNvSpPr/>
          <p:nvPr/>
        </p:nvSpPr>
        <p:spPr>
          <a:xfrm>
            <a:off x="0" y="199491"/>
            <a:ext cx="4768342" cy="490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각 삼각형[R] 8">
            <a:extLst>
              <a:ext uri="{FF2B5EF4-FFF2-40B4-BE49-F238E27FC236}">
                <a16:creationId xmlns="" xmlns:a16="http://schemas.microsoft.com/office/drawing/2014/main" id="{E9289217-6E56-7D4B-B6FB-329F373CAF3E}"/>
              </a:ext>
            </a:extLst>
          </p:cNvPr>
          <p:cNvSpPr/>
          <p:nvPr/>
        </p:nvSpPr>
        <p:spPr>
          <a:xfrm flipH="1">
            <a:off x="4351984" y="276690"/>
            <a:ext cx="475099" cy="49032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B845D38-5442-6B48-ADA4-3CD7234B8DE3}"/>
              </a:ext>
            </a:extLst>
          </p:cNvPr>
          <p:cNvSpPr txBox="1"/>
          <p:nvPr/>
        </p:nvSpPr>
        <p:spPr>
          <a:xfrm>
            <a:off x="212837" y="3855270"/>
            <a:ext cx="46290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spring:hasBinderrors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name=“</a:t>
            </a:r>
            <a:r>
              <a:rPr lang="en-US" altLang="ko-KR" err="1" smtClean="0">
                <a:latin typeface="배달의민족 주아" pitchFamily="18" charset="-127"/>
                <a:ea typeface="배달의민족 주아" pitchFamily="18" charset="-127"/>
              </a:rPr>
              <a:t>memberInfo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marL="514350" indent="-514350">
              <a:buNone/>
            </a:pP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120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endParaRPr lang="en-US" altLang="ko-KR" sz="7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None/>
            </a:pP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form:errors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path=“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memberInfo.email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”/&gt;</a:t>
            </a:r>
          </a:p>
          <a:p>
            <a:pPr algn="just">
              <a:lnSpc>
                <a:spcPct val="150000"/>
              </a:lnSpc>
            </a:pPr>
            <a:endParaRPr kumimoji="1" lang="en-US" altLang="ko-KR" sz="1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1" name="그림 10" descr="에러코드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42" y="1654629"/>
            <a:ext cx="7216658" cy="46197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42FB8DE-965C-0845-A309-74C9F51EAF9F}"/>
              </a:ext>
            </a:extLst>
          </p:cNvPr>
          <p:cNvSpPr txBox="1"/>
          <p:nvPr/>
        </p:nvSpPr>
        <p:spPr>
          <a:xfrm>
            <a:off x="7714594" y="883718"/>
            <a:ext cx="4270408" cy="400110"/>
          </a:xfrm>
          <a:prstGeom prst="rect">
            <a:avLst/>
          </a:prstGeom>
          <a:noFill/>
          <a:ln w="38100">
            <a:solidFill>
              <a:srgbClr val="E8DA6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&lt;form&gt;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이용</a:t>
            </a:r>
            <a:endParaRPr kumimoji="1" lang="ko-KR" altLang="en-US" sz="2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C578308-8F78-DB4D-8BBF-E8CCC31D5FEE}"/>
              </a:ext>
            </a:extLst>
          </p:cNvPr>
          <p:cNvSpPr txBox="1"/>
          <p:nvPr/>
        </p:nvSpPr>
        <p:spPr>
          <a:xfrm>
            <a:off x="212837" y="689819"/>
            <a:ext cx="7034894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에러메세지를 출력하는 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두</a:t>
            </a:r>
            <a:r>
              <a:rPr lang="ko-KR" altLang="en-US" sz="1600" smtClean="0">
                <a:ln>
                  <a:solidFill>
                    <a:schemeClr val="tx1">
                      <a:lumMod val="50000"/>
                      <a:lumOff val="50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번째 방법 </a:t>
            </a:r>
            <a:endParaRPr lang="en-US" altLang="ko-KR" sz="1600" dirty="0"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94488" y="1996973"/>
            <a:ext cx="6808933" cy="304797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55476" y="3825769"/>
            <a:ext cx="438281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9096" y="4650809"/>
            <a:ext cx="4030723" cy="336331"/>
          </a:xfrm>
          <a:prstGeom prst="rect">
            <a:avLst/>
          </a:prstGeom>
          <a:noFill/>
          <a:ln w="38100">
            <a:solidFill>
              <a:srgbClr val="D1A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에러코드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7" y="1638161"/>
            <a:ext cx="3884037" cy="21111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F85061E-E6C3-C84C-BB7D-87EC6FAD4193}"/>
              </a:ext>
            </a:extLst>
          </p:cNvPr>
          <p:cNvSpPr txBox="1"/>
          <p:nvPr/>
        </p:nvSpPr>
        <p:spPr>
          <a:xfrm>
            <a:off x="168160" y="2879834"/>
            <a:ext cx="446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mtClean="0">
                <a:latin typeface="배달의민족 주아" pitchFamily="18" charset="-127"/>
                <a:ea typeface="배달의민족 주아" pitchFamily="18" charset="-127"/>
              </a:rPr>
              <a:t>▶</a:t>
            </a:r>
            <a:endParaRPr lang="en-US" altLang="ko-KR" sz="160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49EE5DD-2363-0B42-B4FD-2464134E7BE2}"/>
              </a:ext>
            </a:extLst>
          </p:cNvPr>
          <p:cNvSpPr txBox="1"/>
          <p:nvPr/>
        </p:nvSpPr>
        <p:spPr>
          <a:xfrm>
            <a:off x="212837" y="199491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>
                <a:latin typeface="배달의민족 주아" pitchFamily="18" charset="-127"/>
                <a:ea typeface="배달의민족 주아" pitchFamily="18" charset="-127"/>
              </a:rPr>
              <a:t>02. </a:t>
            </a:r>
            <a:r>
              <a:rPr kumimoji="1"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에러코드와 메시지</a:t>
            </a:r>
            <a:endParaRPr kumimoji="1"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5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630</Words>
  <Application>Microsoft Office PowerPoint</Application>
  <PresentationFormat>사용자 지정</PresentationFormat>
  <Paragraphs>186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맑은 고딕</vt:lpstr>
      <vt:lpstr>배달의민족 주아</vt:lpstr>
      <vt:lpstr>Consolas</vt:lpstr>
      <vt:lpstr>Arial Unicode MS</vt:lpstr>
      <vt:lpstr>Verdana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USER</cp:lastModifiedBy>
  <cp:revision>213</cp:revision>
  <dcterms:created xsi:type="dcterms:W3CDTF">2018-10-06T07:20:02Z</dcterms:created>
  <dcterms:modified xsi:type="dcterms:W3CDTF">2019-12-12T11:53:20Z</dcterms:modified>
</cp:coreProperties>
</file>