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86" r:id="rId2"/>
    <p:sldId id="272" r:id="rId3"/>
    <p:sldId id="309" r:id="rId4"/>
    <p:sldId id="310" r:id="rId5"/>
    <p:sldId id="311" r:id="rId6"/>
    <p:sldId id="313" r:id="rId7"/>
    <p:sldId id="315" r:id="rId8"/>
    <p:sldId id="314" r:id="rId9"/>
    <p:sldId id="316" r:id="rId10"/>
    <p:sldId id="302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배달의민족 주아" panose="0202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836"/>
    <a:srgbClr val="EACE62"/>
    <a:srgbClr val="BDCA40"/>
    <a:srgbClr val="D1A960"/>
    <a:srgbClr val="E8DA64"/>
    <a:srgbClr val="DA6A51"/>
    <a:srgbClr val="434A5F"/>
    <a:srgbClr val="6D789E"/>
    <a:srgbClr val="70767A"/>
    <a:srgbClr val="908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8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vnrepositor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1782702" y="2971800"/>
            <a:ext cx="73152" cy="914400"/>
          </a:xfrm>
          <a:prstGeom prst="leftBracket">
            <a:avLst/>
          </a:prstGeom>
          <a:ln w="57150">
            <a:solidFill>
              <a:srgbClr val="BDC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10316933" y="2971799"/>
            <a:ext cx="73152" cy="914400"/>
          </a:xfrm>
          <a:prstGeom prst="leftBracket">
            <a:avLst/>
          </a:prstGeom>
          <a:ln w="57150">
            <a:solidFill>
              <a:srgbClr val="BDC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92019" y="3015340"/>
            <a:ext cx="826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</a:t>
            </a:r>
            <a:r>
              <a:rPr lang="en-US" altLang="ko-KR" sz="4800" smtClean="0">
                <a:solidFill>
                  <a:srgbClr val="D1A960"/>
                </a:solidFill>
                <a:latin typeface="배달의민족 주아" pitchFamily="18" charset="-127"/>
                <a:ea typeface="배달의민족 주아" pitchFamily="18" charset="-127"/>
              </a:rPr>
              <a:t>spect</a:t>
            </a:r>
            <a:r>
              <a:rPr lang="en-US" altLang="ko-KR" sz="4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5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</a:t>
            </a:r>
            <a:r>
              <a:rPr lang="en-US" altLang="ko-KR" sz="4800" smtClean="0">
                <a:solidFill>
                  <a:srgbClr val="D1A960"/>
                </a:solidFill>
                <a:latin typeface="배달의민족 주아" pitchFamily="18" charset="-127"/>
                <a:ea typeface="배달의민족 주아" pitchFamily="18" charset="-127"/>
              </a:rPr>
              <a:t>riented</a:t>
            </a:r>
            <a:r>
              <a:rPr lang="en-US" altLang="ko-KR" sz="4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5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</a:t>
            </a:r>
            <a:r>
              <a:rPr lang="en-US" altLang="ko-KR" sz="4800" smtClean="0">
                <a:solidFill>
                  <a:srgbClr val="D1A960"/>
                </a:solidFill>
                <a:latin typeface="배달의민족 주아" pitchFamily="18" charset="-127"/>
                <a:ea typeface="배달의민족 주아" pitchFamily="18" charset="-127"/>
              </a:rPr>
              <a:t>rogramming</a:t>
            </a:r>
            <a:endParaRPr lang="ko-KR" altLang="en-US" sz="4800">
              <a:solidFill>
                <a:srgbClr val="D1A96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배인영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윤다정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548" y="2546954"/>
            <a:ext cx="618318" cy="618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0508">
            <a:off x="10214933" y="2735867"/>
            <a:ext cx="471864" cy="4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314" y="6052459"/>
            <a:ext cx="4696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It is a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top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secret. Guess what?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We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have a fairy.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535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용어 설명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샘플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="" xmlns:a16="http://schemas.microsoft.com/office/drawing/2014/main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="" xmlns:a16="http://schemas.microsoft.com/office/drawing/2014/main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="" xmlns:a16="http://schemas.microsoft.com/office/drawing/2014/main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1425492" y="995636"/>
            <a:ext cx="45719" cy="1718838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96099" y="1448836"/>
            <a:ext cx="18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2477350" y="1444434"/>
            <a:ext cx="616590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관점 지향 프로젝트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관점 기준의 모듈화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504515" y="1952862"/>
            <a:ext cx="110887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핵심 관심 사항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문제 해결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공통 관심 사항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전체에 적용</a:t>
            </a:r>
            <a:r>
              <a:rPr lang="en-US" altLang="ko-KR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→ 공통 모듈을 여러 코드에 쉽게 적용할 수 있도록</a:t>
            </a:r>
            <a:endParaRPr lang="en-US" altLang="ko-KR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01. AOP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24534" y="3240646"/>
            <a:ext cx="141514" cy="133935"/>
          </a:xfrm>
          <a:prstGeom prst="ellipse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13644" y="4149625"/>
            <a:ext cx="141514" cy="133935"/>
          </a:xfrm>
          <a:prstGeom prst="ellipse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24530" y="5058604"/>
            <a:ext cx="141514" cy="133935"/>
          </a:xfrm>
          <a:prstGeom prst="ellipse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686068" y="3085558"/>
            <a:ext cx="486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1600" smtClean="0">
                <a:latin typeface="배달의민족 주아" pitchFamily="18" charset="-127"/>
                <a:ea typeface="배달의민족 주아" pitchFamily="18" charset="-127"/>
              </a:rPr>
              <a:t>핵심 기능과 공통 기능 분리 시킴</a:t>
            </a:r>
            <a:endParaRPr kumimoji="1"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707836" y="4032636"/>
            <a:ext cx="4865646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공통 기능을 필요로 하는 핵심 기능들에서 사용하는 방식</a:t>
            </a:r>
            <a:endParaRPr lang="en-US" altLang="ko-KR" sz="16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686060" y="4957942"/>
            <a:ext cx="4865646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핵심 기능은 변화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but!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공통 기능은 변화하지 않음</a:t>
            </a:r>
            <a:endParaRPr lang="en-US" altLang="ko-KR" sz="16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6025" y="2643997"/>
            <a:ext cx="6553200" cy="3228975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1425492" y="995636"/>
            <a:ext cx="45719" cy="1718838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96099" y="1448836"/>
            <a:ext cx="18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용어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="" xmlns:a16="http://schemas.microsoft.com/office/drawing/2014/main" id="{3857C8F2-A192-E54E-ABE9-F03801DAB105}"/>
              </a:ext>
            </a:extLst>
          </p:cNvPr>
          <p:cNvCxnSpPr/>
          <p:nvPr/>
        </p:nvCxnSpPr>
        <p:spPr>
          <a:xfrm>
            <a:off x="5995686" y="1448836"/>
            <a:ext cx="0" cy="467238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용어 및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Advice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종류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389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02. AOP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용어 설명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95400" y="2004183"/>
            <a:ext cx="5952331" cy="1849360"/>
          </a:xfrm>
          <a:prstGeom prst="straightConnector1">
            <a:avLst/>
          </a:prstGeom>
          <a:ln w="5715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354581" y="2004183"/>
            <a:ext cx="549958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Advice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를 적용 가능한 지점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/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호출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어떤 클래스의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를 사용할 것인지 결정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Advice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에서 삽입되어 동작되어질 코드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Weaving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에 의해 결정된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Joinpoint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에 지정된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어드바이스를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삽입하는 과정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endParaRPr kumimoji="1"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Aspect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어드바이스를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합쳐 놓은 것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여러 객체에 공통적으로 적용 되는 기능</a:t>
            </a: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89F077E-F7A4-3D49-BAB5-4E9D17005D90}"/>
              </a:ext>
            </a:extLst>
          </p:cNvPr>
          <p:cNvSpPr/>
          <p:nvPr/>
        </p:nvSpPr>
        <p:spPr>
          <a:xfrm rot="5400000" flipH="1">
            <a:off x="7456332" y="995632"/>
            <a:ext cx="45719" cy="1718838"/>
          </a:xfrm>
          <a:prstGeom prst="rect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6526939" y="1448832"/>
            <a:ext cx="181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Advice </a:t>
            </a:r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종류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6352763" y="2004179"/>
            <a:ext cx="549958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Before </a:t>
            </a:r>
          </a:p>
          <a:p>
            <a:pPr algn="just">
              <a:lnSpc>
                <a:spcPct val="150000"/>
              </a:lnSpc>
            </a:pP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  대상 객체의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호출 전에 공통 기능 실행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After returning 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가 정상적으로 실행된 후에 공통 기능 실행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After throwing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실행 도중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exception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발생할 때 적용되는 공통 기능 실행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(catch)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After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실행하는 도중에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exception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발생했는지의 여부에 상관없이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실행 후 공통 기능 실행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(finally)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Around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호출 이전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이후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예외 발생 등 모든 시점에서 공통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기능 실행하는데 사용</a:t>
            </a: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42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03. Annotation </a:t>
            </a:r>
            <a:r>
              <a:rPr kumimoji="1" lang="ko-KR" altLang="en-US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기반 </a:t>
            </a:r>
            <a:r>
              <a:rPr kumimoji="1"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0" y="1753805"/>
            <a:ext cx="12192000" cy="4777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2906551" y="1150512"/>
            <a:ext cx="9100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를 이용하여 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Aspect 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클래스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(advice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를 구현한 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method &amp; </a:t>
            </a:r>
            <a:r>
              <a:rPr lang="en-US" altLang="ko-KR" sz="20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포함</a:t>
            </a:r>
            <a:r>
              <a:rPr lang="en-US" altLang="ko-KR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구현 </a:t>
            </a:r>
            <a:endParaRPr lang="en-US" altLang="ko-KR" sz="20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812D3A33-7692-BA40-9F75-B21606CD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01" y="1245124"/>
            <a:ext cx="386945" cy="3869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496099" y="1916934"/>
            <a:ext cx="2290706" cy="40011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Aspectj </a:t>
            </a:r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라이브러리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354581" y="2526711"/>
            <a:ext cx="54995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&lt;groupId&gt;org.springframework&lt;/groupId&gt;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&lt;artifactId&gt;spring-aop&lt;/artifactId&gt;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&lt;version&gt;4.0.4. RELEASE&lt;/version&gt;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&lt;/dependency&gt;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&lt;groupId&gt;org.aspectj&lt;/groupId&gt;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&lt;artifactId&gt;aspectjweaver&lt;/artifactId&gt;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	&lt;version&gt;1.7.4&lt;/version&gt;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&lt;/dependency&gt;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3015329" y="2483167"/>
            <a:ext cx="23489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▼  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Pom.xml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에 의존 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9308563" y="3254198"/>
            <a:ext cx="23489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▼  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Library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에 직접 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 b="8517"/>
          <a:stretch/>
        </p:blipFill>
        <p:spPr bwMode="auto">
          <a:xfrm>
            <a:off x="6395665" y="3775304"/>
            <a:ext cx="5261867" cy="81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8572072" y="4694428"/>
            <a:ext cx="30854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다운로드 </a:t>
            </a:r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: https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://mvnrepository.com/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[R] 9">
            <a:extLst>
              <a:ext uri="{FF2B5EF4-FFF2-40B4-BE49-F238E27FC236}">
                <a16:creationId xmlns="" xmlns:a16="http://schemas.microsoft.com/office/drawing/2014/main" id="{3857C8F2-A192-E54E-ABE9-F03801DAB105}"/>
              </a:ext>
            </a:extLst>
          </p:cNvPr>
          <p:cNvCxnSpPr/>
          <p:nvPr/>
        </p:nvCxnSpPr>
        <p:spPr>
          <a:xfrm>
            <a:off x="5995686" y="1985798"/>
            <a:ext cx="0" cy="42298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샘플 코드</a:t>
            </a:r>
            <a:endParaRPr kumimoji="1" lang="ko-KR" altLang="en-US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14294" y="1562362"/>
            <a:ext cx="1811672" cy="429078"/>
            <a:chOff x="496099" y="1448836"/>
            <a:chExt cx="1811672" cy="429078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BDCA40"/>
            </a:solidFill>
            <a:ln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96099" y="1448836"/>
              <a:ext cx="181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샘플 흐</a:t>
              </a:r>
              <a:r>
                <a:rPr kumimoji="1" lang="ko-KR" altLang="en-US" sz="2000" dirty="0">
                  <a:latin typeface="배달의민족 주아" pitchFamily="18" charset="-127"/>
                  <a:ea typeface="배달의민족 주아" pitchFamily="18" charset="-127"/>
                </a:rPr>
                <a:t>름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129792" y="2293621"/>
            <a:ext cx="9729448" cy="4086225"/>
            <a:chOff x="1129792" y="2293621"/>
            <a:chExt cx="9729448" cy="40862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286" y="2293621"/>
              <a:ext cx="3632056" cy="2019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1271454" y="3372123"/>
              <a:ext cx="2952203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1454" y="3726292"/>
              <a:ext cx="3420289" cy="207516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001615" y="2293621"/>
              <a:ext cx="3857625" cy="4086225"/>
              <a:chOff x="7574303" y="2046776"/>
              <a:chExt cx="3857625" cy="408622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4303" y="2046776"/>
                <a:ext cx="3857625" cy="4086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7752585" y="3778943"/>
                <a:ext cx="2610615" cy="912799"/>
              </a:xfrm>
              <a:prstGeom prst="rect">
                <a:avLst/>
              </a:prstGeom>
              <a:noFill/>
              <a:ln w="28575">
                <a:solidFill>
                  <a:srgbClr val="EACE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752585" y="4959235"/>
                <a:ext cx="3601215" cy="912799"/>
              </a:xfrm>
              <a:prstGeom prst="rect">
                <a:avLst/>
              </a:prstGeom>
              <a:noFill/>
              <a:ln w="28575">
                <a:solidFill>
                  <a:srgbClr val="BDCA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" name="꺾인 연결선 18"/>
            <p:cNvCxnSpPr>
              <a:stCxn id="15" idx="3"/>
              <a:endCxn id="16" idx="1"/>
            </p:cNvCxnSpPr>
            <p:nvPr/>
          </p:nvCxnSpPr>
          <p:spPr>
            <a:xfrm>
              <a:off x="4691743" y="3830050"/>
              <a:ext cx="2488154" cy="18324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BDCA40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모서리가 둥근 직사각형 40"/>
            <p:cNvSpPr/>
            <p:nvPr/>
          </p:nvSpPr>
          <p:spPr>
            <a:xfrm>
              <a:off x="5057762" y="4445594"/>
              <a:ext cx="1756116" cy="70529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600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CASE 2.</a:t>
              </a:r>
            </a:p>
            <a:p>
              <a:r>
                <a:rPr kumimoji="1" lang="en-US" altLang="ko-KR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dirty="0" smtClean="0">
                  <a:solidFill>
                    <a:srgbClr val="C00000"/>
                  </a:solidFill>
                  <a:latin typeface="배달의민족 주아" pitchFamily="18" charset="-127"/>
                  <a:ea typeface="배달의민족 주아" pitchFamily="18" charset="-127"/>
                </a:rPr>
                <a:t>실패</a:t>
              </a:r>
              <a:endParaRPr kumimoji="1" lang="ko-KR" altLang="en-US" dirty="0">
                <a:solidFill>
                  <a:srgbClr val="C00000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792" y="4503421"/>
              <a:ext cx="3638550" cy="187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4" name="꺾인 연결선 53"/>
            <p:cNvCxnSpPr>
              <a:stCxn id="12" idx="0"/>
              <a:endCxn id="14" idx="0"/>
            </p:cNvCxnSpPr>
            <p:nvPr/>
          </p:nvCxnSpPr>
          <p:spPr>
            <a:xfrm rot="16200000" flipH="1">
              <a:off x="5289547" y="830131"/>
              <a:ext cx="653665" cy="5737649"/>
            </a:xfrm>
            <a:prstGeom prst="bentConnector3">
              <a:avLst>
                <a:gd name="adj1" fmla="val -34972"/>
              </a:avLst>
            </a:prstGeom>
            <a:ln w="28575">
              <a:solidFill>
                <a:srgbClr val="BDCA40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5057762" y="2905667"/>
              <a:ext cx="1756116" cy="70529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600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CASE 1.</a:t>
              </a:r>
            </a:p>
            <a:p>
              <a:r>
                <a:rPr kumimoji="1" lang="en-US" altLang="ko-KR" dirty="0" smtClean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dirty="0" smtClean="0">
                  <a:solidFill>
                    <a:schemeClr val="accent1">
                      <a:lumMod val="7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성공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샘플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XML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9563" y="1998358"/>
            <a:ext cx="7795758" cy="4273288"/>
            <a:chOff x="290819" y="1998358"/>
            <a:chExt cx="7795758" cy="427328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19" y="1998358"/>
              <a:ext cx="7795758" cy="4273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12591" y="4767938"/>
              <a:ext cx="2307571" cy="194758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0819" y="4767938"/>
              <a:ext cx="2307571" cy="194758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43962" y="2732309"/>
              <a:ext cx="4662181" cy="194758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3778" y="4212765"/>
              <a:ext cx="5067108" cy="381005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7024354" y="2623477"/>
            <a:ext cx="401684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Aop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관련 설정을 추가하기 위해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namespace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85061E-E6C3-C84C-BB7D-87EC6FAD4193}"/>
              </a:ext>
            </a:extLst>
          </p:cNvPr>
          <p:cNvSpPr txBox="1"/>
          <p:nvPr/>
        </p:nvSpPr>
        <p:spPr>
          <a:xfrm>
            <a:off x="3758637" y="4723827"/>
            <a:ext cx="4414007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로 선언된 클래스를 자동으로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Aspect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로 등록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샘플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공통 코드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5724842" y="1583160"/>
            <a:ext cx="626015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여기서 잠깐</a:t>
            </a:r>
            <a:r>
              <a:rPr kumimoji="1" lang="en-US" altLang="ko-KR" sz="1600" dirty="0" smtClean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: 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Aspectj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표현식</a:t>
            </a:r>
            <a:r>
              <a:rPr kumimoji="1" lang="ko-KR" altLang="en-US" sz="1400" dirty="0" err="1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값으로 가지며 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                  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적용된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는 리턴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타입이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void</a:t>
            </a:r>
          </a:p>
          <a:p>
            <a:pPr algn="just">
              <a:lnSpc>
                <a:spcPct val="150000"/>
              </a:lnSpc>
            </a:pP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                   일반적으로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이 적용된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는 몸체에 코드 가지고 있지 않음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을 참조할 시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 이용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같은 클래스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→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같은 패키지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→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클래스명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.method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다른 패키지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kumimoji="1" lang="en-US" altLang="ko-KR" sz="1400" dirty="0" err="1" smtClean="0">
                <a:latin typeface="배달의민족 주아" pitchFamily="18" charset="-127"/>
                <a:ea typeface="배달의민족 주아" pitchFamily="18" charset="-127"/>
              </a:rPr>
              <a:t>pointcut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 method 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→ 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패키지명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kumimoji="1"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클래스명</a:t>
            </a:r>
            <a:r>
              <a:rPr kumimoji="1"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.method</a:t>
            </a:r>
            <a:r>
              <a:rPr kumimoji="1"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endParaRPr kumimoji="1"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7" y="1561400"/>
            <a:ext cx="5372330" cy="514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8800" y="1569911"/>
            <a:ext cx="718257" cy="193576"/>
          </a:xfrm>
          <a:prstGeom prst="rect">
            <a:avLst/>
          </a:prstGeom>
          <a:noFill/>
          <a:ln w="28575">
            <a:solidFill>
              <a:srgbClr val="EA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2972" y="2375449"/>
            <a:ext cx="2579714" cy="389517"/>
          </a:xfrm>
          <a:prstGeom prst="rect">
            <a:avLst/>
          </a:prstGeom>
          <a:noFill/>
          <a:ln w="28575">
            <a:solidFill>
              <a:srgbClr val="EA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2972" y="2873824"/>
            <a:ext cx="2307571" cy="194758"/>
          </a:xfrm>
          <a:prstGeom prst="rect">
            <a:avLst/>
          </a:prstGeom>
          <a:noFill/>
          <a:ln w="28575">
            <a:solidFill>
              <a:srgbClr val="EA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44032" y="4541458"/>
            <a:ext cx="4225254" cy="2225321"/>
            <a:chOff x="179512" y="620688"/>
            <a:chExt cx="4752528" cy="2505401"/>
          </a:xfrm>
        </p:grpSpPr>
        <p:sp>
          <p:nvSpPr>
            <p:cNvPr id="19" name="직사각형 18"/>
            <p:cNvSpPr/>
            <p:nvPr/>
          </p:nvSpPr>
          <p:spPr>
            <a:xfrm>
              <a:off x="1619672" y="1196752"/>
              <a:ext cx="1584176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Core</a:t>
              </a:r>
              <a:endPara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19672" y="620688"/>
              <a:ext cx="1584176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Cross Cutting</a:t>
              </a:r>
              <a:endPara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19672" y="2564904"/>
              <a:ext cx="1584176" cy="3600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Cross Cutting</a:t>
              </a:r>
              <a:endPara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1043608" y="2929590"/>
              <a:ext cx="5040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179512" y="980728"/>
              <a:ext cx="1368152" cy="381165"/>
              <a:chOff x="179512" y="900051"/>
              <a:chExt cx="1368152" cy="381165"/>
            </a:xfrm>
          </p:grpSpPr>
          <p:cxnSp>
            <p:nvCxnSpPr>
              <p:cNvPr id="30" name="직선 화살표 연결선 29"/>
              <p:cNvCxnSpPr/>
              <p:nvPr/>
            </p:nvCxnSpPr>
            <p:spPr>
              <a:xfrm>
                <a:off x="1043608" y="1084717"/>
                <a:ext cx="5040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79512" y="900051"/>
                <a:ext cx="936104" cy="38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r>
                  <a:rPr lang="en-US" altLang="ko-KR" sz="16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efore</a:t>
                </a:r>
                <a:endPara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23528" y="2744924"/>
              <a:ext cx="936104" cy="381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fter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275856" y="764196"/>
              <a:ext cx="1656184" cy="1980728"/>
              <a:chOff x="2771800" y="764196"/>
              <a:chExt cx="1656184" cy="1980728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 flipH="1">
                <a:off x="2771800" y="764196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2771800" y="2744924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131840" y="764196"/>
                <a:ext cx="0" cy="19807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275856" y="1570148"/>
                <a:ext cx="1152128" cy="38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Around</a:t>
                </a:r>
              </a:p>
            </p:txBody>
          </p:sp>
        </p:grpSp>
      </p:grpSp>
      <p:cxnSp>
        <p:nvCxnSpPr>
          <p:cNvPr id="4" name="직선 연결선 3"/>
          <p:cNvCxnSpPr/>
          <p:nvPr/>
        </p:nvCxnSpPr>
        <p:spPr>
          <a:xfrm>
            <a:off x="5724842" y="4306983"/>
            <a:ext cx="615147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D1A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샘플 코드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57592" y="2379881"/>
            <a:ext cx="5434775" cy="4184405"/>
            <a:chOff x="355566" y="2401653"/>
            <a:chExt cx="5434775" cy="418440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66" y="2401653"/>
              <a:ext cx="5434775" cy="4184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770241" y="2793540"/>
              <a:ext cx="2927385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0240" y="5166626"/>
              <a:ext cx="2927385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9609" y="2379881"/>
            <a:ext cx="5646989" cy="3777552"/>
            <a:chOff x="6199609" y="2401653"/>
            <a:chExt cx="5646989" cy="3777552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609" y="2401653"/>
              <a:ext cx="5646989" cy="3777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6645291" y="2831982"/>
              <a:ext cx="3391338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45291" y="4687654"/>
              <a:ext cx="2927385" cy="207516"/>
            </a:xfrm>
            <a:prstGeom prst="rect">
              <a:avLst/>
            </a:prstGeom>
            <a:noFill/>
            <a:ln w="28575">
              <a:solidFill>
                <a:srgbClr val="EA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[R] 9">
            <a:extLst>
              <a:ext uri="{FF2B5EF4-FFF2-40B4-BE49-F238E27FC236}">
                <a16:creationId xmlns="" xmlns:a16="http://schemas.microsoft.com/office/drawing/2014/main" id="{3857C8F2-A192-E54E-ABE9-F03801DAB105}"/>
              </a:ext>
            </a:extLst>
          </p:cNvPr>
          <p:cNvCxnSpPr/>
          <p:nvPr/>
        </p:nvCxnSpPr>
        <p:spPr>
          <a:xfrm>
            <a:off x="5995686" y="1570645"/>
            <a:ext cx="0" cy="511011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실행 결과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12022" y="1666624"/>
            <a:ext cx="1811672" cy="429078"/>
            <a:chOff x="496099" y="1448836"/>
            <a:chExt cx="1811672" cy="429078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BDCA40"/>
            </a:solidFill>
            <a:ln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96099" y="1448836"/>
              <a:ext cx="181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sz="2000" dirty="0" smtClean="0">
                  <a:solidFill>
                    <a:schemeClr val="accent1">
                      <a:lumMod val="7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성공</a:t>
              </a:r>
              <a:endParaRPr kumimoji="1"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199609" y="1666624"/>
            <a:ext cx="1811672" cy="429078"/>
            <a:chOff x="496099" y="1448836"/>
            <a:chExt cx="1811672" cy="429078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BDCA40"/>
            </a:solidFill>
            <a:ln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942FB8DE-965C-0845-A309-74C9F51EAF9F}"/>
                </a:ext>
              </a:extLst>
            </p:cNvPr>
            <p:cNvSpPr txBox="1"/>
            <p:nvPr/>
          </p:nvSpPr>
          <p:spPr>
            <a:xfrm>
              <a:off x="496099" y="1448836"/>
              <a:ext cx="181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DB Insert </a:t>
              </a:r>
              <a:r>
                <a:rPr kumimoji="1" lang="ko-KR" altLang="en-US" sz="2000" dirty="0">
                  <a:solidFill>
                    <a:srgbClr val="BA2836"/>
                  </a:solidFill>
                  <a:latin typeface="배달의민족 주아" pitchFamily="18" charset="-127"/>
                  <a:ea typeface="배달의민족 주아" pitchFamily="18" charset="-127"/>
                </a:rPr>
                <a:t>실패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446</Words>
  <Application>Microsoft Office PowerPoint</Application>
  <PresentationFormat>사용자 지정</PresentationFormat>
  <Paragraphs>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172</cp:revision>
  <dcterms:created xsi:type="dcterms:W3CDTF">2018-10-06T07:20:02Z</dcterms:created>
  <dcterms:modified xsi:type="dcterms:W3CDTF">2019-12-11T00:16:24Z</dcterms:modified>
</cp:coreProperties>
</file>