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8"/>
  </p:notesMasterIdLst>
  <p:sldIdLst>
    <p:sldId id="286" r:id="rId2"/>
    <p:sldId id="272" r:id="rId3"/>
    <p:sldId id="317" r:id="rId4"/>
    <p:sldId id="356" r:id="rId5"/>
    <p:sldId id="351" r:id="rId6"/>
    <p:sldId id="352" r:id="rId7"/>
    <p:sldId id="357" r:id="rId8"/>
    <p:sldId id="358" r:id="rId9"/>
    <p:sldId id="333" r:id="rId10"/>
    <p:sldId id="354" r:id="rId11"/>
    <p:sldId id="355" r:id="rId12"/>
    <p:sldId id="335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30" r:id="rId21"/>
    <p:sldId id="350" r:id="rId22"/>
    <p:sldId id="368" r:id="rId23"/>
    <p:sldId id="369" r:id="rId24"/>
    <p:sldId id="344" r:id="rId25"/>
    <p:sldId id="367" r:id="rId26"/>
    <p:sldId id="302" r:id="rId27"/>
  </p:sldIdLst>
  <p:sldSz cx="12192000" cy="6858000"/>
  <p:notesSz cx="6858000" cy="9144000"/>
  <p:embeddedFontLst>
    <p:embeddedFont>
      <p:font typeface="맑은 고딕" pitchFamily="50" charset="-127"/>
      <p:regular r:id="rId29"/>
      <p:bold r:id="rId30"/>
    </p:embeddedFont>
    <p:embeddedFont>
      <p:font typeface="배달의민족 주아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7F7F7F"/>
    <a:srgbClr val="326295"/>
    <a:srgbClr val="F8F6F2"/>
    <a:srgbClr val="EACE62"/>
    <a:srgbClr val="BA2836"/>
    <a:srgbClr val="F5F1EB"/>
    <a:srgbClr val="ECE4D9"/>
    <a:srgbClr val="A5C5E8"/>
    <a:srgbClr val="D1A9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279"/>
    <p:restoredTop sz="94667"/>
  </p:normalViewPr>
  <p:slideViewPr>
    <p:cSldViewPr snapToGrid="0" snapToObjects="1">
      <p:cViewPr varScale="1">
        <p:scale>
          <a:sx n="87" d="100"/>
          <a:sy n="87" d="100"/>
        </p:scale>
        <p:origin x="-28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9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7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326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09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99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86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5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0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26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72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2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91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7.png"/><Relationship Id="rId21" Type="http://schemas.openxmlformats.org/officeDocument/2006/relationships/image" Target="../media/image44.jpeg"/><Relationship Id="rId34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7.png"/><Relationship Id="rId21" Type="http://schemas.openxmlformats.org/officeDocument/2006/relationships/image" Target="../media/image44.jpeg"/><Relationship Id="rId34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7.png"/><Relationship Id="rId21" Type="http://schemas.openxmlformats.org/officeDocument/2006/relationships/image" Target="../media/image44.jpeg"/><Relationship Id="rId34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:a16="http://schemas.microsoft.com/office/drawing/2014/main" xmlns="" id="{FD2BE796-18C4-7542-922F-AC07CCDE25AD}"/>
              </a:ext>
            </a:extLst>
          </p:cNvPr>
          <p:cNvSpPr/>
          <p:nvPr/>
        </p:nvSpPr>
        <p:spPr>
          <a:xfrm>
            <a:off x="2262519" y="2385873"/>
            <a:ext cx="73152" cy="1853908"/>
          </a:xfrm>
          <a:prstGeom prst="leftBracket">
            <a:avLst/>
          </a:prstGeom>
          <a:ln w="76200">
            <a:solidFill>
              <a:srgbClr val="326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13" name="왼쪽 대괄호[L] 12">
            <a:extLst>
              <a:ext uri="{FF2B5EF4-FFF2-40B4-BE49-F238E27FC236}">
                <a16:creationId xmlns:a16="http://schemas.microsoft.com/office/drawing/2014/main" xmlns="" id="{EFECA2F4-7A60-7B4A-9E41-4C7AFF855ED1}"/>
              </a:ext>
            </a:extLst>
          </p:cNvPr>
          <p:cNvSpPr/>
          <p:nvPr/>
        </p:nvSpPr>
        <p:spPr>
          <a:xfrm flipH="1">
            <a:off x="9944237" y="2385873"/>
            <a:ext cx="73152" cy="1742244"/>
          </a:xfrm>
          <a:prstGeom prst="leftBracket">
            <a:avLst/>
          </a:prstGeom>
          <a:ln w="76200">
            <a:solidFill>
              <a:srgbClr val="326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33657" y="6008915"/>
            <a:ext cx="396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Family C</a:t>
            </a:r>
          </a:p>
          <a:p>
            <a:pPr algn="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김진성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배인영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윤다정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이정은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정은아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882F748-B720-47A9-9623-8E981C6C522A}"/>
              </a:ext>
            </a:extLst>
          </p:cNvPr>
          <p:cNvSpPr/>
          <p:nvPr/>
        </p:nvSpPr>
        <p:spPr>
          <a:xfrm>
            <a:off x="3047999" y="365875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Our Work Leader</a:t>
            </a:r>
          </a:p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효과적인 팀워크와 가벼워진 업무를 이끌어내는 공간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OWL</a:t>
            </a:r>
            <a:endParaRPr lang="en-US" altLang="ko-KR" sz="2000" b="0" i="0" dirty="0">
              <a:solidFill>
                <a:schemeClr val="bg1">
                  <a:lumMod val="50000"/>
                </a:schemeClr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4245" y="2107205"/>
            <a:ext cx="29835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O W L</a:t>
            </a:r>
            <a:endParaRPr lang="ko-KR" altLang="en-US" sz="8800" b="1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223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87 -0.00209 L -1.25E-6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82 0.0007 L 5E-6 -1.8518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34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3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749" y="1238251"/>
            <a:ext cx="5883163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749" y="2971802"/>
            <a:ext cx="5872277" cy="34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38251"/>
            <a:ext cx="5975231" cy="405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5205" y="5290459"/>
            <a:ext cx="5976026" cy="112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요구 사항 정의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9857" y="77815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요구사항 정의서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41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D0119AE-4EA2-499B-9972-C575E5EBA5AD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각 삼각형[R] 8">
            <a:extLst>
              <a:ext uri="{FF2B5EF4-FFF2-40B4-BE49-F238E27FC236}">
                <a16:creationId xmlns:a16="http://schemas.microsoft.com/office/drawing/2014/main" xmlns="" id="{69CAA8AD-6975-4A66-B3B6-BC48151AA50D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9F3D26-132C-40C5-B9DB-D8F1B785953C}"/>
              </a:ext>
            </a:extLst>
          </p:cNvPr>
          <p:cNvSpPr txBox="1"/>
          <p:nvPr/>
        </p:nvSpPr>
        <p:spPr>
          <a:xfrm>
            <a:off x="212837" y="199491"/>
            <a:ext cx="368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요구 사항 정의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37E292-F07C-46B7-81A2-6CEC087515E5}"/>
              </a:ext>
            </a:extLst>
          </p:cNvPr>
          <p:cNvSpPr txBox="1"/>
          <p:nvPr/>
        </p:nvSpPr>
        <p:spPr>
          <a:xfrm>
            <a:off x="489857" y="778157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요구사항 명세서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B4F7FAE-8574-4214-83A6-271461904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24" y="1560618"/>
            <a:ext cx="5776450" cy="45243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F0CC549-B920-4EE2-A9C3-58ADFB3CB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66" y="1560617"/>
            <a:ext cx="57764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89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91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업무 분석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665E0FFB-A2F3-4614-9211-B06E44671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655140"/>
              </p:ext>
            </p:extLst>
          </p:nvPr>
        </p:nvGraphicFramePr>
        <p:xfrm>
          <a:off x="1074656" y="1404272"/>
          <a:ext cx="10058402" cy="4826844"/>
        </p:xfrm>
        <a:graphic>
          <a:graphicData uri="http://schemas.openxmlformats.org/drawingml/2006/table">
            <a:tbl>
              <a:tblPr/>
              <a:tblGrid>
                <a:gridCol w="3682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52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52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52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52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52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39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업무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김진성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배인영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윤다정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이정은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정은아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UI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회원가입</a:t>
                      </a:r>
                      <a:r>
                        <a:rPr lang="en-US" altLang="ko-KR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/</a:t>
                      </a:r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로그인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회원정보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마이 </a:t>
                      </a:r>
                      <a:r>
                        <a:rPr lang="ko-KR" altLang="en-US" sz="1200" dirty="0" err="1">
                          <a:latin typeface="배달의민족 주아" pitchFamily="18" charset="-127"/>
                          <a:ea typeface="배달의민족 주아" pitchFamily="18" charset="-127"/>
                        </a:rPr>
                        <a:t>대시보드</a:t>
                      </a:r>
                      <a:endParaRPr lang="en-US" altLang="ko-KR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마이 캘린더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</a:t>
                      </a:r>
                      <a:r>
                        <a:rPr lang="ko-KR" altLang="en-US" sz="1200" dirty="0" err="1">
                          <a:latin typeface="배달의민족 주아" pitchFamily="18" charset="-127"/>
                          <a:ea typeface="배달의민족 주아" pitchFamily="18" charset="-127"/>
                        </a:rPr>
                        <a:t>대시보드</a:t>
                      </a:r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캘린더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err="1">
                          <a:latin typeface="배달의민족 주아" pitchFamily="18" charset="-127"/>
                          <a:ea typeface="배달의민족 주아" pitchFamily="18" charset="-127"/>
                        </a:rPr>
                        <a:t>칸반보드</a:t>
                      </a:r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공지사항</a:t>
                      </a:r>
                      <a:endParaRPr lang="en-US" altLang="ko-KR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드라이브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휴지통</a:t>
                      </a:r>
                      <a:endParaRPr lang="en-US" altLang="ko-KR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</a:t>
                      </a:r>
                      <a:r>
                        <a:rPr lang="ko-KR" altLang="en-US" sz="1200" dirty="0" err="1">
                          <a:latin typeface="배달의민족 주아" pitchFamily="18" charset="-127"/>
                          <a:ea typeface="배달의민족 주아" pitchFamily="18" charset="-127"/>
                        </a:rPr>
                        <a:t>즐겨찾기</a:t>
                      </a:r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멤버 초대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err="1">
                          <a:latin typeface="배달의민족 주아" pitchFamily="18" charset="-127"/>
                          <a:ea typeface="배달의민족 주아" pitchFamily="18" charset="-127"/>
                        </a:rPr>
                        <a:t>알람</a:t>
                      </a:r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채팅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테마 설정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09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91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18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Usecase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Diagram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2648A20-ECE1-4E97-8248-F6320E7D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39" y="1257346"/>
            <a:ext cx="8653806" cy="52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2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91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158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26284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91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ERD 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898E38C-2AAF-45D7-B9AB-5FE3FAE1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" y="1329179"/>
            <a:ext cx="11500702" cy="504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06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97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ERD 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물리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16C6481-38E1-45EE-A913-C9EC77F3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4" y="1348033"/>
            <a:ext cx="11489699" cy="50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79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89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스토리 보드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8" name="그림 7" descr="project.png">
            <a:extLst>
              <a:ext uri="{FF2B5EF4-FFF2-40B4-BE49-F238E27FC236}">
                <a16:creationId xmlns:a16="http://schemas.microsoft.com/office/drawing/2014/main" xmlns="" id="{94C6DFB3-DB07-4BBD-8A90-D6DC4E76B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207" y="1283067"/>
            <a:ext cx="6641116" cy="522217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B655D1F-B376-427A-93A4-ED9CCA9D2FBE}"/>
              </a:ext>
            </a:extLst>
          </p:cNvPr>
          <p:cNvSpPr/>
          <p:nvPr/>
        </p:nvSpPr>
        <p:spPr>
          <a:xfrm>
            <a:off x="8011886" y="1283067"/>
            <a:ext cx="1301436" cy="2664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D104EBF-4BFE-4E20-A86F-78BE14F60AAA}"/>
              </a:ext>
            </a:extLst>
          </p:cNvPr>
          <p:cNvSpPr/>
          <p:nvPr/>
        </p:nvSpPr>
        <p:spPr>
          <a:xfrm>
            <a:off x="201548" y="2074562"/>
            <a:ext cx="2275115" cy="7837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마이 대시보드</a:t>
            </a:r>
            <a:endParaRPr lang="en-US" altLang="ko-KR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마이 캘린더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2A6EEBA-1237-4F63-A179-995D66216390}"/>
              </a:ext>
            </a:extLst>
          </p:cNvPr>
          <p:cNvSpPr/>
          <p:nvPr/>
        </p:nvSpPr>
        <p:spPr>
          <a:xfrm>
            <a:off x="212837" y="3802816"/>
            <a:ext cx="2252540" cy="3592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프로젝트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2A9DFA1-A623-438D-AA8F-546E81E48A1C}"/>
              </a:ext>
            </a:extLst>
          </p:cNvPr>
          <p:cNvSpPr/>
          <p:nvPr/>
        </p:nvSpPr>
        <p:spPr>
          <a:xfrm>
            <a:off x="9508867" y="3186260"/>
            <a:ext cx="2120194" cy="23804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프로젝트 대시보드</a:t>
            </a:r>
            <a:endParaRPr lang="en-US" altLang="ko-KR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프로젝트 캘린더</a:t>
            </a:r>
            <a:endParaRPr lang="en-US" altLang="ko-KR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칸반보드</a:t>
            </a:r>
            <a:endParaRPr lang="en-US" altLang="ko-KR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공지사항</a:t>
            </a:r>
            <a:endParaRPr lang="en-US" altLang="ko-KR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드라이브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0EB9F3E-F26A-49C5-9DE3-1F816E4E9505}"/>
              </a:ext>
            </a:extLst>
          </p:cNvPr>
          <p:cNvSpPr/>
          <p:nvPr/>
        </p:nvSpPr>
        <p:spPr>
          <a:xfrm>
            <a:off x="2672206" y="1808156"/>
            <a:ext cx="1170451" cy="2664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B80D2C9-8086-45DE-B639-CB177FB69190}"/>
              </a:ext>
            </a:extLst>
          </p:cNvPr>
          <p:cNvSpPr/>
          <p:nvPr/>
        </p:nvSpPr>
        <p:spPr>
          <a:xfrm>
            <a:off x="4768342" y="1577753"/>
            <a:ext cx="3243544" cy="26640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867AD9A-73B6-4677-B3BD-62772315948C}"/>
              </a:ext>
            </a:extLst>
          </p:cNvPr>
          <p:cNvSpPr/>
          <p:nvPr/>
        </p:nvSpPr>
        <p:spPr>
          <a:xfrm>
            <a:off x="2672206" y="3291187"/>
            <a:ext cx="1170451" cy="2664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58">
            <a:extLst>
              <a:ext uri="{FF2B5EF4-FFF2-40B4-BE49-F238E27FC236}">
                <a16:creationId xmlns:a16="http://schemas.microsoft.com/office/drawing/2014/main" xmlns="" id="{31D74E14-5173-4DE6-AA87-A409BA62CF36}"/>
              </a:ext>
            </a:extLst>
          </p:cNvPr>
          <p:cNvCxnSpPr>
            <a:stCxn id="17" idx="1"/>
            <a:endCxn id="14" idx="0"/>
          </p:cNvCxnSpPr>
          <p:nvPr/>
        </p:nvCxnSpPr>
        <p:spPr>
          <a:xfrm rot="10800000" flipV="1">
            <a:off x="1339106" y="1941358"/>
            <a:ext cx="1333100" cy="13320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64">
            <a:extLst>
              <a:ext uri="{FF2B5EF4-FFF2-40B4-BE49-F238E27FC236}">
                <a16:creationId xmlns:a16="http://schemas.microsoft.com/office/drawing/2014/main" xmlns="" id="{EB57FBEA-D585-4F2B-9CCD-74F1DB6A7723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 flipV="1">
            <a:off x="1339108" y="3424390"/>
            <a:ext cx="1333103" cy="37842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70">
            <a:extLst>
              <a:ext uri="{FF2B5EF4-FFF2-40B4-BE49-F238E27FC236}">
                <a16:creationId xmlns:a16="http://schemas.microsoft.com/office/drawing/2014/main" xmlns="" id="{147C10A9-563A-4AAD-9856-F8D05AEC3DE6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9313322" y="1416270"/>
            <a:ext cx="1602797" cy="395748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95">
            <a:extLst>
              <a:ext uri="{FF2B5EF4-FFF2-40B4-BE49-F238E27FC236}">
                <a16:creationId xmlns:a16="http://schemas.microsoft.com/office/drawing/2014/main" xmlns="" id="{003088A3-6436-4F52-A651-D77938EF3ED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011886" y="1710957"/>
            <a:ext cx="1657408" cy="1475303"/>
          </a:xfrm>
          <a:prstGeom prst="bentConnector3">
            <a:avLst>
              <a:gd name="adj1" fmla="val 10223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D9AF9C4-6E0C-4987-97E1-4A91E0976C22}"/>
              </a:ext>
            </a:extLst>
          </p:cNvPr>
          <p:cNvSpPr/>
          <p:nvPr/>
        </p:nvSpPr>
        <p:spPr>
          <a:xfrm>
            <a:off x="9914847" y="1812018"/>
            <a:ext cx="2002544" cy="104631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회원 설정</a:t>
            </a:r>
            <a:r>
              <a:rPr lang="en-US" altLang="ko-KR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채팅</a:t>
            </a:r>
            <a:endParaRPr lang="en-US" altLang="ko-KR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알람</a:t>
            </a:r>
          </a:p>
        </p:txBody>
      </p:sp>
    </p:spTree>
    <p:extLst>
      <p:ext uri="{BB962C8B-B14F-4D97-AF65-F5344CB8AC3E}">
        <p14:creationId xmlns:p14="http://schemas.microsoft.com/office/powerpoint/2010/main" xmlns="" val="334169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체크 리스트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1F5F861-AEFE-467F-AD0B-F6BBD35F8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7" y="4072380"/>
            <a:ext cx="5879668" cy="231899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619FDC5-1711-4CD6-810C-0C8610B47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70" y="1373195"/>
            <a:ext cx="5898522" cy="27180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DB9CE97-51FA-4179-9F58-ACED93989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370" y="1373195"/>
            <a:ext cx="5871860" cy="13511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187D07F-F2DD-4EB0-8DA3-6622ABEF8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992" y="2724346"/>
            <a:ext cx="5879668" cy="28735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28C1E59-3A1C-4D97-A7F0-8A6FA9684F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3315"/>
          <a:stretch/>
        </p:blipFill>
        <p:spPr>
          <a:xfrm>
            <a:off x="6171419" y="5588500"/>
            <a:ext cx="5860811" cy="79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583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트러블 슈팅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46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FE3236-750D-A047-B36B-3A3B34F30683}"/>
              </a:ext>
            </a:extLst>
          </p:cNvPr>
          <p:cNvSpPr txBox="1"/>
          <p:nvPr/>
        </p:nvSpPr>
        <p:spPr>
          <a:xfrm>
            <a:off x="691105" y="4300493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프로젝트 소개</a:t>
            </a:r>
            <a:endParaRPr kumimoji="1" lang="ko-KR" altLang="en-US" sz="2000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91037EF-45BE-2049-B684-DDCDF37608A5}"/>
              </a:ext>
            </a:extLst>
          </p:cNvPr>
          <p:cNvSpPr txBox="1"/>
          <p:nvPr/>
        </p:nvSpPr>
        <p:spPr>
          <a:xfrm>
            <a:off x="3444580" y="4300493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분석 설계</a:t>
            </a:r>
            <a:endParaRPr kumimoji="1" lang="ko-KR" altLang="en-US" sz="2000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CBBC928-2143-ED49-9C10-4DD06080EC37}"/>
              </a:ext>
            </a:extLst>
          </p:cNvPr>
          <p:cNvSpPr txBox="1"/>
          <p:nvPr/>
        </p:nvSpPr>
        <p:spPr>
          <a:xfrm>
            <a:off x="6188683" y="4300493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시연</a:t>
            </a:r>
            <a:endParaRPr kumimoji="1" lang="ko-KR" altLang="en-US" sz="2000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8938098" y="4300493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기술 소개</a:t>
            </a:r>
            <a:endParaRPr kumimoji="1" lang="ko-KR" altLang="en-US" sz="2000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xmlns="" id="{B15BC01F-85DD-6C4D-969F-ADCBD2EA1767}"/>
              </a:ext>
            </a:extLst>
          </p:cNvPr>
          <p:cNvSpPr/>
          <p:nvPr/>
        </p:nvSpPr>
        <p:spPr>
          <a:xfrm>
            <a:off x="1814621" y="2991397"/>
            <a:ext cx="484122" cy="1136469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4DE23C4-D779-3D4A-955D-339E1BFECDE9}"/>
              </a:ext>
            </a:extLst>
          </p:cNvPr>
          <p:cNvSpPr/>
          <p:nvPr/>
        </p:nvSpPr>
        <p:spPr>
          <a:xfrm>
            <a:off x="1932983" y="2859419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E85BA02-5CD5-C244-B2E5-5A66D4E9D24A}"/>
              </a:ext>
            </a:extLst>
          </p:cNvPr>
          <p:cNvSpPr/>
          <p:nvPr/>
        </p:nvSpPr>
        <p:spPr>
          <a:xfrm>
            <a:off x="1868892" y="3847536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08DCDE5E-8FBD-9F45-B642-7F7DC2A30298}"/>
              </a:ext>
            </a:extLst>
          </p:cNvPr>
          <p:cNvSpPr/>
          <p:nvPr/>
        </p:nvSpPr>
        <p:spPr>
          <a:xfrm>
            <a:off x="4533991" y="2991397"/>
            <a:ext cx="484122" cy="1136469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DED2737-C550-0043-A389-B804C5C9CDED}"/>
              </a:ext>
            </a:extLst>
          </p:cNvPr>
          <p:cNvSpPr/>
          <p:nvPr/>
        </p:nvSpPr>
        <p:spPr>
          <a:xfrm>
            <a:off x="4652353" y="2859419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A2565A9-A39B-8C49-8DF8-F04B259702F2}"/>
              </a:ext>
            </a:extLst>
          </p:cNvPr>
          <p:cNvSpPr/>
          <p:nvPr/>
        </p:nvSpPr>
        <p:spPr>
          <a:xfrm>
            <a:off x="4588262" y="3847536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C4567BC-0D51-9846-8D02-B52A3DAD6382}"/>
              </a:ext>
            </a:extLst>
          </p:cNvPr>
          <p:cNvSpPr/>
          <p:nvPr/>
        </p:nvSpPr>
        <p:spPr>
          <a:xfrm>
            <a:off x="4587479" y="3600758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xmlns="" id="{192C4406-F5BE-AB4A-BC1D-5F2AC2B497E5}"/>
              </a:ext>
            </a:extLst>
          </p:cNvPr>
          <p:cNvSpPr/>
          <p:nvPr/>
        </p:nvSpPr>
        <p:spPr>
          <a:xfrm>
            <a:off x="7291611" y="2996592"/>
            <a:ext cx="484122" cy="1131274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0A1B75A-1C2F-3C4B-A218-8DEF5EA1A240}"/>
              </a:ext>
            </a:extLst>
          </p:cNvPr>
          <p:cNvSpPr/>
          <p:nvPr/>
        </p:nvSpPr>
        <p:spPr>
          <a:xfrm>
            <a:off x="7409973" y="2868846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E8C94F4-E033-604B-8A58-00F978D2EB43}"/>
              </a:ext>
            </a:extLst>
          </p:cNvPr>
          <p:cNvSpPr/>
          <p:nvPr/>
        </p:nvSpPr>
        <p:spPr>
          <a:xfrm>
            <a:off x="7345882" y="3847536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3CE4ED5-DA1F-5940-AC3E-08F271B2E1E5}"/>
              </a:ext>
            </a:extLst>
          </p:cNvPr>
          <p:cNvSpPr/>
          <p:nvPr/>
        </p:nvSpPr>
        <p:spPr>
          <a:xfrm>
            <a:off x="7345099" y="3600758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F879863-4002-0649-908E-E3FA425C7515}"/>
              </a:ext>
            </a:extLst>
          </p:cNvPr>
          <p:cNvSpPr/>
          <p:nvPr/>
        </p:nvSpPr>
        <p:spPr>
          <a:xfrm>
            <a:off x="7345099" y="3353586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xmlns="" id="{D9415A5C-B5F6-434A-AAC2-5D23A69D0690}"/>
              </a:ext>
            </a:extLst>
          </p:cNvPr>
          <p:cNvSpPr/>
          <p:nvPr/>
        </p:nvSpPr>
        <p:spPr>
          <a:xfrm>
            <a:off x="10043098" y="2997416"/>
            <a:ext cx="484122" cy="1131274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A2E4B733-0B2F-EB44-9495-3D7B493225B5}"/>
              </a:ext>
            </a:extLst>
          </p:cNvPr>
          <p:cNvSpPr/>
          <p:nvPr/>
        </p:nvSpPr>
        <p:spPr>
          <a:xfrm>
            <a:off x="10161460" y="2869670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25B6C46A-2DED-544B-825A-A3E9D8F9B9F1}"/>
              </a:ext>
            </a:extLst>
          </p:cNvPr>
          <p:cNvSpPr/>
          <p:nvPr/>
        </p:nvSpPr>
        <p:spPr>
          <a:xfrm>
            <a:off x="10097369" y="3848360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9B00F2CE-B862-1F45-A8EF-EEAB910DC2DD}"/>
              </a:ext>
            </a:extLst>
          </p:cNvPr>
          <p:cNvSpPr/>
          <p:nvPr/>
        </p:nvSpPr>
        <p:spPr>
          <a:xfrm>
            <a:off x="10096586" y="3601582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C840DF5C-D742-454B-9744-B666449F3463}"/>
              </a:ext>
            </a:extLst>
          </p:cNvPr>
          <p:cNvSpPr/>
          <p:nvPr/>
        </p:nvSpPr>
        <p:spPr>
          <a:xfrm>
            <a:off x="10096586" y="3354410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7FD7FDAD-86FC-2F4C-974B-9A9A60523BA0}"/>
              </a:ext>
            </a:extLst>
          </p:cNvPr>
          <p:cNvSpPr/>
          <p:nvPr/>
        </p:nvSpPr>
        <p:spPr>
          <a:xfrm>
            <a:off x="10096586" y="3098888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E8730FD-3FE0-CF49-87D6-55D4CADD52EC}"/>
              </a:ext>
            </a:extLst>
          </p:cNvPr>
          <p:cNvSpPr/>
          <p:nvPr/>
        </p:nvSpPr>
        <p:spPr>
          <a:xfrm rot="5400000">
            <a:off x="6023231" y="880561"/>
            <a:ext cx="130629" cy="2140864"/>
          </a:xfrm>
          <a:prstGeom prst="rect">
            <a:avLst/>
          </a:prstGeom>
          <a:solidFill>
            <a:srgbClr val="326295"/>
          </a:solidFill>
          <a:ln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924124E-8556-6D40-B0AF-F8C8FE260281}"/>
              </a:ext>
            </a:extLst>
          </p:cNvPr>
          <p:cNvSpPr txBox="1"/>
          <p:nvPr/>
        </p:nvSpPr>
        <p:spPr>
          <a:xfrm>
            <a:off x="4715176" y="1284982"/>
            <a:ext cx="274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목 차</a:t>
            </a:r>
            <a:endParaRPr kumimoji="1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3444580" y="4793319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요구사항 정의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3444580" y="5295109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기능요구 모델링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3444580" y="5796899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분석설계 모델링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8938098" y="4700603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BACK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8938098" y="5083374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FRONT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8938098" y="5466145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OPEN API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8938098" y="5848916"/>
            <a:ext cx="274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TOOL</a:t>
            </a:r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8938098" y="6231686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협업툴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691105" y="4793319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주제 선정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691105" y="5268040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7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5F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03.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시연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E1EFFF1F-F5CA-4DD2-849E-59987C5ECCCB}"/>
              </a:ext>
            </a:extLst>
          </p:cNvPr>
          <p:cNvSpPr/>
          <p:nvPr/>
        </p:nvSpPr>
        <p:spPr>
          <a:xfrm>
            <a:off x="4505984" y="2469823"/>
            <a:ext cx="3180032" cy="301657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xmlns="" id="{513D87CD-D553-4DB4-9F33-C915BFF1E62A}"/>
              </a:ext>
            </a:extLst>
          </p:cNvPr>
          <p:cNvSpPr/>
          <p:nvPr/>
        </p:nvSpPr>
        <p:spPr>
          <a:xfrm rot="5400000">
            <a:off x="5653433" y="3605752"/>
            <a:ext cx="1074655" cy="744718"/>
          </a:xfrm>
          <a:prstGeom prst="triangle">
            <a:avLst/>
          </a:prstGeom>
          <a:ln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20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5F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58407" y="1491343"/>
            <a:ext cx="4946992" cy="4965221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기술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8137" y="1251948"/>
            <a:ext cx="1287532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FRONT 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" name="그림 9" descr="html5.png">
            <a:extLst>
              <a:ext uri="{FF2B5EF4-FFF2-40B4-BE49-F238E27FC236}">
                <a16:creationId xmlns:a16="http://schemas.microsoft.com/office/drawing/2014/main" xmlns="" id="{2F4D2618-1A23-41D3-BEFB-694548B8E1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143" y="1892812"/>
            <a:ext cx="2421465" cy="682602"/>
          </a:xfrm>
          <a:prstGeom prst="rect">
            <a:avLst/>
          </a:prstGeom>
        </p:spPr>
      </p:pic>
      <p:pic>
        <p:nvPicPr>
          <p:cNvPr id="11" name="그림 10" descr="bootstraplogo.png">
            <a:extLst>
              <a:ext uri="{FF2B5EF4-FFF2-40B4-BE49-F238E27FC236}">
                <a16:creationId xmlns:a16="http://schemas.microsoft.com/office/drawing/2014/main" xmlns="" id="{9B0027A7-1163-4A5A-8B53-3AE3E446DB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5052" y="2826515"/>
            <a:ext cx="1718856" cy="793318"/>
          </a:xfrm>
          <a:prstGeom prst="rect">
            <a:avLst/>
          </a:prstGeom>
        </p:spPr>
      </p:pic>
      <p:pic>
        <p:nvPicPr>
          <p:cNvPr id="12" name="그림 11" descr="jquery-logo.png">
            <a:extLst>
              <a:ext uri="{FF2B5EF4-FFF2-40B4-BE49-F238E27FC236}">
                <a16:creationId xmlns:a16="http://schemas.microsoft.com/office/drawing/2014/main" xmlns="" id="{90B15745-ACD9-4CFC-9535-4A20161303F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746" y="4188598"/>
            <a:ext cx="1717308" cy="703256"/>
          </a:xfrm>
          <a:prstGeom prst="rect">
            <a:avLst/>
          </a:prstGeom>
        </p:spPr>
      </p:pic>
      <p:pic>
        <p:nvPicPr>
          <p:cNvPr id="13" name="그림 12" descr="AJAX_logo_by_gengns.svg.png">
            <a:extLst>
              <a:ext uri="{FF2B5EF4-FFF2-40B4-BE49-F238E27FC236}">
                <a16:creationId xmlns:a16="http://schemas.microsoft.com/office/drawing/2014/main" xmlns="" id="{3178746F-5547-4508-BD10-ED7288D1160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344" y="2659399"/>
            <a:ext cx="1174531" cy="5637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DCEF43E-F12F-417F-A6CB-B35D966AD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46" y="5004251"/>
            <a:ext cx="2295998" cy="5218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73F96CE1-978A-46D1-B49F-D0EE61A23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524" y="4218635"/>
            <a:ext cx="2219635" cy="428685"/>
          </a:xfrm>
          <a:prstGeom prst="rect">
            <a:avLst/>
          </a:prstGeom>
        </p:spPr>
      </p:pic>
      <p:pic>
        <p:nvPicPr>
          <p:cNvPr id="16" name="그래픽 28">
            <a:extLst>
              <a:ext uri="{FF2B5EF4-FFF2-40B4-BE49-F238E27FC236}">
                <a16:creationId xmlns:a16="http://schemas.microsoft.com/office/drawing/2014/main" xmlns="" id="{2FEDF07C-8471-49AF-8187-0B09508B6D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42143" y="3607309"/>
            <a:ext cx="1915316" cy="3894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7D6FD87-1371-46C1-A82C-036B92C3664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64610"/>
          <a:stretch/>
        </p:blipFill>
        <p:spPr>
          <a:xfrm>
            <a:off x="2906184" y="1892812"/>
            <a:ext cx="1890774" cy="6147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E5BE0C9-D438-4700-B07F-62D1D097CE1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247" t="27804" r="3596"/>
          <a:stretch/>
        </p:blipFill>
        <p:spPr>
          <a:xfrm>
            <a:off x="2529676" y="4792997"/>
            <a:ext cx="2450645" cy="47216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E70BD89E-5149-4561-B980-5AB46D17C1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5389" y="2710172"/>
            <a:ext cx="1336770" cy="89713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268C365E-0B34-4212-816A-2CFBCFCE7F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763" y="5725698"/>
            <a:ext cx="2295845" cy="4858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6250" y="5389652"/>
            <a:ext cx="1650004" cy="87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1903" y="3453006"/>
            <a:ext cx="2246193" cy="69808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285708" y="1491339"/>
            <a:ext cx="3248691" cy="4965221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58460" y="1251948"/>
            <a:ext cx="1103187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BACK 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3" name="그림 32" descr="mybatis.png">
            <a:extLst>
              <a:ext uri="{FF2B5EF4-FFF2-40B4-BE49-F238E27FC236}">
                <a16:creationId xmlns:a16="http://schemas.microsoft.com/office/drawing/2014/main" xmlns="" id="{42FD58B8-660F-4CBE-9928-D52AE0BA2DCD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34320" y="4084886"/>
            <a:ext cx="1304766" cy="130476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B96D1DAE-9992-4D39-B8CD-E3F792B2D8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34320" y="5337788"/>
            <a:ext cx="808467" cy="82059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A5C19A91-D5AD-483C-A5D9-EBEC66E8B83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7344" t="11626" r="45313" b="44776"/>
          <a:stretch/>
        </p:blipFill>
        <p:spPr>
          <a:xfrm>
            <a:off x="7501495" y="1892812"/>
            <a:ext cx="843452" cy="1006122"/>
          </a:xfrm>
          <a:prstGeom prst="rect">
            <a:avLst/>
          </a:prstGeom>
        </p:spPr>
      </p:pic>
      <p:pic>
        <p:nvPicPr>
          <p:cNvPr id="37" name="그림 36" descr="java-card.png">
            <a:extLst>
              <a:ext uri="{FF2B5EF4-FFF2-40B4-BE49-F238E27FC236}">
                <a16:creationId xmlns:a16="http://schemas.microsoft.com/office/drawing/2014/main" xmlns="" id="{B17A0F97-2FFF-4139-A10B-2D005DAAB990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58399" y="2702703"/>
            <a:ext cx="2145105" cy="803183"/>
          </a:xfrm>
          <a:prstGeom prst="rect">
            <a:avLst/>
          </a:prstGeom>
        </p:spPr>
      </p:pic>
      <p:pic>
        <p:nvPicPr>
          <p:cNvPr id="38" name="그림 37" descr="spring-by-pivotal-9066b55828deb3c10e27e609af322c40.png">
            <a:extLst>
              <a:ext uri="{FF2B5EF4-FFF2-40B4-BE49-F238E27FC236}">
                <a16:creationId xmlns:a16="http://schemas.microsoft.com/office/drawing/2014/main" xmlns="" id="{58086CB2-27F8-4B15-B300-DEECDD1F24D8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76084" y="1892812"/>
            <a:ext cx="2020885" cy="68260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29FF0A52-B639-4CE8-BBF2-E19AE86A83A4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5781" t="33333" r="18438" b="23194"/>
          <a:stretch/>
        </p:blipFill>
        <p:spPr>
          <a:xfrm>
            <a:off x="6530951" y="5661477"/>
            <a:ext cx="1714199" cy="61428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7369" y="4689524"/>
            <a:ext cx="1547539" cy="103709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8721957" y="1491339"/>
            <a:ext cx="3274100" cy="4965225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833030" y="1251948"/>
            <a:ext cx="1051955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TOOL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6" name="그림 45" descr="tomcat.png">
            <a:extLst>
              <a:ext uri="{FF2B5EF4-FFF2-40B4-BE49-F238E27FC236}">
                <a16:creationId xmlns:a16="http://schemas.microsoft.com/office/drawing/2014/main" xmlns="" id="{BFA4FCAC-EE8B-427F-B0A1-A68E2F8701F0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645032" y="2030732"/>
            <a:ext cx="1220196" cy="86820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850" t="11051" r="17174" b="11714"/>
          <a:stretch/>
        </p:blipFill>
        <p:spPr>
          <a:xfrm>
            <a:off x="9799981" y="4188598"/>
            <a:ext cx="2170007" cy="1274237"/>
          </a:xfrm>
          <a:prstGeom prst="rect">
            <a:avLst/>
          </a:prstGeom>
        </p:spPr>
      </p:pic>
      <p:pic>
        <p:nvPicPr>
          <p:cNvPr id="44" name="그림 43" descr="1_AD9ZSLXKAhZ-_WomszsmPg.png">
            <a:extLst>
              <a:ext uri="{FF2B5EF4-FFF2-40B4-BE49-F238E27FC236}">
                <a16:creationId xmlns:a16="http://schemas.microsoft.com/office/drawing/2014/main" xmlns="" id="{47BA5490-3870-4251-802F-BC64038EB3C8}"/>
              </a:ext>
            </a:extLst>
      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856213" y="5663402"/>
            <a:ext cx="1583187" cy="59468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54394" y="4692501"/>
            <a:ext cx="1504613" cy="77033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56213" y="1892812"/>
            <a:ext cx="1599274" cy="80024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78039" y="4289099"/>
            <a:ext cx="1809034" cy="633162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83" t="29855" r="11340" b="29479"/>
          <a:stretch/>
        </p:blipFill>
        <p:spPr>
          <a:xfrm>
            <a:off x="6999513" y="3618194"/>
            <a:ext cx="1387559" cy="51189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837" b="25332"/>
          <a:stretch/>
        </p:blipFill>
        <p:spPr>
          <a:xfrm>
            <a:off x="5452365" y="3607309"/>
            <a:ext cx="1392372" cy="54665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83739" y="5337788"/>
            <a:ext cx="1775354" cy="451298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83739" y="3275223"/>
            <a:ext cx="1850168" cy="854864"/>
          </a:xfrm>
          <a:prstGeom prst="rect">
            <a:avLst/>
          </a:prstGeom>
        </p:spPr>
      </p:pic>
      <p:pic>
        <p:nvPicPr>
          <p:cNvPr id="63" name="그림 62" descr="header-logo (1)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996352" y="3921778"/>
            <a:ext cx="1780505" cy="610054"/>
          </a:xfrm>
          <a:prstGeom prst="rect">
            <a:avLst/>
          </a:prstGeom>
        </p:spPr>
      </p:pic>
      <p:pic>
        <p:nvPicPr>
          <p:cNvPr id="45" name="그림 44" descr="1_ipwpqqrhz0lkd_5setxqcq.png">
            <a:extLst>
              <a:ext uri="{FF2B5EF4-FFF2-40B4-BE49-F238E27FC236}">
                <a16:creationId xmlns:a16="http://schemas.microsoft.com/office/drawing/2014/main" xmlns="" id="{88DC51E6-FADF-47F5-A1DE-442BC1F559FF}"/>
              </a:ext>
            </a:extLst>
      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488841" y="2509377"/>
            <a:ext cx="2534098" cy="12987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9D07E1F-B5A6-4388-913A-4E90E9212C51}"/>
              </a:ext>
            </a:extLst>
          </p:cNvPr>
          <p:cNvSpPr/>
          <p:nvPr/>
        </p:nvSpPr>
        <p:spPr>
          <a:xfrm>
            <a:off x="5203596" y="1180147"/>
            <a:ext cx="6988404" cy="5419364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17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5F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58407" y="1491343"/>
            <a:ext cx="4946992" cy="4965221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기술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8137" y="1251948"/>
            <a:ext cx="1287532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FRONT 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" name="그림 9" descr="html5.png">
            <a:extLst>
              <a:ext uri="{FF2B5EF4-FFF2-40B4-BE49-F238E27FC236}">
                <a16:creationId xmlns:a16="http://schemas.microsoft.com/office/drawing/2014/main" xmlns="" id="{2F4D2618-1A23-41D3-BEFB-694548B8E1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143" y="1892812"/>
            <a:ext cx="2421465" cy="682602"/>
          </a:xfrm>
          <a:prstGeom prst="rect">
            <a:avLst/>
          </a:prstGeom>
        </p:spPr>
      </p:pic>
      <p:pic>
        <p:nvPicPr>
          <p:cNvPr id="11" name="그림 10" descr="bootstraplogo.png">
            <a:extLst>
              <a:ext uri="{FF2B5EF4-FFF2-40B4-BE49-F238E27FC236}">
                <a16:creationId xmlns:a16="http://schemas.microsoft.com/office/drawing/2014/main" xmlns="" id="{9B0027A7-1163-4A5A-8B53-3AE3E446DB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5052" y="2826515"/>
            <a:ext cx="1718856" cy="793318"/>
          </a:xfrm>
          <a:prstGeom prst="rect">
            <a:avLst/>
          </a:prstGeom>
        </p:spPr>
      </p:pic>
      <p:pic>
        <p:nvPicPr>
          <p:cNvPr id="12" name="그림 11" descr="jquery-logo.png">
            <a:extLst>
              <a:ext uri="{FF2B5EF4-FFF2-40B4-BE49-F238E27FC236}">
                <a16:creationId xmlns:a16="http://schemas.microsoft.com/office/drawing/2014/main" xmlns="" id="{90B15745-ACD9-4CFC-9535-4A20161303F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746" y="4188598"/>
            <a:ext cx="1717308" cy="703256"/>
          </a:xfrm>
          <a:prstGeom prst="rect">
            <a:avLst/>
          </a:prstGeom>
        </p:spPr>
      </p:pic>
      <p:pic>
        <p:nvPicPr>
          <p:cNvPr id="13" name="그림 12" descr="AJAX_logo_by_gengns.svg.png">
            <a:extLst>
              <a:ext uri="{FF2B5EF4-FFF2-40B4-BE49-F238E27FC236}">
                <a16:creationId xmlns:a16="http://schemas.microsoft.com/office/drawing/2014/main" xmlns="" id="{3178746F-5547-4508-BD10-ED7288D1160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344" y="2659399"/>
            <a:ext cx="1174531" cy="5637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DCEF43E-F12F-417F-A6CB-B35D966AD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46" y="5004251"/>
            <a:ext cx="2295998" cy="5218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73F96CE1-978A-46D1-B49F-D0EE61A23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524" y="4218635"/>
            <a:ext cx="2219635" cy="428685"/>
          </a:xfrm>
          <a:prstGeom prst="rect">
            <a:avLst/>
          </a:prstGeom>
        </p:spPr>
      </p:pic>
      <p:pic>
        <p:nvPicPr>
          <p:cNvPr id="16" name="그래픽 28">
            <a:extLst>
              <a:ext uri="{FF2B5EF4-FFF2-40B4-BE49-F238E27FC236}">
                <a16:creationId xmlns:a16="http://schemas.microsoft.com/office/drawing/2014/main" xmlns="" id="{2FEDF07C-8471-49AF-8187-0B09508B6D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42143" y="3607309"/>
            <a:ext cx="1915316" cy="3894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7D6FD87-1371-46C1-A82C-036B92C3664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64610"/>
          <a:stretch/>
        </p:blipFill>
        <p:spPr>
          <a:xfrm>
            <a:off x="2906184" y="1892812"/>
            <a:ext cx="1890774" cy="6147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E5BE0C9-D438-4700-B07F-62D1D097CE1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247" t="27804" r="3596"/>
          <a:stretch/>
        </p:blipFill>
        <p:spPr>
          <a:xfrm>
            <a:off x="2529676" y="4792997"/>
            <a:ext cx="2450645" cy="47216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E70BD89E-5149-4561-B980-5AB46D17C1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5389" y="2710172"/>
            <a:ext cx="1336770" cy="89713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268C365E-0B34-4212-816A-2CFBCFCE7F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763" y="5725698"/>
            <a:ext cx="2295845" cy="4858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6250" y="5389652"/>
            <a:ext cx="1650004" cy="87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1903" y="3453006"/>
            <a:ext cx="2246193" cy="69808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285708" y="1491339"/>
            <a:ext cx="3248691" cy="4965221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58460" y="1251948"/>
            <a:ext cx="1103187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BACK 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3" name="그림 32" descr="mybatis.png">
            <a:extLst>
              <a:ext uri="{FF2B5EF4-FFF2-40B4-BE49-F238E27FC236}">
                <a16:creationId xmlns:a16="http://schemas.microsoft.com/office/drawing/2014/main" xmlns="" id="{42FD58B8-660F-4CBE-9928-D52AE0BA2DCD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34320" y="4084886"/>
            <a:ext cx="1304766" cy="130476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B96D1DAE-9992-4D39-B8CD-E3F792B2D8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34320" y="5337788"/>
            <a:ext cx="808467" cy="82059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A5C19A91-D5AD-483C-A5D9-EBEC66E8B83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7344" t="11626" r="45313" b="44776"/>
          <a:stretch/>
        </p:blipFill>
        <p:spPr>
          <a:xfrm>
            <a:off x="7501495" y="1892812"/>
            <a:ext cx="843452" cy="1006122"/>
          </a:xfrm>
          <a:prstGeom prst="rect">
            <a:avLst/>
          </a:prstGeom>
        </p:spPr>
      </p:pic>
      <p:pic>
        <p:nvPicPr>
          <p:cNvPr id="37" name="그림 36" descr="java-card.png">
            <a:extLst>
              <a:ext uri="{FF2B5EF4-FFF2-40B4-BE49-F238E27FC236}">
                <a16:creationId xmlns:a16="http://schemas.microsoft.com/office/drawing/2014/main" xmlns="" id="{B17A0F97-2FFF-4139-A10B-2D005DAAB990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58399" y="2702703"/>
            <a:ext cx="2145105" cy="803183"/>
          </a:xfrm>
          <a:prstGeom prst="rect">
            <a:avLst/>
          </a:prstGeom>
        </p:spPr>
      </p:pic>
      <p:pic>
        <p:nvPicPr>
          <p:cNvPr id="38" name="그림 37" descr="spring-by-pivotal-9066b55828deb3c10e27e609af322c40.png">
            <a:extLst>
              <a:ext uri="{FF2B5EF4-FFF2-40B4-BE49-F238E27FC236}">
                <a16:creationId xmlns:a16="http://schemas.microsoft.com/office/drawing/2014/main" xmlns="" id="{58086CB2-27F8-4B15-B300-DEECDD1F24D8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76084" y="1892812"/>
            <a:ext cx="2020885" cy="68260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29FF0A52-B639-4CE8-BBF2-E19AE86A83A4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5781" t="33333" r="18438" b="23194"/>
          <a:stretch/>
        </p:blipFill>
        <p:spPr>
          <a:xfrm>
            <a:off x="6530951" y="5661477"/>
            <a:ext cx="1714199" cy="61428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7369" y="4689524"/>
            <a:ext cx="1547539" cy="103709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8721957" y="1491339"/>
            <a:ext cx="3274100" cy="4965225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833030" y="1251948"/>
            <a:ext cx="1051955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TOOL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6" name="그림 45" descr="tomcat.png">
            <a:extLst>
              <a:ext uri="{FF2B5EF4-FFF2-40B4-BE49-F238E27FC236}">
                <a16:creationId xmlns:a16="http://schemas.microsoft.com/office/drawing/2014/main" xmlns="" id="{BFA4FCAC-EE8B-427F-B0A1-A68E2F8701F0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645032" y="2030732"/>
            <a:ext cx="1220196" cy="86820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850" t="11051" r="17174" b="11714"/>
          <a:stretch/>
        </p:blipFill>
        <p:spPr>
          <a:xfrm>
            <a:off x="9799981" y="4188598"/>
            <a:ext cx="2170007" cy="1274237"/>
          </a:xfrm>
          <a:prstGeom prst="rect">
            <a:avLst/>
          </a:prstGeom>
        </p:spPr>
      </p:pic>
      <p:pic>
        <p:nvPicPr>
          <p:cNvPr id="44" name="그림 43" descr="1_AD9ZSLXKAhZ-_WomszsmPg.png">
            <a:extLst>
              <a:ext uri="{FF2B5EF4-FFF2-40B4-BE49-F238E27FC236}">
                <a16:creationId xmlns:a16="http://schemas.microsoft.com/office/drawing/2014/main" xmlns="" id="{47BA5490-3870-4251-802F-BC64038EB3C8}"/>
              </a:ext>
            </a:extLst>
      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856213" y="5663402"/>
            <a:ext cx="1583187" cy="59468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54394" y="4692501"/>
            <a:ext cx="1504613" cy="77033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56213" y="1892812"/>
            <a:ext cx="1599274" cy="80024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78039" y="4289099"/>
            <a:ext cx="1809034" cy="633162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83" t="29855" r="11340" b="29479"/>
          <a:stretch/>
        </p:blipFill>
        <p:spPr>
          <a:xfrm>
            <a:off x="6999513" y="3618194"/>
            <a:ext cx="1387559" cy="51189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837" b="25332"/>
          <a:stretch/>
        </p:blipFill>
        <p:spPr>
          <a:xfrm>
            <a:off x="5452365" y="3607309"/>
            <a:ext cx="1392372" cy="54665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83739" y="5337788"/>
            <a:ext cx="1775354" cy="451298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83739" y="3275223"/>
            <a:ext cx="1850168" cy="854864"/>
          </a:xfrm>
          <a:prstGeom prst="rect">
            <a:avLst/>
          </a:prstGeom>
        </p:spPr>
      </p:pic>
      <p:pic>
        <p:nvPicPr>
          <p:cNvPr id="63" name="그림 62" descr="header-logo (1)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996352" y="3921778"/>
            <a:ext cx="1780505" cy="610054"/>
          </a:xfrm>
          <a:prstGeom prst="rect">
            <a:avLst/>
          </a:prstGeom>
        </p:spPr>
      </p:pic>
      <p:pic>
        <p:nvPicPr>
          <p:cNvPr id="45" name="그림 44" descr="1_ipwpqqrhz0lkd_5setxqcq.png">
            <a:extLst>
              <a:ext uri="{FF2B5EF4-FFF2-40B4-BE49-F238E27FC236}">
                <a16:creationId xmlns:a16="http://schemas.microsoft.com/office/drawing/2014/main" xmlns="" id="{88DC51E6-FADF-47F5-A1DE-442BC1F559FF}"/>
              </a:ext>
            </a:extLst>
      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488841" y="2509377"/>
            <a:ext cx="2534098" cy="129872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1E3510DE-0ABB-4E9C-9FBB-D5921D7C69B4}"/>
              </a:ext>
            </a:extLst>
          </p:cNvPr>
          <p:cNvSpPr/>
          <p:nvPr/>
        </p:nvSpPr>
        <p:spPr>
          <a:xfrm>
            <a:off x="0" y="1170542"/>
            <a:ext cx="5224814" cy="5419364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9F868B-A0C3-487D-9255-34EFF1903B88}"/>
              </a:ext>
            </a:extLst>
          </p:cNvPr>
          <p:cNvSpPr/>
          <p:nvPr/>
        </p:nvSpPr>
        <p:spPr>
          <a:xfrm>
            <a:off x="8606920" y="1170955"/>
            <a:ext cx="3585080" cy="5419364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35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5F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58407" y="1491343"/>
            <a:ext cx="4946992" cy="4965221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기술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8137" y="1251948"/>
            <a:ext cx="1287532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FRONT 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" name="그림 9" descr="html5.png">
            <a:extLst>
              <a:ext uri="{FF2B5EF4-FFF2-40B4-BE49-F238E27FC236}">
                <a16:creationId xmlns:a16="http://schemas.microsoft.com/office/drawing/2014/main" xmlns="" id="{2F4D2618-1A23-41D3-BEFB-694548B8E1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143" y="1892812"/>
            <a:ext cx="2421465" cy="682602"/>
          </a:xfrm>
          <a:prstGeom prst="rect">
            <a:avLst/>
          </a:prstGeom>
        </p:spPr>
      </p:pic>
      <p:pic>
        <p:nvPicPr>
          <p:cNvPr id="11" name="그림 10" descr="bootstraplogo.png">
            <a:extLst>
              <a:ext uri="{FF2B5EF4-FFF2-40B4-BE49-F238E27FC236}">
                <a16:creationId xmlns:a16="http://schemas.microsoft.com/office/drawing/2014/main" xmlns="" id="{9B0027A7-1163-4A5A-8B53-3AE3E446DB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5052" y="2826515"/>
            <a:ext cx="1718856" cy="793318"/>
          </a:xfrm>
          <a:prstGeom prst="rect">
            <a:avLst/>
          </a:prstGeom>
        </p:spPr>
      </p:pic>
      <p:pic>
        <p:nvPicPr>
          <p:cNvPr id="12" name="그림 11" descr="jquery-logo.png">
            <a:extLst>
              <a:ext uri="{FF2B5EF4-FFF2-40B4-BE49-F238E27FC236}">
                <a16:creationId xmlns:a16="http://schemas.microsoft.com/office/drawing/2014/main" xmlns="" id="{90B15745-ACD9-4CFC-9535-4A20161303F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746" y="4188598"/>
            <a:ext cx="1717308" cy="703256"/>
          </a:xfrm>
          <a:prstGeom prst="rect">
            <a:avLst/>
          </a:prstGeom>
        </p:spPr>
      </p:pic>
      <p:pic>
        <p:nvPicPr>
          <p:cNvPr id="13" name="그림 12" descr="AJAX_logo_by_gengns.svg.png">
            <a:extLst>
              <a:ext uri="{FF2B5EF4-FFF2-40B4-BE49-F238E27FC236}">
                <a16:creationId xmlns:a16="http://schemas.microsoft.com/office/drawing/2014/main" xmlns="" id="{3178746F-5547-4508-BD10-ED7288D1160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344" y="2659399"/>
            <a:ext cx="1174531" cy="5637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DCEF43E-F12F-417F-A6CB-B35D966AD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46" y="5004251"/>
            <a:ext cx="2295998" cy="5218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73F96CE1-978A-46D1-B49F-D0EE61A23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524" y="4218635"/>
            <a:ext cx="2219635" cy="428685"/>
          </a:xfrm>
          <a:prstGeom prst="rect">
            <a:avLst/>
          </a:prstGeom>
        </p:spPr>
      </p:pic>
      <p:pic>
        <p:nvPicPr>
          <p:cNvPr id="16" name="그래픽 28">
            <a:extLst>
              <a:ext uri="{FF2B5EF4-FFF2-40B4-BE49-F238E27FC236}">
                <a16:creationId xmlns:a16="http://schemas.microsoft.com/office/drawing/2014/main" xmlns="" id="{2FEDF07C-8471-49AF-8187-0B09508B6D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42143" y="3607309"/>
            <a:ext cx="1915316" cy="3894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7D6FD87-1371-46C1-A82C-036B92C3664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64610"/>
          <a:stretch/>
        </p:blipFill>
        <p:spPr>
          <a:xfrm>
            <a:off x="2906184" y="1892812"/>
            <a:ext cx="1890774" cy="6147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E5BE0C9-D438-4700-B07F-62D1D097CE1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247" t="27804" r="3596"/>
          <a:stretch/>
        </p:blipFill>
        <p:spPr>
          <a:xfrm>
            <a:off x="2529676" y="4792997"/>
            <a:ext cx="2450645" cy="47216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E70BD89E-5149-4561-B980-5AB46D17C1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5389" y="2710172"/>
            <a:ext cx="1336770" cy="89713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268C365E-0B34-4212-816A-2CFBCFCE7F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763" y="5725698"/>
            <a:ext cx="2295845" cy="4858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6250" y="5389652"/>
            <a:ext cx="1650004" cy="87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1903" y="3453006"/>
            <a:ext cx="2246193" cy="69808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285708" y="1491339"/>
            <a:ext cx="3248691" cy="4965221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58460" y="1251948"/>
            <a:ext cx="1103187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BACK 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3" name="그림 32" descr="mybatis.png">
            <a:extLst>
              <a:ext uri="{FF2B5EF4-FFF2-40B4-BE49-F238E27FC236}">
                <a16:creationId xmlns:a16="http://schemas.microsoft.com/office/drawing/2014/main" xmlns="" id="{42FD58B8-660F-4CBE-9928-D52AE0BA2DCD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34320" y="4084886"/>
            <a:ext cx="1304766" cy="130476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B96D1DAE-9992-4D39-B8CD-E3F792B2D8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34320" y="5337788"/>
            <a:ext cx="808467" cy="82059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A5C19A91-D5AD-483C-A5D9-EBEC66E8B83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7344" t="11626" r="45313" b="44776"/>
          <a:stretch/>
        </p:blipFill>
        <p:spPr>
          <a:xfrm>
            <a:off x="7501495" y="1892812"/>
            <a:ext cx="843452" cy="1006122"/>
          </a:xfrm>
          <a:prstGeom prst="rect">
            <a:avLst/>
          </a:prstGeom>
        </p:spPr>
      </p:pic>
      <p:pic>
        <p:nvPicPr>
          <p:cNvPr id="37" name="그림 36" descr="java-card.png">
            <a:extLst>
              <a:ext uri="{FF2B5EF4-FFF2-40B4-BE49-F238E27FC236}">
                <a16:creationId xmlns:a16="http://schemas.microsoft.com/office/drawing/2014/main" xmlns="" id="{B17A0F97-2FFF-4139-A10B-2D005DAAB990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58399" y="2702703"/>
            <a:ext cx="2145105" cy="803183"/>
          </a:xfrm>
          <a:prstGeom prst="rect">
            <a:avLst/>
          </a:prstGeom>
        </p:spPr>
      </p:pic>
      <p:pic>
        <p:nvPicPr>
          <p:cNvPr id="38" name="그림 37" descr="spring-by-pivotal-9066b55828deb3c10e27e609af322c40.png">
            <a:extLst>
              <a:ext uri="{FF2B5EF4-FFF2-40B4-BE49-F238E27FC236}">
                <a16:creationId xmlns:a16="http://schemas.microsoft.com/office/drawing/2014/main" xmlns="" id="{58086CB2-27F8-4B15-B300-DEECDD1F24D8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76084" y="1892812"/>
            <a:ext cx="2020885" cy="68260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29FF0A52-B639-4CE8-BBF2-E19AE86A83A4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5781" t="33333" r="18438" b="23194"/>
          <a:stretch/>
        </p:blipFill>
        <p:spPr>
          <a:xfrm>
            <a:off x="6530951" y="5661477"/>
            <a:ext cx="1714199" cy="61428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7369" y="4689524"/>
            <a:ext cx="1547539" cy="103709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8721957" y="1491339"/>
            <a:ext cx="3274100" cy="4965225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833030" y="1251948"/>
            <a:ext cx="1051955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TOOL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6" name="그림 45" descr="tomcat.png">
            <a:extLst>
              <a:ext uri="{FF2B5EF4-FFF2-40B4-BE49-F238E27FC236}">
                <a16:creationId xmlns:a16="http://schemas.microsoft.com/office/drawing/2014/main" xmlns="" id="{BFA4FCAC-EE8B-427F-B0A1-A68E2F8701F0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645032" y="2030732"/>
            <a:ext cx="1220196" cy="86820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850" t="11051" r="17174" b="11714"/>
          <a:stretch/>
        </p:blipFill>
        <p:spPr>
          <a:xfrm>
            <a:off x="9799981" y="4188598"/>
            <a:ext cx="2170007" cy="1274237"/>
          </a:xfrm>
          <a:prstGeom prst="rect">
            <a:avLst/>
          </a:prstGeom>
        </p:spPr>
      </p:pic>
      <p:pic>
        <p:nvPicPr>
          <p:cNvPr id="44" name="그림 43" descr="1_AD9ZSLXKAhZ-_WomszsmPg.png">
            <a:extLst>
              <a:ext uri="{FF2B5EF4-FFF2-40B4-BE49-F238E27FC236}">
                <a16:creationId xmlns:a16="http://schemas.microsoft.com/office/drawing/2014/main" xmlns="" id="{47BA5490-3870-4251-802F-BC64038EB3C8}"/>
              </a:ext>
            </a:extLst>
      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856213" y="5663402"/>
            <a:ext cx="1583187" cy="59468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54394" y="4692501"/>
            <a:ext cx="1504613" cy="77033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56213" y="1892812"/>
            <a:ext cx="1599274" cy="80024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78039" y="4289099"/>
            <a:ext cx="1809034" cy="633162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83" t="29855" r="11340" b="29479"/>
          <a:stretch/>
        </p:blipFill>
        <p:spPr>
          <a:xfrm>
            <a:off x="6999513" y="3618194"/>
            <a:ext cx="1387559" cy="51189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837" b="25332"/>
          <a:stretch/>
        </p:blipFill>
        <p:spPr>
          <a:xfrm>
            <a:off x="5452365" y="3607309"/>
            <a:ext cx="1392372" cy="54665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83739" y="5337788"/>
            <a:ext cx="1775354" cy="451298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83739" y="3275223"/>
            <a:ext cx="1850168" cy="854864"/>
          </a:xfrm>
          <a:prstGeom prst="rect">
            <a:avLst/>
          </a:prstGeom>
        </p:spPr>
      </p:pic>
      <p:pic>
        <p:nvPicPr>
          <p:cNvPr id="63" name="그림 62" descr="header-logo (1)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996352" y="3921778"/>
            <a:ext cx="1780505" cy="610054"/>
          </a:xfrm>
          <a:prstGeom prst="rect">
            <a:avLst/>
          </a:prstGeom>
        </p:spPr>
      </p:pic>
      <p:pic>
        <p:nvPicPr>
          <p:cNvPr id="45" name="그림 44" descr="1_ipwpqqrhz0lkd_5setxqcq.png">
            <a:extLst>
              <a:ext uri="{FF2B5EF4-FFF2-40B4-BE49-F238E27FC236}">
                <a16:creationId xmlns:a16="http://schemas.microsoft.com/office/drawing/2014/main" xmlns="" id="{88DC51E6-FADF-47F5-A1DE-442BC1F559FF}"/>
              </a:ext>
            </a:extLst>
      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488841" y="2509377"/>
            <a:ext cx="2534098" cy="129872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37BB561-4363-43FA-856A-85194295F566}"/>
              </a:ext>
            </a:extLst>
          </p:cNvPr>
          <p:cNvSpPr/>
          <p:nvPr/>
        </p:nvSpPr>
        <p:spPr>
          <a:xfrm>
            <a:off x="0" y="1161886"/>
            <a:ext cx="8611062" cy="5419364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225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7890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파이어베이스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기술 소개</a:t>
            </a:r>
          </a:p>
        </p:txBody>
      </p:sp>
    </p:spTree>
    <p:extLst>
      <p:ext uri="{BB962C8B-B14F-4D97-AF65-F5344CB8AC3E}">
        <p14:creationId xmlns:p14="http://schemas.microsoft.com/office/powerpoint/2010/main" xmlns="" val="20503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팀원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7C338B-611A-40FE-8585-1CC256C852D1}"/>
              </a:ext>
            </a:extLst>
          </p:cNvPr>
          <p:cNvSpPr txBox="1"/>
          <p:nvPr/>
        </p:nvSpPr>
        <p:spPr>
          <a:xfrm>
            <a:off x="489857" y="789043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Family C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FF764AB-E522-4FB1-80B8-CB98E1AE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895" y="1678011"/>
            <a:ext cx="2093539" cy="20473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B4D6C43-2F19-4E50-95F2-6D7DA8516E95}"/>
              </a:ext>
            </a:extLst>
          </p:cNvPr>
          <p:cNvSpPr/>
          <p:nvPr/>
        </p:nvSpPr>
        <p:spPr>
          <a:xfrm>
            <a:off x="315362" y="3855563"/>
            <a:ext cx="2196840" cy="2460396"/>
          </a:xfrm>
          <a:prstGeom prst="rect">
            <a:avLst/>
          </a:prstGeom>
          <a:solidFill>
            <a:schemeClr val="bg1"/>
          </a:solidFill>
          <a:ln w="3810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Colin</a:t>
            </a: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이름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김진성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뜻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은처럼 예쁘게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혈액형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O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형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명대사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넌 알아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995ECC9-1E8C-4CAE-99AA-F5DD40B995F1}"/>
              </a:ext>
            </a:extLst>
          </p:cNvPr>
          <p:cNvSpPr/>
          <p:nvPr/>
        </p:nvSpPr>
        <p:spPr>
          <a:xfrm>
            <a:off x="2703823" y="3855563"/>
            <a:ext cx="2196840" cy="2460396"/>
          </a:xfrm>
          <a:prstGeom prst="rect">
            <a:avLst/>
          </a:prstGeom>
          <a:solidFill>
            <a:schemeClr val="bg1"/>
          </a:solidFill>
          <a:ln w="3810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Crystal</a:t>
            </a: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이름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배인영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뜻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현명하고 뛰어나게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혈액형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B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형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명대사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있잖아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4EB45DA-9A47-4871-8747-E29A8FD11133}"/>
              </a:ext>
            </a:extLst>
          </p:cNvPr>
          <p:cNvSpPr/>
          <p:nvPr/>
        </p:nvSpPr>
        <p:spPr>
          <a:xfrm>
            <a:off x="5092284" y="3855563"/>
            <a:ext cx="2196840" cy="2460396"/>
          </a:xfrm>
          <a:prstGeom prst="rect">
            <a:avLst/>
          </a:prstGeom>
          <a:solidFill>
            <a:schemeClr val="bg1"/>
          </a:solidFill>
          <a:ln w="3810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Cindy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이름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윤다정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뜻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다정한 사람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혈액형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O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형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명대사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Please..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9D0FFC0-4ABF-41AB-B8E9-6B7D5F3B31AA}"/>
              </a:ext>
            </a:extLst>
          </p:cNvPr>
          <p:cNvSpPr/>
          <p:nvPr/>
        </p:nvSpPr>
        <p:spPr>
          <a:xfrm>
            <a:off x="7480745" y="3855563"/>
            <a:ext cx="2121530" cy="2460396"/>
          </a:xfrm>
          <a:prstGeom prst="rect">
            <a:avLst/>
          </a:prstGeom>
          <a:solidFill>
            <a:schemeClr val="bg1"/>
          </a:solidFill>
          <a:ln w="3810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Chole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이름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이정은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뜻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은혜롭게 다스려라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혈액형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B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형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명대사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완전 성공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9DD3749-D532-4536-97C3-F488104ABD01}"/>
              </a:ext>
            </a:extLst>
          </p:cNvPr>
          <p:cNvSpPr/>
          <p:nvPr/>
        </p:nvSpPr>
        <p:spPr>
          <a:xfrm>
            <a:off x="9793895" y="3855563"/>
            <a:ext cx="2121530" cy="2460396"/>
          </a:xfrm>
          <a:prstGeom prst="rect">
            <a:avLst/>
          </a:prstGeom>
          <a:solidFill>
            <a:schemeClr val="bg1"/>
          </a:solidFill>
          <a:ln w="3810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Cathy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이름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정은아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뜻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은처럼 예쁘게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혈액형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O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형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명대사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사주세요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~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ED97960-1731-4D0A-9769-B3EEF36CF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745" y="1678011"/>
            <a:ext cx="2086434" cy="20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26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:a16="http://schemas.microsoft.com/office/drawing/2014/main" xmlns="" id="{FD2BE796-18C4-7542-922F-AC07CCDE25AD}"/>
              </a:ext>
            </a:extLst>
          </p:cNvPr>
          <p:cNvSpPr/>
          <p:nvPr/>
        </p:nvSpPr>
        <p:spPr>
          <a:xfrm>
            <a:off x="3598532" y="2971800"/>
            <a:ext cx="73152" cy="914400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:a16="http://schemas.microsoft.com/office/drawing/2014/main" xmlns="" id="{EFECA2F4-7A60-7B4A-9E41-4C7AFF855ED1}"/>
              </a:ext>
            </a:extLst>
          </p:cNvPr>
          <p:cNvSpPr/>
          <p:nvPr/>
        </p:nvSpPr>
        <p:spPr>
          <a:xfrm flipH="1">
            <a:off x="8510530" y="2971799"/>
            <a:ext cx="73152" cy="914400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03366" y="301534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그동안 수고하셨습니다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93411" y="6052459"/>
            <a:ext cx="5807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다들 빠르게 </a:t>
            </a:r>
            <a:r>
              <a:rPr lang="ko-KR" altLang="en-US" sz="1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취뽀하고</a:t>
            </a:r>
            <a:r>
              <a:rPr lang="ko-KR" altLang="en-US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적게 일하고 많이 버세요♥ 강사님 너무 감사했어요</a:t>
            </a:r>
            <a:endParaRPr lang="en-US" altLang="ko-KR" sz="16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5C89E7D-FCD8-254C-B718-BA729EAA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68" y="6041573"/>
            <a:ext cx="386945" cy="3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22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77815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주제 선정 이유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프로젝트 소개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2169" y="2688792"/>
            <a:ext cx="4484914" cy="642257"/>
          </a:xfrm>
          <a:prstGeom prst="rect">
            <a:avLst/>
          </a:prstGeom>
          <a:solidFill>
            <a:schemeClr val="bg1"/>
          </a:solidFill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업무와 사생활 분리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169" y="3499776"/>
            <a:ext cx="4484914" cy="642257"/>
          </a:xfrm>
          <a:prstGeom prst="rect">
            <a:avLst/>
          </a:prstGeom>
          <a:solidFill>
            <a:schemeClr val="bg1"/>
          </a:solidFill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스케줄 관리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6881" y="4354305"/>
            <a:ext cx="4484914" cy="642257"/>
          </a:xfrm>
          <a:prstGeom prst="rect">
            <a:avLst/>
          </a:prstGeom>
          <a:solidFill>
            <a:schemeClr val="bg1"/>
          </a:solidFill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 공유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6880" y="2121212"/>
            <a:ext cx="467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주아" pitchFamily="18" charset="-127"/>
                <a:ea typeface="배달의민족 주아" pitchFamily="18" charset="-127"/>
              </a:rPr>
              <a:t>사용자들이 말하는 </a:t>
            </a:r>
            <a:r>
              <a:rPr lang="ko-KR" altLang="en-US" sz="2400"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협업 툴</a:t>
            </a:r>
            <a:r>
              <a:rPr lang="ko-KR" altLang="en-US" sz="2000">
                <a:latin typeface="배달의민족 주아" pitchFamily="18" charset="-127"/>
                <a:ea typeface="배달의민족 주아" pitchFamily="18" charset="-127"/>
              </a:rPr>
              <a:t>을 사용하는 이유</a:t>
            </a:r>
            <a:r>
              <a:rPr lang="en-US" altLang="ko-KR" sz="200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1895" y="1538940"/>
            <a:ext cx="1928178" cy="192817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73360" y="4142033"/>
            <a:ext cx="1885248" cy="198221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815943" y="4142033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회사 내에서 아사나를 사용하는 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K</a:t>
            </a:r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님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7669187" y="4558275"/>
            <a:ext cx="4205921" cy="1447810"/>
          </a:xfrm>
          <a:prstGeom prst="wedgeRoundRectCallout">
            <a:avLst>
              <a:gd name="adj1" fmla="val -56163"/>
              <a:gd name="adj2" fmla="val -2128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칸반보드 또는 캘린더로 업무와 프로젝트를 쉽게 관리할 수 있지만</a:t>
            </a:r>
            <a:r>
              <a:rPr lang="en-US" altLang="ko-KR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>
                <a:solidFill>
                  <a:srgbClr val="BA283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드라이브를 따로 제공하지 않기 때문에 파일 공유 및 관리가 힘들어요</a:t>
            </a:r>
            <a:r>
              <a:rPr lang="en-US" altLang="ko-KR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>
              <a:solidFill>
                <a:srgbClr val="BA283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77141" y="4558275"/>
            <a:ext cx="1121229" cy="234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805057" y="1517564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교육 과정 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6</a:t>
            </a:r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개월간 잔디만 사용해 온 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J</a:t>
            </a:r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님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7572422" y="1964887"/>
            <a:ext cx="4205921" cy="1447810"/>
          </a:xfrm>
          <a:prstGeom prst="wedgeRoundRectCallout">
            <a:avLst>
              <a:gd name="adj1" fmla="val -56163"/>
              <a:gd name="adj2" fmla="val -2128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직관적인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UI/UX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진입 장벽이 낮고 누구나 쉽게 사용이 가능하지만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메신저 형태이기 때문에 대화 내용이 지나가면 </a:t>
            </a:r>
            <a:r>
              <a:rPr lang="ko-KR" altLang="en-US" dirty="0">
                <a:solidFill>
                  <a:srgbClr val="BA283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주제의 내용을 찾아보기가 어려웠어요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75625" y="1886896"/>
            <a:ext cx="1121229" cy="234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BC28ED5-3D0E-4FD2-A862-E7BDFD329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517" y="1307256"/>
            <a:ext cx="723810" cy="73333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D36FBBEF-F0F0-49C9-85E7-5B7C42440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117" y="3964849"/>
            <a:ext cx="740609" cy="7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790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77815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OWL 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소개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프로젝트 소개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952"/>
          <a:stretch/>
        </p:blipFill>
        <p:spPr>
          <a:xfrm>
            <a:off x="3292927" y="962823"/>
            <a:ext cx="5606143" cy="5048187"/>
          </a:xfrm>
          <a:prstGeom prst="rect">
            <a:avLst/>
          </a:prstGeom>
        </p:spPr>
      </p:pic>
      <p:sp>
        <p:nvSpPr>
          <p:cNvPr id="9" name="설명선 2 8"/>
          <p:cNvSpPr/>
          <p:nvPr/>
        </p:nvSpPr>
        <p:spPr>
          <a:xfrm>
            <a:off x="313097" y="1589314"/>
            <a:ext cx="2979831" cy="707571"/>
          </a:xfrm>
          <a:prstGeom prst="borderCallout2">
            <a:avLst>
              <a:gd name="adj1" fmla="val 50365"/>
              <a:gd name="adj2" fmla="val 100677"/>
              <a:gd name="adj3" fmla="val 50366"/>
              <a:gd name="adj4" fmla="val 114383"/>
              <a:gd name="adj5" fmla="val 139500"/>
              <a:gd name="adj6" fmla="val 137375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깔끔한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UI/UX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스케줄 관리에 탁월한 </a:t>
            </a:r>
            <a:r>
              <a:rPr lang="ko-KR" altLang="en-US" sz="2000" dirty="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대시보드</a:t>
            </a:r>
          </a:p>
        </p:txBody>
      </p:sp>
      <p:sp>
        <p:nvSpPr>
          <p:cNvPr id="25" name="설명선 2 24"/>
          <p:cNvSpPr/>
          <p:nvPr/>
        </p:nvSpPr>
        <p:spPr>
          <a:xfrm>
            <a:off x="313097" y="5243567"/>
            <a:ext cx="2979831" cy="707571"/>
          </a:xfrm>
          <a:prstGeom prst="borderCallout2">
            <a:avLst>
              <a:gd name="adj1" fmla="val 50365"/>
              <a:gd name="adj2" fmla="val 100677"/>
              <a:gd name="adj3" fmla="val 50366"/>
              <a:gd name="adj4" fmla="val 114383"/>
              <a:gd name="adj5" fmla="val -18962"/>
              <a:gd name="adj6" fmla="val 138471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폴더와 파일을 체계적으로 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관리할 수 있는 </a:t>
            </a:r>
            <a:r>
              <a:rPr lang="ko-KR" altLang="en-US" sz="2000" dirty="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드라이브</a:t>
            </a:r>
          </a:p>
        </p:txBody>
      </p:sp>
      <p:sp>
        <p:nvSpPr>
          <p:cNvPr id="19" name="설명선 2 18"/>
          <p:cNvSpPr/>
          <p:nvPr/>
        </p:nvSpPr>
        <p:spPr>
          <a:xfrm>
            <a:off x="8779328" y="1589314"/>
            <a:ext cx="3075216" cy="685800"/>
          </a:xfrm>
          <a:prstGeom prst="borderCallout2">
            <a:avLst>
              <a:gd name="adj1" fmla="val 47322"/>
              <a:gd name="adj2" fmla="val -231"/>
              <a:gd name="adj3" fmla="val 47321"/>
              <a:gd name="adj4" fmla="val -13741"/>
              <a:gd name="adj5" fmla="val 139484"/>
              <a:gd name="adj6" fmla="val -37534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업무 진행상황을 한 눈에 </a:t>
            </a:r>
            <a:endParaRPr lang="en-US" altLang="ko-KR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볼 수 있는 </a:t>
            </a:r>
            <a:r>
              <a:rPr lang="ko-KR" altLang="en-US" sz="200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칸반보드</a:t>
            </a:r>
          </a:p>
        </p:txBody>
      </p:sp>
      <p:sp>
        <p:nvSpPr>
          <p:cNvPr id="27" name="설명선 2 26"/>
          <p:cNvSpPr/>
          <p:nvPr/>
        </p:nvSpPr>
        <p:spPr>
          <a:xfrm>
            <a:off x="8779328" y="5265338"/>
            <a:ext cx="3075216" cy="685800"/>
          </a:xfrm>
          <a:prstGeom prst="borderCallout2">
            <a:avLst>
              <a:gd name="adj1" fmla="val 44147"/>
              <a:gd name="adj2" fmla="val -939"/>
              <a:gd name="adj3" fmla="val 44147"/>
              <a:gd name="adj4" fmla="val -12679"/>
              <a:gd name="adj5" fmla="val -46230"/>
              <a:gd name="adj6" fmla="val -37180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원활한 의사소통이 가능한 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채팅 </a:t>
            </a:r>
            <a:r>
              <a:rPr lang="en-US" altLang="ko-KR" sz="2000" dirty="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r>
              <a:rPr lang="ko-KR" altLang="en-US" sz="2000" dirty="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알람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0B8D085-D359-4E13-A05F-5A724B992E70}"/>
              </a:ext>
            </a:extLst>
          </p:cNvPr>
          <p:cNvSpPr txBox="1"/>
          <p:nvPr/>
        </p:nvSpPr>
        <p:spPr>
          <a:xfrm>
            <a:off x="5648600" y="4896006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OWL</a:t>
            </a:r>
          </a:p>
        </p:txBody>
      </p:sp>
    </p:spTree>
    <p:extLst>
      <p:ext uri="{BB962C8B-B14F-4D97-AF65-F5344CB8AC3E}">
        <p14:creationId xmlns:p14="http://schemas.microsoft.com/office/powerpoint/2010/main" xmlns="" val="171079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 animBg="1"/>
      <p:bldP spid="19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9857" y="778157"/>
            <a:ext cx="193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Github Milestones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8571" y="1383891"/>
            <a:ext cx="10014857" cy="506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포인트가 5개인 별 2"/>
          <p:cNvSpPr/>
          <p:nvPr/>
        </p:nvSpPr>
        <p:spPr>
          <a:xfrm>
            <a:off x="6520542" y="3091543"/>
            <a:ext cx="174172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5개인 별 14"/>
          <p:cNvSpPr/>
          <p:nvPr/>
        </p:nvSpPr>
        <p:spPr>
          <a:xfrm>
            <a:off x="6509656" y="4016829"/>
            <a:ext cx="174172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6509655" y="4963887"/>
            <a:ext cx="174172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6520542" y="5823857"/>
            <a:ext cx="174172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663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857" y="778157"/>
            <a:ext cx="22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Github Kanban Board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8571" y="1326873"/>
            <a:ext cx="9993085" cy="51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8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857" y="778157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Github Issue - </a:t>
            </a:r>
            <a:r>
              <a:rPr lang="ko-KR" altLang="en-US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회의록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837" y="1282753"/>
            <a:ext cx="7665334" cy="516265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646449" y="2274849"/>
            <a:ext cx="3217200" cy="2598234"/>
          </a:xfrm>
          <a:prstGeom prst="straightConnector1">
            <a:avLst/>
          </a:prstGeom>
          <a:ln w="38100">
            <a:solidFill>
              <a:srgbClr val="3262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3649" y="1282753"/>
            <a:ext cx="5328351" cy="4673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1225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27565" y="77310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버전 관리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A9D6EFD-6D6D-4286-A3E1-6986A6A88F88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각 삼각형[R] 8">
            <a:extLst>
              <a:ext uri="{FF2B5EF4-FFF2-40B4-BE49-F238E27FC236}">
                <a16:creationId xmlns:a16="http://schemas.microsoft.com/office/drawing/2014/main" xmlns="" id="{D6AE2E71-22A2-4A0C-8FBF-2D8EE5EA1743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787889-B58E-40BF-A0DC-EA161598A458}"/>
              </a:ext>
            </a:extLst>
          </p:cNvPr>
          <p:cNvSpPr txBox="1"/>
          <p:nvPr/>
        </p:nvSpPr>
        <p:spPr>
          <a:xfrm>
            <a:off x="212837" y="199491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40BC21A-E539-46F1-B9C2-609BBE3C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6" y="1451728"/>
            <a:ext cx="10812545" cy="47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587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시나리오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9857" y="77815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시나리오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79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489</Words>
  <Application>Microsoft Office PowerPoint</Application>
  <PresentationFormat>사용자 지정</PresentationFormat>
  <Paragraphs>153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굴림</vt:lpstr>
      <vt:lpstr>Arial</vt:lpstr>
      <vt:lpstr>맑은 고딕</vt:lpstr>
      <vt:lpstr>배달의민족 주아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USER</cp:lastModifiedBy>
  <cp:revision>307</cp:revision>
  <dcterms:created xsi:type="dcterms:W3CDTF">2018-10-06T07:20:02Z</dcterms:created>
  <dcterms:modified xsi:type="dcterms:W3CDTF">2020-02-10T00:07:09Z</dcterms:modified>
</cp:coreProperties>
</file>