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6"/>
  </p:notesMasterIdLst>
  <p:sldIdLst>
    <p:sldId id="286" r:id="rId2"/>
    <p:sldId id="272" r:id="rId3"/>
    <p:sldId id="317" r:id="rId4"/>
    <p:sldId id="356" r:id="rId5"/>
    <p:sldId id="351" r:id="rId6"/>
    <p:sldId id="352" r:id="rId7"/>
    <p:sldId id="357" r:id="rId8"/>
    <p:sldId id="354" r:id="rId9"/>
    <p:sldId id="358" r:id="rId10"/>
    <p:sldId id="355" r:id="rId11"/>
    <p:sldId id="333" r:id="rId12"/>
    <p:sldId id="329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2" r:id="rId21"/>
    <p:sldId id="330" r:id="rId22"/>
    <p:sldId id="350" r:id="rId23"/>
    <p:sldId id="344" r:id="rId24"/>
    <p:sldId id="302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배달의민족 주아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95"/>
    <a:srgbClr val="F8F6F2"/>
    <a:srgbClr val="EACE62"/>
    <a:srgbClr val="BA2836"/>
    <a:srgbClr val="F5F1EB"/>
    <a:srgbClr val="ECE4D9"/>
    <a:srgbClr val="A5C5E8"/>
    <a:srgbClr val="D1A960"/>
    <a:srgbClr val="E8DA64"/>
    <a:srgbClr val="BDC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667"/>
  </p:normalViewPr>
  <p:slideViewPr>
    <p:cSldViewPr snapToGrid="0" snapToObjects="1">
      <p:cViewPr varScale="1">
        <p:scale>
          <a:sx n="87" d="100"/>
          <a:sy n="87" d="100"/>
        </p:scale>
        <p:origin x="-8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2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2020-02-09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4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8.svg"/><Relationship Id="rId19" Type="http://schemas.openxmlformats.org/officeDocument/2006/relationships/image" Target="../media/image29.png"/><Relationship Id="rId31" Type="http://schemas.openxmlformats.org/officeDocument/2006/relationships/image" Target="../media/image41.jpg"/><Relationship Id="rId4" Type="http://schemas.openxmlformats.org/officeDocument/2006/relationships/image" Target="../media/image16.png"/><Relationship Id="rId14" Type="http://schemas.openxmlformats.org/officeDocument/2006/relationships/image" Target="../media/image24.png"/><Relationship Id="rId22" Type="http://schemas.openxmlformats.org/officeDocument/2006/relationships/image" Target="../media/image32.jpe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2262519" y="2385873"/>
            <a:ext cx="73152" cy="1853908"/>
          </a:xfrm>
          <a:prstGeom prst="leftBracket">
            <a:avLst/>
          </a:prstGeom>
          <a:ln w="76200">
            <a:solidFill>
              <a:srgbClr val="326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9944237" y="2385873"/>
            <a:ext cx="73152" cy="1742244"/>
          </a:xfrm>
          <a:prstGeom prst="leftBracket">
            <a:avLst/>
          </a:prstGeom>
          <a:ln w="76200">
            <a:solidFill>
              <a:srgbClr val="326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배인영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윤다정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882F748-B720-47A9-9623-8E981C6C522A}"/>
              </a:ext>
            </a:extLst>
          </p:cNvPr>
          <p:cNvSpPr/>
          <p:nvPr/>
        </p:nvSpPr>
        <p:spPr>
          <a:xfrm>
            <a:off x="3047999" y="36587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Our Work Leader</a:t>
            </a: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효과적인 팀워크와 가벼워진 업무를 이끌어내는 공간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OWL</a:t>
            </a:r>
            <a:endParaRPr lang="en-US" altLang="ko-KR" sz="2000" b="0" i="0" dirty="0">
              <a:solidFill>
                <a:schemeClr val="bg1">
                  <a:lumMod val="50000"/>
                </a:schemeClr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45" y="2107205"/>
            <a:ext cx="2983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O W L</a:t>
            </a:r>
            <a:endParaRPr lang="ko-KR" altLang="en-US" sz="8800" b="1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29889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</a:t>
            </a:r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857" y="7781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시나리오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정의서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명세서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업무분석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 </a:t>
            </a:r>
            <a:r>
              <a:rPr lang="en-US" altLang="ko-KR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usecase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</a:p>
          <a:p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74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기능 요구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ERD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ERD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물리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분석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설계 </a:t>
            </a:r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스토리 보드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FE3236-750D-A047-B36B-3A3B34F30683}"/>
              </a:ext>
            </a:extLst>
          </p:cNvPr>
          <p:cNvSpPr txBox="1"/>
          <p:nvPr/>
        </p:nvSpPr>
        <p:spPr>
          <a:xfrm>
            <a:off x="691105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91037EF-45BE-2049-B684-DDCDF37608A5}"/>
              </a:ext>
            </a:extLst>
          </p:cNvPr>
          <p:cNvSpPr txBox="1"/>
          <p:nvPr/>
        </p:nvSpPr>
        <p:spPr>
          <a:xfrm>
            <a:off x="3444580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분석 설계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CBBC928-2143-ED49-9C10-4DD06080EC37}"/>
              </a:ext>
            </a:extLst>
          </p:cNvPr>
          <p:cNvSpPr txBox="1"/>
          <p:nvPr/>
        </p:nvSpPr>
        <p:spPr>
          <a:xfrm>
            <a:off x="6188683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시연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300493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rgbClr val="326295"/>
                </a:solidFill>
                <a:latin typeface="배달의민족 주아" pitchFamily="18" charset="-127"/>
                <a:ea typeface="배달의민족 주아" pitchFamily="18" charset="-127"/>
              </a:rPr>
              <a:t>기술 소개</a:t>
            </a:r>
            <a:endParaRPr kumimoji="1" lang="ko-KR" altLang="en-US" sz="2000" dirty="0">
              <a:solidFill>
                <a:srgbClr val="32629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="" xmlns:a16="http://schemas.microsoft.com/office/drawing/2014/main" id="{B15BC01F-85DD-6C4D-969F-ADCBD2EA1767}"/>
              </a:ext>
            </a:extLst>
          </p:cNvPr>
          <p:cNvSpPr/>
          <p:nvPr/>
        </p:nvSpPr>
        <p:spPr>
          <a:xfrm>
            <a:off x="1814621" y="2991397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4DE23C4-D779-3D4A-955D-339E1BFECDE9}"/>
              </a:ext>
            </a:extLst>
          </p:cNvPr>
          <p:cNvSpPr/>
          <p:nvPr/>
        </p:nvSpPr>
        <p:spPr>
          <a:xfrm>
            <a:off x="1932983" y="2859419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E85BA02-5CD5-C244-B2E5-5A66D4E9D24A}"/>
              </a:ext>
            </a:extLst>
          </p:cNvPr>
          <p:cNvSpPr/>
          <p:nvPr/>
        </p:nvSpPr>
        <p:spPr>
          <a:xfrm>
            <a:off x="186889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="" xmlns:a16="http://schemas.microsoft.com/office/drawing/2014/main" id="{08DCDE5E-8FBD-9F45-B642-7F7DC2A30298}"/>
              </a:ext>
            </a:extLst>
          </p:cNvPr>
          <p:cNvSpPr/>
          <p:nvPr/>
        </p:nvSpPr>
        <p:spPr>
          <a:xfrm>
            <a:off x="4533991" y="2991397"/>
            <a:ext cx="484122" cy="1136469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DED2737-C550-0043-A389-B804C5C9CDED}"/>
              </a:ext>
            </a:extLst>
          </p:cNvPr>
          <p:cNvSpPr/>
          <p:nvPr/>
        </p:nvSpPr>
        <p:spPr>
          <a:xfrm>
            <a:off x="4652353" y="2859419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A2565A9-A39B-8C49-8DF8-F04B259702F2}"/>
              </a:ext>
            </a:extLst>
          </p:cNvPr>
          <p:cNvSpPr/>
          <p:nvPr/>
        </p:nvSpPr>
        <p:spPr>
          <a:xfrm>
            <a:off x="458826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C4567BC-0D51-9846-8D02-B52A3DAD6382}"/>
              </a:ext>
            </a:extLst>
          </p:cNvPr>
          <p:cNvSpPr/>
          <p:nvPr/>
        </p:nvSpPr>
        <p:spPr>
          <a:xfrm>
            <a:off x="4587479" y="360075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="" xmlns:a16="http://schemas.microsoft.com/office/drawing/2014/main" id="{192C4406-F5BE-AB4A-BC1D-5F2AC2B497E5}"/>
              </a:ext>
            </a:extLst>
          </p:cNvPr>
          <p:cNvSpPr/>
          <p:nvPr/>
        </p:nvSpPr>
        <p:spPr>
          <a:xfrm>
            <a:off x="7291611" y="2996592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0A1B75A-1C2F-3C4B-A218-8DEF5EA1A240}"/>
              </a:ext>
            </a:extLst>
          </p:cNvPr>
          <p:cNvSpPr/>
          <p:nvPr/>
        </p:nvSpPr>
        <p:spPr>
          <a:xfrm>
            <a:off x="7409973" y="2868846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E8C94F4-E033-604B-8A58-00F978D2EB43}"/>
              </a:ext>
            </a:extLst>
          </p:cNvPr>
          <p:cNvSpPr/>
          <p:nvPr/>
        </p:nvSpPr>
        <p:spPr>
          <a:xfrm>
            <a:off x="7345882" y="384753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3CE4ED5-DA1F-5940-AC3E-08F271B2E1E5}"/>
              </a:ext>
            </a:extLst>
          </p:cNvPr>
          <p:cNvSpPr/>
          <p:nvPr/>
        </p:nvSpPr>
        <p:spPr>
          <a:xfrm>
            <a:off x="7345099" y="360075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F879863-4002-0649-908E-E3FA425C7515}"/>
              </a:ext>
            </a:extLst>
          </p:cNvPr>
          <p:cNvSpPr/>
          <p:nvPr/>
        </p:nvSpPr>
        <p:spPr>
          <a:xfrm>
            <a:off x="7345099" y="3353586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="" xmlns:a16="http://schemas.microsoft.com/office/drawing/2014/main" id="{D9415A5C-B5F6-434A-AAC2-5D23A69D0690}"/>
              </a:ext>
            </a:extLst>
          </p:cNvPr>
          <p:cNvSpPr/>
          <p:nvPr/>
        </p:nvSpPr>
        <p:spPr>
          <a:xfrm>
            <a:off x="10043098" y="2997416"/>
            <a:ext cx="484122" cy="11312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2E4B733-0B2F-EB44-9495-3D7B493225B5}"/>
              </a:ext>
            </a:extLst>
          </p:cNvPr>
          <p:cNvSpPr/>
          <p:nvPr/>
        </p:nvSpPr>
        <p:spPr>
          <a:xfrm>
            <a:off x="10161460" y="2869670"/>
            <a:ext cx="248194" cy="13062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5B6C46A-2DED-544B-825A-A3E9D8F9B9F1}"/>
              </a:ext>
            </a:extLst>
          </p:cNvPr>
          <p:cNvSpPr/>
          <p:nvPr/>
        </p:nvSpPr>
        <p:spPr>
          <a:xfrm>
            <a:off x="10097369" y="3848360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326295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B00F2CE-B862-1F45-A8EF-EEAB910DC2DD}"/>
              </a:ext>
            </a:extLst>
          </p:cNvPr>
          <p:cNvSpPr/>
          <p:nvPr/>
        </p:nvSpPr>
        <p:spPr>
          <a:xfrm>
            <a:off x="10096586" y="3601582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840DF5C-D742-454B-9744-B666449F3463}"/>
              </a:ext>
            </a:extLst>
          </p:cNvPr>
          <p:cNvSpPr/>
          <p:nvPr/>
        </p:nvSpPr>
        <p:spPr>
          <a:xfrm>
            <a:off x="10096586" y="3354410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D7FDAD-86FC-2F4C-974B-9A9A60523BA0}"/>
              </a:ext>
            </a:extLst>
          </p:cNvPr>
          <p:cNvSpPr/>
          <p:nvPr/>
        </p:nvSpPr>
        <p:spPr>
          <a:xfrm>
            <a:off x="10096586" y="3098888"/>
            <a:ext cx="396000" cy="216000"/>
          </a:xfrm>
          <a:prstGeom prst="rect">
            <a:avLst/>
          </a:prstGeom>
          <a:solidFill>
            <a:srgbClr val="A5C5E8"/>
          </a:solidFill>
          <a:ln>
            <a:solidFill>
              <a:srgbClr val="A5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E8730FD-3FE0-CF49-87D6-55D4CADD52EC}"/>
              </a:ext>
            </a:extLst>
          </p:cNvPr>
          <p:cNvSpPr/>
          <p:nvPr/>
        </p:nvSpPr>
        <p:spPr>
          <a:xfrm rot="5400000">
            <a:off x="6023231" y="880561"/>
            <a:ext cx="130629" cy="2140864"/>
          </a:xfrm>
          <a:prstGeom prst="rect">
            <a:avLst/>
          </a:prstGeom>
          <a:solidFill>
            <a:srgbClr val="326295"/>
          </a:solidFill>
          <a:ln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924124E-8556-6D40-B0AF-F8C8FE260281}"/>
              </a:ext>
            </a:extLst>
          </p:cNvPr>
          <p:cNvSpPr txBox="1"/>
          <p:nvPr/>
        </p:nvSpPr>
        <p:spPr>
          <a:xfrm>
            <a:off x="4715176" y="1284982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3444580" y="479331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요구사항 정의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3444580" y="529510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기능요구 모델링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3444580" y="579689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분석설계 모델링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4700603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BACK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5083374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FRONT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5466145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OPEN API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5848916"/>
            <a:ext cx="274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kumimoji="1"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8938098" y="6231686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협업툴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691105" y="4793319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주제 선정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8B4252-4EEE-734E-AFA7-0099FFEA17CC}"/>
              </a:ext>
            </a:extLst>
          </p:cNvPr>
          <p:cNvSpPr txBox="1"/>
          <p:nvPr/>
        </p:nvSpPr>
        <p:spPr>
          <a:xfrm>
            <a:off x="691105" y="5268040"/>
            <a:ext cx="274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트러블 슈팅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분석 설계 모델링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시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연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5F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8407" y="1491343"/>
            <a:ext cx="4946992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8137" y="1251948"/>
            <a:ext cx="1287532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FRONT </a:t>
            </a:r>
            <a:endParaRPr lang="en-US" altLang="ko-KR" sz="24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" name="그림 9" descr="html5.png">
            <a:extLst>
              <a:ext uri="{FF2B5EF4-FFF2-40B4-BE49-F238E27FC236}">
                <a16:creationId xmlns="" xmlns:a16="http://schemas.microsoft.com/office/drawing/2014/main" id="{2F4D2618-1A23-41D3-BEFB-694548B8E1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43" y="1892812"/>
            <a:ext cx="2421465" cy="682602"/>
          </a:xfrm>
          <a:prstGeom prst="rect">
            <a:avLst/>
          </a:prstGeom>
        </p:spPr>
      </p:pic>
      <p:pic>
        <p:nvPicPr>
          <p:cNvPr id="11" name="그림 10" descr="bootstraplogo.png">
            <a:extLst>
              <a:ext uri="{FF2B5EF4-FFF2-40B4-BE49-F238E27FC236}">
                <a16:creationId xmlns="" xmlns:a16="http://schemas.microsoft.com/office/drawing/2014/main" id="{9B0027A7-1163-4A5A-8B53-3AE3E446DB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052" y="2826515"/>
            <a:ext cx="1718856" cy="793318"/>
          </a:xfrm>
          <a:prstGeom prst="rect">
            <a:avLst/>
          </a:prstGeom>
        </p:spPr>
      </p:pic>
      <p:pic>
        <p:nvPicPr>
          <p:cNvPr id="12" name="그림 11" descr="jquery-logo.png">
            <a:extLst>
              <a:ext uri="{FF2B5EF4-FFF2-40B4-BE49-F238E27FC236}">
                <a16:creationId xmlns="" xmlns:a16="http://schemas.microsoft.com/office/drawing/2014/main" id="{90B15745-ACD9-4CFC-9535-4A20161303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746" y="4188598"/>
            <a:ext cx="1717308" cy="703256"/>
          </a:xfrm>
          <a:prstGeom prst="rect">
            <a:avLst/>
          </a:prstGeom>
        </p:spPr>
      </p:pic>
      <p:pic>
        <p:nvPicPr>
          <p:cNvPr id="13" name="그림 12" descr="AJAX_logo_by_gengns.svg.png">
            <a:extLst>
              <a:ext uri="{FF2B5EF4-FFF2-40B4-BE49-F238E27FC236}">
                <a16:creationId xmlns="" xmlns:a16="http://schemas.microsoft.com/office/drawing/2014/main" id="{3178746F-5547-4508-BD10-ED7288D1160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44" y="2659399"/>
            <a:ext cx="1174531" cy="563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3DCEF43E-F12F-417F-A6CB-B35D966A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46" y="5004251"/>
            <a:ext cx="2295998" cy="521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73F96CE1-978A-46D1-B49F-D0EE61A2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524" y="4218635"/>
            <a:ext cx="2219635" cy="428685"/>
          </a:xfrm>
          <a:prstGeom prst="rect">
            <a:avLst/>
          </a:prstGeom>
        </p:spPr>
      </p:pic>
      <p:pic>
        <p:nvPicPr>
          <p:cNvPr id="16" name="그래픽 28">
            <a:extLst>
              <a:ext uri="{FF2B5EF4-FFF2-40B4-BE49-F238E27FC236}">
                <a16:creationId xmlns="" xmlns:a16="http://schemas.microsoft.com/office/drawing/2014/main" id="{2FEDF07C-8471-49AF-8187-0B09508B6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143" y="3607309"/>
            <a:ext cx="1915316" cy="3894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A7D6FD87-1371-46C1-A82C-036B92C3664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4610"/>
          <a:stretch/>
        </p:blipFill>
        <p:spPr>
          <a:xfrm>
            <a:off x="2906184" y="1892812"/>
            <a:ext cx="1890774" cy="6147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E5BE0C9-D438-4700-B07F-62D1D097CE1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47" t="27804" r="3596"/>
          <a:stretch/>
        </p:blipFill>
        <p:spPr>
          <a:xfrm>
            <a:off x="2529676" y="4792997"/>
            <a:ext cx="2450645" cy="472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70BD89E-5149-4561-B980-5AB46D17C1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5389" y="2710172"/>
            <a:ext cx="1336770" cy="8971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268C365E-0B34-4212-816A-2CFBCFCE7F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8763" y="5725698"/>
            <a:ext cx="2295845" cy="4858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0" y="5389652"/>
            <a:ext cx="1650004" cy="8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03" y="3453006"/>
            <a:ext cx="2246193" cy="6980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5708" y="1491339"/>
            <a:ext cx="3248691" cy="4965221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58460" y="1251948"/>
            <a:ext cx="1103187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BACK </a:t>
            </a:r>
            <a:endParaRPr lang="en-US" altLang="ko-KR" sz="24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3" name="그림 32" descr="mybatis.png">
            <a:extLst>
              <a:ext uri="{FF2B5EF4-FFF2-40B4-BE49-F238E27FC236}">
                <a16:creationId xmlns="" xmlns:a16="http://schemas.microsoft.com/office/drawing/2014/main" id="{42FD58B8-660F-4CBE-9928-D52AE0BA2DCD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34320" y="4084886"/>
            <a:ext cx="1304766" cy="13047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B96D1DAE-9992-4D39-B8CD-E3F792B2D8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34320" y="5337788"/>
            <a:ext cx="808467" cy="8205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A5C19A91-D5AD-483C-A5D9-EBEC66E8B83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7344" t="11626" r="45313" b="44776"/>
          <a:stretch/>
        </p:blipFill>
        <p:spPr>
          <a:xfrm>
            <a:off x="7501495" y="1892812"/>
            <a:ext cx="843452" cy="1006122"/>
          </a:xfrm>
          <a:prstGeom prst="rect">
            <a:avLst/>
          </a:prstGeom>
        </p:spPr>
      </p:pic>
      <p:pic>
        <p:nvPicPr>
          <p:cNvPr id="37" name="그림 36" descr="java-card.png">
            <a:extLst>
              <a:ext uri="{FF2B5EF4-FFF2-40B4-BE49-F238E27FC236}">
                <a16:creationId xmlns="" xmlns:a16="http://schemas.microsoft.com/office/drawing/2014/main" id="{B17A0F97-2FFF-4139-A10B-2D005DAAB990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58399" y="2702703"/>
            <a:ext cx="2145105" cy="803183"/>
          </a:xfrm>
          <a:prstGeom prst="rect">
            <a:avLst/>
          </a:prstGeom>
        </p:spPr>
      </p:pic>
      <p:pic>
        <p:nvPicPr>
          <p:cNvPr id="38" name="그림 37" descr="spring-by-pivotal-9066b55828deb3c10e27e609af322c40.png">
            <a:extLst>
              <a:ext uri="{FF2B5EF4-FFF2-40B4-BE49-F238E27FC236}">
                <a16:creationId xmlns="" xmlns:a16="http://schemas.microsoft.com/office/drawing/2014/main" id="{58086CB2-27F8-4B15-B300-DEECDD1F24D8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476084" y="1892812"/>
            <a:ext cx="2020885" cy="6826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29FF0A52-B639-4CE8-BBF2-E19AE86A83A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5781" t="33333" r="18438" b="23194"/>
          <a:stretch/>
        </p:blipFill>
        <p:spPr>
          <a:xfrm>
            <a:off x="6530951" y="5661477"/>
            <a:ext cx="1714199" cy="6142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69" y="4689524"/>
            <a:ext cx="1547539" cy="103709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8721957" y="1491339"/>
            <a:ext cx="3274100" cy="4965225"/>
          </a:xfrm>
          <a:prstGeom prst="rect">
            <a:avLst/>
          </a:prstGeom>
          <a:solidFill>
            <a:schemeClr val="bg1"/>
          </a:solidFill>
          <a:ln w="57150">
            <a:solidFill>
              <a:srgbClr val="32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833030" y="1251948"/>
            <a:ext cx="1051955" cy="523220"/>
          </a:xfrm>
          <a:prstGeom prst="rect">
            <a:avLst/>
          </a:prstGeom>
          <a:solidFill>
            <a:srgbClr val="326295"/>
          </a:solidFill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TOOL</a:t>
            </a:r>
            <a:endParaRPr lang="en-US" altLang="ko-KR" sz="24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6" name="그림 45" descr="tomcat.png">
            <a:extLst>
              <a:ext uri="{FF2B5EF4-FFF2-40B4-BE49-F238E27FC236}">
                <a16:creationId xmlns="" xmlns:a16="http://schemas.microsoft.com/office/drawing/2014/main" id="{BFA4FCAC-EE8B-427F-B0A1-A68E2F8701F0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645032" y="2030732"/>
            <a:ext cx="1220196" cy="8682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 t="11051" r="17174" b="11714"/>
          <a:stretch/>
        </p:blipFill>
        <p:spPr>
          <a:xfrm>
            <a:off x="9799981" y="4188598"/>
            <a:ext cx="2170007" cy="1274237"/>
          </a:xfrm>
          <a:prstGeom prst="rect">
            <a:avLst/>
          </a:prstGeom>
        </p:spPr>
      </p:pic>
      <p:pic>
        <p:nvPicPr>
          <p:cNvPr id="44" name="그림 43" descr="1_AD9ZSLXKAhZ-_WomszsmPg.png">
            <a:extLst>
              <a:ext uri="{FF2B5EF4-FFF2-40B4-BE49-F238E27FC236}">
                <a16:creationId xmlns="" xmlns:a16="http://schemas.microsoft.com/office/drawing/2014/main" id="{47BA5490-3870-4251-802F-BC64038EB3C8}"/>
              </a:ext>
            </a:extLst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856213" y="5663402"/>
            <a:ext cx="1583187" cy="59468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394" y="4692501"/>
            <a:ext cx="1504613" cy="77033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13" y="1892812"/>
            <a:ext cx="1599274" cy="80024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39" y="4289099"/>
            <a:ext cx="1809034" cy="63316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9855" r="11340" b="29479"/>
          <a:stretch/>
        </p:blipFill>
        <p:spPr>
          <a:xfrm>
            <a:off x="6999513" y="3618194"/>
            <a:ext cx="1387559" cy="51189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7" b="25332"/>
          <a:stretch/>
        </p:blipFill>
        <p:spPr>
          <a:xfrm>
            <a:off x="5452365" y="3607309"/>
            <a:ext cx="1392372" cy="54665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39" y="5337788"/>
            <a:ext cx="1775354" cy="45129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39" y="3275223"/>
            <a:ext cx="1850168" cy="854864"/>
          </a:xfrm>
          <a:prstGeom prst="rect">
            <a:avLst/>
          </a:prstGeom>
        </p:spPr>
      </p:pic>
      <p:pic>
        <p:nvPicPr>
          <p:cNvPr id="63" name="그림 62" descr="header-logo (1)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996352" y="3921778"/>
            <a:ext cx="1780505" cy="610054"/>
          </a:xfrm>
          <a:prstGeom prst="rect">
            <a:avLst/>
          </a:prstGeom>
        </p:spPr>
      </p:pic>
      <p:pic>
        <p:nvPicPr>
          <p:cNvPr id="45" name="그림 44" descr="1_ipwpqqrhz0lkd_5setxqcq.png">
            <a:extLst>
              <a:ext uri="{FF2B5EF4-FFF2-40B4-BE49-F238E27FC236}">
                <a16:creationId xmlns="" xmlns:a16="http://schemas.microsoft.com/office/drawing/2014/main" id="{88DC51E6-FADF-47F5-A1DE-442BC1F559FF}"/>
              </a:ext>
            </a:extLst>
      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488841" y="2509377"/>
            <a:ext cx="2534098" cy="12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890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파이어베이스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ko-KR" altLang="en-US" sz="2400" dirty="0">
                <a:latin typeface="배달의민족 주아" pitchFamily="18" charset="-127"/>
                <a:ea typeface="배달의민족 주아" pitchFamily="18" charset="-127"/>
              </a:rPr>
              <a:t>기술 소개</a:t>
            </a:r>
          </a:p>
        </p:txBody>
      </p:sp>
    </p:spTree>
    <p:extLst>
      <p:ext uri="{BB962C8B-B14F-4D97-AF65-F5344CB8AC3E}">
        <p14:creationId xmlns:p14="http://schemas.microsoft.com/office/powerpoint/2010/main" val="20503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="" xmlns:a16="http://schemas.microsoft.com/office/drawing/2014/main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="" xmlns:a16="http://schemas.microsoft.com/office/drawing/2014/main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815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주제 </a:t>
            </a:r>
            <a:r>
              <a:rPr lang="ko-KR" altLang="en-US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선정 </a:t>
            </a:r>
            <a:r>
              <a:rPr lang="ko-KR" altLang="en-US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이유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</a:t>
            </a:r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2169" y="2688792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업무와 사생활 분리</a:t>
            </a:r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169" y="3499776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스케줄 관리</a:t>
            </a:r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881" y="4354305"/>
            <a:ext cx="4484914" cy="642257"/>
          </a:xfrm>
          <a:prstGeom prst="rect">
            <a:avLst/>
          </a:prstGeom>
          <a:solidFill>
            <a:schemeClr val="bg1"/>
          </a:solidFill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 공유</a:t>
            </a:r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880" y="2121212"/>
            <a:ext cx="467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배달의민족 주아" pitchFamily="18" charset="-127"/>
                <a:ea typeface="배달의민족 주아" pitchFamily="18" charset="-127"/>
              </a:rPr>
              <a:t>사용자들이 말하는 </a:t>
            </a:r>
            <a:r>
              <a:rPr lang="ko-KR" altLang="en-US" sz="2400" smtClean="0"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협업 툴</a:t>
            </a:r>
            <a:r>
              <a:rPr lang="ko-KR" altLang="en-US" sz="2000" smtClean="0">
                <a:latin typeface="배달의민족 주아" pitchFamily="18" charset="-127"/>
                <a:ea typeface="배달의민족 주아" pitchFamily="18" charset="-127"/>
              </a:rPr>
              <a:t>을 사용하는 이유</a:t>
            </a:r>
            <a:r>
              <a:rPr lang="en-US" altLang="ko-KR" sz="200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95" y="1538940"/>
            <a:ext cx="1928178" cy="19281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60" y="4142033"/>
            <a:ext cx="1885248" cy="19822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8" t="9600" r="32147" b="19571"/>
          <a:stretch/>
        </p:blipFill>
        <p:spPr>
          <a:xfrm>
            <a:off x="7218634" y="3999468"/>
            <a:ext cx="707573" cy="6759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15943" y="4142033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회사 내에서 아사나를 사용하는 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K</a:t>
            </a: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님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7669187" y="4558275"/>
            <a:ext cx="4205921" cy="1447810"/>
          </a:xfrm>
          <a:prstGeom prst="wedgeRoundRectCallout">
            <a:avLst>
              <a:gd name="adj1" fmla="val -56163"/>
              <a:gd name="adj2" fmla="val -212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칸반보드 또는 캘린더로 업무와 프로젝트를 쉽게 관리할 수 있지만</a:t>
            </a:r>
            <a:r>
              <a:rPr lang="en-US" altLang="ko-KR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mtClean="0">
                <a:solidFill>
                  <a:srgbClr val="BA283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드라이브를 따로 제공하지 않기 때문에 파일 공유 및 관리가 힘들어요</a:t>
            </a:r>
            <a:r>
              <a:rPr lang="en-US" altLang="ko-KR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>
              <a:solidFill>
                <a:srgbClr val="BA283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7141" y="4558275"/>
            <a:ext cx="1121229" cy="234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34" y="1269809"/>
            <a:ext cx="728821" cy="7288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05057" y="1517564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교육 과정 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6</a:t>
            </a: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개월간 잔디만 사용해 온 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J</a:t>
            </a: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님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572422" y="1964887"/>
            <a:ext cx="4205921" cy="1447810"/>
          </a:xfrm>
          <a:prstGeom prst="wedgeRoundRectCallout">
            <a:avLst>
              <a:gd name="adj1" fmla="val -56163"/>
              <a:gd name="adj2" fmla="val -212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직관적인 </a:t>
            </a:r>
            <a:r>
              <a:rPr lang="en-US" altLang="ko-KR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</a:t>
            </a:r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진입 장벽이 낮고 누구나 쉽게 사용이 가능하지만</a:t>
            </a:r>
            <a:r>
              <a:rPr lang="en-US" altLang="ko-KR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메신저 형태이기 때문에 대화 내용이 지나가면 </a:t>
            </a:r>
            <a:r>
              <a:rPr lang="ko-KR" altLang="en-US" smtClean="0">
                <a:solidFill>
                  <a:srgbClr val="BA283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주제의 내용을 찾아보기가 어려웠어요</a:t>
            </a:r>
            <a:r>
              <a:rPr lang="en-US" altLang="ko-KR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5625" y="1886896"/>
            <a:ext cx="1121229" cy="234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9857" y="77815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OWL </a:t>
            </a:r>
            <a:r>
              <a:rPr lang="ko-KR" altLang="en-US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소개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</a:t>
            </a:r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프로젝트 소개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2"/>
          <a:stretch/>
        </p:blipFill>
        <p:spPr>
          <a:xfrm>
            <a:off x="3292927" y="962823"/>
            <a:ext cx="5606143" cy="5048187"/>
          </a:xfrm>
          <a:prstGeom prst="rect">
            <a:avLst/>
          </a:prstGeom>
        </p:spPr>
      </p:pic>
      <p:sp>
        <p:nvSpPr>
          <p:cNvPr id="9" name="설명선 2 8"/>
          <p:cNvSpPr/>
          <p:nvPr/>
        </p:nvSpPr>
        <p:spPr>
          <a:xfrm>
            <a:off x="313097" y="1589314"/>
            <a:ext cx="2979831" cy="707571"/>
          </a:xfrm>
          <a:prstGeom prst="borderCallout2">
            <a:avLst>
              <a:gd name="adj1" fmla="val 50365"/>
              <a:gd name="adj2" fmla="val 100677"/>
              <a:gd name="adj3" fmla="val 50366"/>
              <a:gd name="adj4" fmla="val 114383"/>
              <a:gd name="adj5" fmla="val 139500"/>
              <a:gd name="adj6" fmla="val 137375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깔끔한 </a:t>
            </a:r>
            <a:r>
              <a:rPr lang="en-US" altLang="ko-KR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UI/UX</a:t>
            </a:r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endParaRPr lang="en-US" altLang="ko-KR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스케줄 관리에 탁월한 </a:t>
            </a:r>
            <a:r>
              <a:rPr lang="ko-KR" altLang="en-US" sz="2000" smtClean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대시보드</a:t>
            </a:r>
            <a:endParaRPr lang="ko-KR" altLang="en-US" sz="2000">
              <a:solidFill>
                <a:srgbClr val="32629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설명선 2 24"/>
          <p:cNvSpPr/>
          <p:nvPr/>
        </p:nvSpPr>
        <p:spPr>
          <a:xfrm>
            <a:off x="313097" y="5243567"/>
            <a:ext cx="2979831" cy="707571"/>
          </a:xfrm>
          <a:prstGeom prst="borderCallout2">
            <a:avLst>
              <a:gd name="adj1" fmla="val 50365"/>
              <a:gd name="adj2" fmla="val 100677"/>
              <a:gd name="adj3" fmla="val 50366"/>
              <a:gd name="adj4" fmla="val 114383"/>
              <a:gd name="adj5" fmla="val -18962"/>
              <a:gd name="adj6" fmla="val 138471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폴더와 파일을 체계적으로 </a:t>
            </a:r>
            <a:endParaRPr lang="en-US" altLang="ko-KR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관리할 수 있는 </a:t>
            </a:r>
            <a:r>
              <a:rPr lang="ko-KR" altLang="en-US" sz="2000" smtClean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드라이브</a:t>
            </a:r>
            <a:endParaRPr lang="ko-KR" altLang="en-US" sz="2000">
              <a:solidFill>
                <a:srgbClr val="32629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설명선 2 18"/>
          <p:cNvSpPr/>
          <p:nvPr/>
        </p:nvSpPr>
        <p:spPr>
          <a:xfrm>
            <a:off x="8779328" y="1589314"/>
            <a:ext cx="3075216" cy="685800"/>
          </a:xfrm>
          <a:prstGeom prst="borderCallout2">
            <a:avLst>
              <a:gd name="adj1" fmla="val 47322"/>
              <a:gd name="adj2" fmla="val -231"/>
              <a:gd name="adj3" fmla="val 47321"/>
              <a:gd name="adj4" fmla="val -13741"/>
              <a:gd name="adj5" fmla="val 139484"/>
              <a:gd name="adj6" fmla="val -37534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 진행상황을 한 눈에 </a:t>
            </a:r>
            <a:endParaRPr lang="en-US" altLang="ko-KR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볼 수 있는 </a:t>
            </a:r>
            <a:r>
              <a:rPr lang="ko-KR" altLang="en-US" sz="2000" smtClean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칸반보드</a:t>
            </a:r>
            <a:endParaRPr lang="ko-KR" altLang="en-US" sz="2000">
              <a:solidFill>
                <a:srgbClr val="32629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8779328" y="5265338"/>
            <a:ext cx="3075216" cy="685800"/>
          </a:xfrm>
          <a:prstGeom prst="borderCallout2">
            <a:avLst>
              <a:gd name="adj1" fmla="val 44147"/>
              <a:gd name="adj2" fmla="val -939"/>
              <a:gd name="adj3" fmla="val 44147"/>
              <a:gd name="adj4" fmla="val -12679"/>
              <a:gd name="adj5" fmla="val -46230"/>
              <a:gd name="adj6" fmla="val -37180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원활한 의사소통이 가능한 </a:t>
            </a:r>
            <a:endParaRPr lang="en-US" altLang="ko-KR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smtClean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</a:t>
            </a:r>
            <a:r>
              <a:rPr lang="en-US" altLang="ko-KR" sz="2000" smtClean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2000" smtClean="0">
                <a:solidFill>
                  <a:srgbClr val="32629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알람 </a:t>
            </a:r>
            <a:endParaRPr lang="ko-KR" altLang="en-US" sz="2000">
              <a:solidFill>
                <a:srgbClr val="32629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7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</a:t>
            </a:r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857" y="778157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Milestones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383891"/>
            <a:ext cx="10014857" cy="506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포인트가 5개인 별 2"/>
          <p:cNvSpPr/>
          <p:nvPr/>
        </p:nvSpPr>
        <p:spPr>
          <a:xfrm>
            <a:off x="6520542" y="3091543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09656" y="4016829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6509655" y="4963887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520542" y="5823857"/>
            <a:ext cx="174172" cy="152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</a:t>
            </a:r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857" y="778157"/>
            <a:ext cx="22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Kanban Board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326873"/>
            <a:ext cx="9993085" cy="51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rgbClr val="F8F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01</a:t>
            </a:r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857" y="77815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Github Issue - </a:t>
            </a:r>
            <a:r>
              <a:rPr lang="ko-KR" altLang="en-US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회의록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7" y="1282753"/>
            <a:ext cx="7665334" cy="51626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49" y="1862252"/>
            <a:ext cx="5052549" cy="458315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46449" y="2274849"/>
            <a:ext cx="3217200" cy="2598234"/>
          </a:xfrm>
          <a:prstGeom prst="straightConnector1">
            <a:avLst/>
          </a:prstGeom>
          <a:ln w="38100">
            <a:solidFill>
              <a:srgbClr val="3262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" y="1238251"/>
            <a:ext cx="588316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" y="2971802"/>
            <a:ext cx="5872277" cy="34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8251"/>
            <a:ext cx="5975231" cy="405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5" y="5290459"/>
            <a:ext cx="5976025" cy="11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rgbClr val="F5F1EB"/>
          </a:solidFill>
          <a:ln>
            <a:solidFill>
              <a:srgbClr val="F5F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분석 설계 </a:t>
            </a:r>
            <a:r>
              <a:rPr kumimoji="1" lang="en-US" altLang="ko-KR" sz="240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ko-KR" altLang="en-US" sz="2400">
                <a:latin typeface="배달의민족 주아" pitchFamily="18" charset="-127"/>
                <a:ea typeface="배달의민족 주아" pitchFamily="18" charset="-127"/>
              </a:rPr>
              <a:t>요구 사항 정의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857" y="7781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요구사항 정의서</a:t>
            </a:r>
            <a:endParaRPr lang="en-US" altLang="ko-KR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1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05.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프로젝트 일정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857" y="81081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버전 관리</a:t>
            </a:r>
            <a:endParaRPr lang="en-US" altLang="ko-KR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" y="1238251"/>
            <a:ext cx="5883163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" y="2971802"/>
            <a:ext cx="5872277" cy="34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8251"/>
            <a:ext cx="5975231" cy="405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5" y="5290459"/>
            <a:ext cx="5976025" cy="112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8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347</Words>
  <Application>Microsoft Office PowerPoint</Application>
  <PresentationFormat>사용자 지정</PresentationFormat>
  <Paragraphs>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273</cp:revision>
  <dcterms:created xsi:type="dcterms:W3CDTF">2018-10-06T07:20:02Z</dcterms:created>
  <dcterms:modified xsi:type="dcterms:W3CDTF">2020-02-09T08:46:48Z</dcterms:modified>
</cp:coreProperties>
</file>