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6" r:id="rId2"/>
    <p:sldId id="325" r:id="rId3"/>
    <p:sldId id="272" r:id="rId4"/>
    <p:sldId id="317" r:id="rId5"/>
    <p:sldId id="318" r:id="rId6"/>
    <p:sldId id="319" r:id="rId7"/>
    <p:sldId id="320" r:id="rId8"/>
    <p:sldId id="321" r:id="rId9"/>
    <p:sldId id="323" r:id="rId10"/>
    <p:sldId id="324" r:id="rId11"/>
    <p:sldId id="310" r:id="rId12"/>
    <p:sldId id="309" r:id="rId13"/>
    <p:sldId id="316" r:id="rId14"/>
    <p:sldId id="302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배달의민족 주아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A5C5E8"/>
    <a:srgbClr val="ECE4D9"/>
    <a:srgbClr val="D1A960"/>
    <a:srgbClr val="BA2836"/>
    <a:srgbClr val="E8DA64"/>
    <a:srgbClr val="BDCA40"/>
    <a:srgbClr val="EACE62"/>
    <a:srgbClr val="DA6A51"/>
    <a:srgbClr val="4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/>
    <p:restoredTop sz="94667"/>
  </p:normalViewPr>
  <p:slideViewPr>
    <p:cSldViewPr snapToGrid="0" snapToObjects="1">
      <p:cViewPr varScale="1">
        <p:scale>
          <a:sx n="108" d="100"/>
          <a:sy n="108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ValidationUti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Error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05277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212837" y="3855270"/>
            <a:ext cx="46290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spring:hasBinderrors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name=“</a:t>
            </a:r>
            <a:r>
              <a:rPr lang="en-US" altLang="ko-KR" err="1">
                <a:latin typeface="배달의민족 주아" pitchFamily="18" charset="-127"/>
                <a:ea typeface="배달의민족 주아" pitchFamily="18" charset="-127"/>
              </a:rPr>
              <a:t>memberInfo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”/&gt;</a:t>
            </a:r>
          </a:p>
          <a:p>
            <a:pPr marL="514350" indent="-514350">
              <a:buNone/>
            </a:pPr>
            <a:endParaRPr lang="en-US" altLang="ko-KR" sz="160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endParaRPr lang="en-US" altLang="ko-KR" sz="120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endParaRPr lang="en-US" altLang="ko-KR" sz="7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form:errors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path=“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memberInfo.email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”/&gt;</a:t>
            </a:r>
          </a:p>
          <a:p>
            <a:pPr algn="just">
              <a:lnSpc>
                <a:spcPct val="150000"/>
              </a:lnSpc>
            </a:pP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1" name="그림 10" descr="에러코드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42" y="1654629"/>
            <a:ext cx="7216658" cy="461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7714594" y="883718"/>
            <a:ext cx="4270408" cy="400110"/>
          </a:xfrm>
          <a:prstGeom prst="rect">
            <a:avLst/>
          </a:prstGeom>
          <a:noFill/>
          <a:ln w="38100">
            <a:solidFill>
              <a:srgbClr val="E8DA6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&lt;form&gt; </a:t>
            </a:r>
            <a:r>
              <a:rPr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에러메세지를 출력하는 두 번째 방법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4488" y="1996973"/>
            <a:ext cx="6808933" cy="30479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55476" y="3825769"/>
            <a:ext cx="4382813" cy="336331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39096" y="4650809"/>
            <a:ext cx="4030723" cy="336331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7" y="1638161"/>
            <a:ext cx="3884037" cy="21111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68160" y="2879834"/>
            <a:ext cx="446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42816" y="521608"/>
            <a:ext cx="45720" cy="2359106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12837" y="1278193"/>
            <a:ext cx="324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latin typeface="배달의민족 주아" panose="02020603020101020101" charset="-127"/>
                <a:ea typeface="배달의민족 주아" panose="02020603020101020101" charset="-127"/>
              </a:rPr>
              <a:t>@Valid &amp; @InitBinder</a:t>
            </a:r>
            <a:endParaRPr kumimoji="1" lang="ko-KR" altLang="en-US" sz="2000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58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03. @Valid &amp; @InitBinder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1973766"/>
            <a:ext cx="3763362" cy="9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718874" y="1323628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validate() </a:t>
            </a:r>
            <a:r>
              <a:rPr kumimoji="1" lang="ko-KR" altLang="en-US" sz="16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메소드를 직접 호출하지 않고 스프링 프레임워크에서 호출하지 않고 검증  </a:t>
            </a:r>
            <a:endParaRPr kumimoji="1" lang="ko-KR" altLang="en-US" sz="1600" dirty="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3" y="4427344"/>
            <a:ext cx="4392488" cy="9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188444" y="2540964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1. </a:t>
            </a:r>
            <a:r>
              <a:rPr kumimoji="1" lang="ko-KR" altLang="en-US" sz="16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사전작업</a:t>
            </a:r>
            <a:r>
              <a:rPr kumimoji="1" lang="en-US" altLang="ko-KR" sz="16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(pom.xml)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97010" y="4438231"/>
            <a:ext cx="1020161" cy="2616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05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6197" y="4416519"/>
            <a:ext cx="7159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</a:rPr>
              <a:t>@Valid </a:t>
            </a:r>
          </a:p>
          <a:p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   : Command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</a:rPr>
              <a:t>객체를 검사하는 함수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(validate())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</a:rPr>
              <a:t>를 직접 호출하지 않고 스프링이 호출하도록 설정 </a:t>
            </a:r>
            <a:endParaRPr lang="en-US" altLang="ko-KR" sz="140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</a:rPr>
              <a:t>  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: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</a:rPr>
              <a:t>유효성 검증이 필요한 커맨드 객체임을 표시</a:t>
            </a:r>
            <a:endParaRPr lang="en-US" altLang="ko-KR" sz="140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   : @Valid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</a:rPr>
              <a:t> 커맨드 객체는 자동으로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@InitBinder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</a:rPr>
              <a:t>이 붙어있는 함수를 실행하게 됨 </a:t>
            </a:r>
            <a:endParaRPr lang="en-US" altLang="ko-KR" sz="140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8" y="3057449"/>
            <a:ext cx="10029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5268776" y="3237781"/>
            <a:ext cx="685709" cy="276999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5238" y="5544224"/>
            <a:ext cx="10059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@InitBinder </a:t>
            </a: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 : @InitBinder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적용된 메소드를 이용해서 폼과 커맨드 객체 사이의 매핑을 처리해주는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WebDataBinder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초기화할 수 있도록 함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 :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메소드에서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binder.setValidator()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통해 커맨드 객체의 유효성 여부를 검사할 때 사용할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Validator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설정하게 됨</a:t>
            </a:r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 flipH="1">
            <a:off x="5611630" y="3514780"/>
            <a:ext cx="1" cy="923451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0918" y="4699841"/>
            <a:ext cx="0" cy="844383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63440" y="1448836"/>
            <a:ext cx="198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607982" y="1466206"/>
            <a:ext cx="61659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</a:t>
            </a:r>
            <a:r>
              <a:rPr lang="en-US" altLang="ko-KR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개의 </a:t>
            </a:r>
            <a:r>
              <a:rPr lang="en-US" altLang="ko-KR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을 이용해서 모든 커맨드 객체 검증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5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55186" y="1997761"/>
            <a:ext cx="5383397" cy="430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mvc:annotation-driven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validator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"validator"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id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"validatior"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"custom.CommonValidator"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7574" y="2574012"/>
            <a:ext cx="6343970" cy="3508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@RequestMapping(method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RequestMethod.POST)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login(</a:t>
            </a:r>
            <a:r>
              <a:rPr kumimoji="1" lang="ko-KR" altLang="ko-KR" sz="1200" b="1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@Valid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 loginCommand, Errors errors)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(errors.hasErrors())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Login_Form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setValidator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addValidator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938815" y="3260852"/>
            <a:ext cx="36590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@Valid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붙은 커맨드 객체 검사</a:t>
            </a:r>
            <a:endParaRPr lang="en-US" altLang="ko-KR" sz="140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만약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false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return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하면 객체 검증하지 않음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832929" y="4743147"/>
            <a:ext cx="365905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말고 다른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767613" y="5827084"/>
            <a:ext cx="393525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와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함께 다른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95331" y="2946422"/>
            <a:ext cx="4842672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@EnableWebMvc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SmapleConfig 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WebMvcConfigureAdapter{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 getValidator(){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CommonValidator();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901543" y="2574012"/>
            <a:ext cx="503646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▼ 글로벌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객체를 생성하는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getValidator() method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재정의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7008243" y="4702106"/>
            <a:ext cx="50364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@Configuration :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이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java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파일은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spring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환경 설정과 관련된 파일</a:t>
            </a:r>
            <a:endParaRPr lang="en-US" altLang="ko-KR" sz="140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@EnableWebMvc : SpringMvc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구성할 때 필요한 </a:t>
            </a:r>
            <a:r>
              <a:rPr lang="en-US" altLang="ko-KR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Bean </a:t>
            </a:r>
            <a:r>
              <a:rPr lang="ko-KR" altLang="en-US" sz="14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자동 설정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61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04. AOP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03CC3-E4DA-4E0C-ABE6-32A57A1DFBBE}"/>
              </a:ext>
            </a:extLst>
          </p:cNvPr>
          <p:cNvSpPr/>
          <p:nvPr/>
        </p:nvSpPr>
        <p:spPr>
          <a:xfrm>
            <a:off x="1698594" y="74935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주제 선정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2. 분석 설계</a:t>
            </a:r>
          </a:p>
          <a:p>
            <a:r>
              <a:rPr lang="ko-KR" altLang="en-US" dirty="0"/>
              <a:t>-  요구사항 정의</a:t>
            </a:r>
          </a:p>
          <a:p>
            <a:r>
              <a:rPr lang="ko-KR" altLang="en-US" dirty="0"/>
              <a:t>- 기능요구 모델링</a:t>
            </a:r>
          </a:p>
          <a:p>
            <a:r>
              <a:rPr lang="ko-KR" altLang="en-US" dirty="0"/>
              <a:t>- 분석설계 모델링</a:t>
            </a:r>
          </a:p>
          <a:p>
            <a:endParaRPr lang="ko-KR" altLang="en-US" dirty="0"/>
          </a:p>
          <a:p>
            <a:r>
              <a:rPr lang="ko-KR" altLang="en-US" dirty="0"/>
              <a:t>3. 시연 </a:t>
            </a:r>
          </a:p>
          <a:p>
            <a:endParaRPr lang="ko-KR" altLang="en-US" dirty="0"/>
          </a:p>
          <a:p>
            <a:r>
              <a:rPr lang="ko-KR" altLang="en-US" dirty="0"/>
              <a:t>4. 기술 소개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back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front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tool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api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협업툴</a:t>
            </a:r>
            <a:endParaRPr lang="ko-KR" altLang="en-US" dirty="0"/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5. 팀원 소개</a:t>
            </a:r>
          </a:p>
        </p:txBody>
      </p:sp>
    </p:spTree>
    <p:extLst>
      <p:ext uri="{BB962C8B-B14F-4D97-AF65-F5344CB8AC3E}">
        <p14:creationId xmlns:p14="http://schemas.microsoft.com/office/powerpoint/2010/main" val="15670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Validator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63440" y="1974802"/>
            <a:ext cx="1109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org.springframework.validation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. Validator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인터페이스를 사용하면 스프링이 제공하는 객체 검증 및 에러 메시지 지원 등의 기능을 사용 할 수 있다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컨트롤러에서 커맨드 객체의 값을 검증 할 때 유용하게 쓰인다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8425" y="4939172"/>
            <a:ext cx="7150837" cy="1077218"/>
            <a:chOff x="588930" y="3264847"/>
            <a:chExt cx="7150837" cy="1077218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88930" y="3264847"/>
              <a:ext cx="5278470" cy="107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interface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clazz);</a:t>
              </a:r>
              <a:endPara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85061E-E6C3-C84C-BB7D-87EC6FAD4193}"/>
                </a:ext>
              </a:extLst>
            </p:cNvPr>
            <p:cNvSpPr txBox="1"/>
            <p:nvPr/>
          </p:nvSpPr>
          <p:spPr>
            <a:xfrm>
              <a:off x="4580562" y="3280033"/>
              <a:ext cx="31592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40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해당 </a:t>
              </a:r>
              <a:r>
                <a:rPr lang="ko-KR" altLang="en-US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타입 객체 지원 여부 검증</a:t>
              </a:r>
              <a:r>
                <a:rPr lang="en-US" altLang="ko-KR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메서드</a:t>
              </a:r>
              <a:endPara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실 객체에 대한 검증 </a:t>
              </a:r>
              <a:r>
                <a:rPr lang="ko-KR" altLang="en-US" sz="1400" dirty="0" err="1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메서드</a:t>
              </a:r>
              <a:endPara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9244" y="3132725"/>
            <a:ext cx="4797649" cy="1676006"/>
            <a:chOff x="7043057" y="1630890"/>
            <a:chExt cx="4797649" cy="167600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57" y="1969444"/>
              <a:ext cx="4797649" cy="133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7043057" y="1630890"/>
              <a:ext cx="100148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배달의민족 주아" pitchFamily="18" charset="-127"/>
                  <a:ea typeface="배달의민족 주아" pitchFamily="18" charset="-127"/>
                </a:rPr>
                <a:t>pom.xml</a:t>
              </a:r>
              <a:endParaRPr kumimoji="1" lang="ko-KR" altLang="en-US" sz="1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7988" y="2191465"/>
            <a:ext cx="8117607" cy="3508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JoinValidator 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implements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supports(Class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?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clazz)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Member.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.isAssignableFrom(clazz);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validate(Object target, Errors errors)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Member regReq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(Member) target;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(regReq.getEmail()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||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regReq.getEmail().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trim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().isEmpty())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errors.rejectValue(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"email을 입력해주세요"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 ValidationUtils.rejectIfEmptyOrWhitespace(errors, "email", "email을 입력해주세요");</a:t>
            </a: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ValidationUtils.rejectIfEmptyOrWhitesace(errors,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"name을 입력해주세요"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"pwd"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"비밀번호를 입력해주세요"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"birth"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"생일을 입력해주세요"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4283" y="2179099"/>
            <a:ext cx="1830736" cy="2607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673065" y="3327105"/>
            <a:ext cx="591089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Object target 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/ Error errors 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에러 정보를 보관할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	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반드시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커맨드 객체 뒤에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위치해야한다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673065" y="2463888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JoinValidator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Member type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support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Validator </a:t>
              </a:r>
              <a:r>
                <a:rPr kumimoji="1"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36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err="1">
                  <a:latin typeface="배달의민족 주아" pitchFamily="18" charset="-127"/>
                  <a:ea typeface="배달의민족 주아" pitchFamily="18" charset="-127"/>
                </a:rPr>
                <a:t>ValidationUtils</a:t>
              </a:r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7988" y="2096288"/>
            <a:ext cx="8669040" cy="3154710"/>
            <a:chOff x="597988" y="2368438"/>
            <a:chExt cx="8669040" cy="31547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97988" y="2368438"/>
              <a:ext cx="8669040" cy="315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implements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Member.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.isAssignableFrom(clazz);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 regReq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(Member) target;</a:t>
              </a:r>
              <a:endPara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(regReq.getEmail() 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==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null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||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regReq.getEmail().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trim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().isEmpty())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errors.rejectValue(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"email"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"email을 입력해주세요"</a:t>
              </a:r>
              <a:r>
                <a:rPr kumimoji="1" lang="ko-KR" altLang="ko-KR" sz="13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  <a:endPara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3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</a:t>
              </a:r>
              <a:r>
                <a:rPr kumimoji="1" lang="en-US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p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ace(errors, 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 email"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 email 을 입력해주세요"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ValidationUtils.rejectIfEmptyOrWhitesace(errors,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"name"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"name을 입력해주세요"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"pwd"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"비밀번호를 입력해주세요"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"birth"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"생일을 입력해주세요"</a:t>
              </a: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8352" y="3889830"/>
              <a:ext cx="7630334" cy="422728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48351" y="4477660"/>
              <a:ext cx="7630334" cy="2113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꺾인 연결선 2"/>
            <p:cNvCxnSpPr>
              <a:stCxn id="21" idx="1"/>
              <a:endCxn id="24" idx="1"/>
            </p:cNvCxnSpPr>
            <p:nvPr/>
          </p:nvCxnSpPr>
          <p:spPr>
            <a:xfrm rot="10800000" flipV="1">
              <a:off x="1448352" y="4101194"/>
              <a:ext cx="1" cy="4821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460373" y="4675417"/>
            <a:ext cx="956041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ValidationUtils</a:t>
            </a:r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000" dirty="0">
                <a:latin typeface="배달의민족 주아" pitchFamily="18" charset="-127"/>
                <a:ea typeface="배달의민족 주아" pitchFamily="18" charset="-127"/>
              </a:rPr>
              <a:t>클래스에서 지원하는 </a:t>
            </a:r>
            <a:endParaRPr kumimoji="1"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dirty="0" err="1">
                <a:latin typeface="배달의민족 주아" pitchFamily="18" charset="-127"/>
                <a:ea typeface="배달의민족 주아" pitchFamily="18" charset="-127"/>
              </a:rPr>
              <a:t>rejectIfEmpty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null, empty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인 경우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에러 코드 추가</a:t>
            </a:r>
            <a:endParaRPr kumimoji="1"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kumimoji="1"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rejectIfEmptyOrWhitespace</a:t>
            </a:r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sz="2000" dirty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null, empty, </a:t>
            </a:r>
            <a:r>
              <a:rPr kumimoji="1" lang="ko-KR" altLang="en-US" u="sng" dirty="0">
                <a:latin typeface="배달의민족 주아" pitchFamily="18" charset="-127"/>
                <a:ea typeface="배달의민족 주아" pitchFamily="18" charset="-127"/>
              </a:rPr>
              <a:t>공백문자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인 경우 에러 코드 추가</a:t>
            </a:r>
            <a:endParaRPr kumimoji="1"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</a:t>
            </a:r>
            <a:r>
              <a:rPr kumimoji="1" lang="en-US" altLang="ko-KR" sz="1600" dirty="0" err="1">
                <a:latin typeface="배달의민족 주아" pitchFamily="18" charset="-127"/>
                <a:ea typeface="배달의민족 주아" pitchFamily="18" charset="-127"/>
                <a:hlinkClick r:id="rId2"/>
              </a:rPr>
              <a:t>ValidationUtils</a:t>
            </a:r>
            <a:r>
              <a:rPr kumimoji="1" lang="en-US" altLang="ko-KR" sz="1600" dirty="0">
                <a:latin typeface="배달의민족 주아" pitchFamily="18" charset="-127"/>
                <a:ea typeface="배달의민족 주아" pitchFamily="18" charset="-127"/>
                <a:hlinkClick r:id="rId2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내장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endParaRPr kumimoji="1"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ko-KR" altLang="en-US" dirty="0" err="1"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 사용하면 </a:t>
            </a:r>
            <a:r>
              <a:rPr kumimoji="1" lang="ko-KR" altLang="en-US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빈 값에 대한 검증 코드를 대체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 할 수 있다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47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Controller </a:t>
              </a:r>
              <a:r>
                <a:rPr kumimoji="1"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8932" y="2135501"/>
            <a:ext cx="6084011" cy="3508653"/>
            <a:chOff x="588932" y="2135501"/>
            <a:chExt cx="6084011" cy="350865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88932" y="2135501"/>
              <a:ext cx="6084011" cy="350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//회원가입처리</a:t>
              </a:r>
              <a:endPara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@RequestMapping(value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, method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RequestMethod.POST)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String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join(Member member, BindingResult bindingResult)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1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new</a:t>
              </a:r>
              <a:r>
                <a:rPr kumimoji="1" lang="ko-KR" altLang="ko-KR" sz="1200" b="1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JoinValidator().validate(member, bindingResult);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</a:t>
              </a:r>
              <a:r>
                <a:rPr kumimoji="1" lang="ko-KR" altLang="ko-KR" sz="1200" b="1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bindingResult.hasErrors()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try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memberdao.insert(member);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catch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(Exception e)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System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out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println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(e.getMessage());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"redirect:/index.htm"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 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 /index.htm </a:t>
              </a:r>
              <a:endParaRPr kumimoji="1" lang="ko-KR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74893" y="2854474"/>
              <a:ext cx="4457820" cy="260795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9" y="2778660"/>
            <a:ext cx="157842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요청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8" y="3243195"/>
            <a:ext cx="5769421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오류 발생시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회원 가입 페이지 재 요청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       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인터페이스의 </a:t>
            </a:r>
            <a:r>
              <a:rPr lang="ko-KR" altLang="en-US" sz="14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이용해서 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오류 여부 확인 가능</a:t>
            </a:r>
          </a:p>
          <a:p>
            <a:pPr algn="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(Error 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내장 </a:t>
            </a:r>
            <a:r>
              <a:rPr lang="ko-KR" altLang="en-US" sz="14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4893" y="3232320"/>
            <a:ext cx="4457820" cy="657507"/>
          </a:xfrm>
          <a:prstGeom prst="rect">
            <a:avLst/>
          </a:prstGeom>
          <a:noFill/>
          <a:ln w="28575">
            <a:solidFill>
              <a:srgbClr val="BA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28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8" y="4309470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오류 미 발생시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메인 페이지로 이동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4893" y="3975703"/>
            <a:ext cx="4457820" cy="13256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925054" y="1878109"/>
            <a:ext cx="634636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정보를 담은 </a:t>
            </a:r>
            <a:r>
              <a:rPr lang="en-US" altLang="ko-KR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/ Error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파라미터를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받는다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88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</a:p>
        </p:txBody>
      </p:sp>
      <p:pic>
        <p:nvPicPr>
          <p:cNvPr id="9" name="그림 8" descr="에러코드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20" y="2126905"/>
            <a:ext cx="7000924" cy="1557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624538" y="809058"/>
            <a:ext cx="742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를 이용해서 오류를 확인한 후 에러코드를 이용해 오류 내용을 사용자에게 알려준다 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4534" y="1748226"/>
            <a:ext cx="141514" cy="133935"/>
          </a:xfrm>
          <a:prstGeom prst="ellipse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30" y="3845396"/>
            <a:ext cx="6990414" cy="2828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14846" y="1560140"/>
            <a:ext cx="4009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에러코드로부터 메시지를 가져오는 방법</a:t>
            </a:r>
            <a:endParaRPr lang="en-US" altLang="ko-KR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66264" y="2126905"/>
            <a:ext cx="342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메시지를 읽어올 때 사용할 </a:t>
            </a: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MessageSource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를 스프링 설정에 등록 ▶</a:t>
            </a:r>
            <a:endParaRPr lang="en-US" altLang="ko-KR" sz="160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66264" y="3845396"/>
            <a:ext cx="342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2. MessageSource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에서 메시지를 가져올 때 사용할 프로퍼티 파일 작성 ▶</a:t>
            </a:r>
            <a:endParaRPr lang="en-US" altLang="ko-KR" sz="160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66264" y="5475890"/>
            <a:ext cx="326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뷰 코드에서 스프링이 제공하는 태그를 이용해서 에러 메시지를 출력</a:t>
            </a:r>
            <a:endParaRPr lang="en-US" altLang="ko-KR" sz="160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에러메세지를 출력하는 첫 번째 방법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7714594" y="883718"/>
            <a:ext cx="4270408" cy="400110"/>
          </a:xfrm>
          <a:prstGeom prst="rect">
            <a:avLst/>
          </a:prstGeom>
          <a:noFill/>
          <a:ln w="38100">
            <a:solidFill>
              <a:srgbClr val="E8DA64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&lt;form : form&gt; , &lt;form : errors&gt; </a:t>
            </a:r>
            <a:r>
              <a:rPr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</a:t>
            </a:r>
            <a:endParaRPr lang="en-US" altLang="ko-KR" sz="20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254880" y="3731179"/>
            <a:ext cx="5037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form : </a:t>
            </a: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form&gt;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정보를  사용</a:t>
            </a: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marL="514350" indent="-514350" algn="just">
              <a:buNone/>
            </a:pP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&lt;form : errors</a:t>
            </a: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&gt; -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&lt;form : form&gt; 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태그에서 지정한 커맨드 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객체의 에러 코드를 이용해서 에러 </a:t>
            </a: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메시지를 출력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Ex) &lt;form : errors path=“email” </a:t>
            </a:r>
            <a:r>
              <a:rPr lang="en-US" altLang="ko-KR" sz="1600">
                <a:latin typeface="배달의민족 주아" pitchFamily="18" charset="-127"/>
                <a:ea typeface="배달의민족 주아" pitchFamily="18" charset="-127"/>
              </a:rPr>
              <a:t>/&gt; </a:t>
            </a:r>
          </a:p>
          <a:p>
            <a:pPr marL="514350" indent="-514350" algn="just">
              <a:buNone/>
            </a:pP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커맨드 객체의 </a:t>
            </a: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“email”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err="1">
                <a:latin typeface="배달의민족 주아" pitchFamily="18" charset="-127"/>
                <a:ea typeface="배달의민족 주아" pitchFamily="18" charset="-127"/>
              </a:rPr>
              <a:t>프로퍼티와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 관련된 에러메시지를 출력 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</a:p>
        </p:txBody>
      </p:sp>
      <p:pic>
        <p:nvPicPr>
          <p:cNvPr id="11" name="내용 개체 틀 3" descr="에러코드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8" y="1654629"/>
            <a:ext cx="6854192" cy="447854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30808" y="2196663"/>
            <a:ext cx="6672309" cy="30479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8083" y="3704853"/>
            <a:ext cx="3589283" cy="56234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0483" y="4466834"/>
            <a:ext cx="3589283" cy="367926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7" y="1638161"/>
            <a:ext cx="3884037" cy="21111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722883" y="5249834"/>
            <a:ext cx="3589283" cy="367926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68160" y="2879834"/>
            <a:ext cx="446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1182</Words>
  <Application>Microsoft Office PowerPoint</Application>
  <PresentationFormat>와이드스크린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Verdana</vt:lpstr>
      <vt:lpstr>Consolas</vt:lpstr>
      <vt:lpstr>굴림</vt:lpstr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Yoon DaJeong</cp:lastModifiedBy>
  <cp:revision>219</cp:revision>
  <dcterms:created xsi:type="dcterms:W3CDTF">2018-10-06T07:20:02Z</dcterms:created>
  <dcterms:modified xsi:type="dcterms:W3CDTF">2020-02-07T10:06:01Z</dcterms:modified>
</cp:coreProperties>
</file>