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1"/>
  </p:notesMasterIdLst>
  <p:sldIdLst>
    <p:sldId id="286" r:id="rId2"/>
    <p:sldId id="325" r:id="rId3"/>
    <p:sldId id="326" r:id="rId4"/>
    <p:sldId id="327" r:id="rId5"/>
    <p:sldId id="328" r:id="rId6"/>
    <p:sldId id="272" r:id="rId7"/>
    <p:sldId id="317" r:id="rId8"/>
    <p:sldId id="333" r:id="rId9"/>
    <p:sldId id="329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30" r:id="rId20"/>
    <p:sldId id="331" r:id="rId21"/>
    <p:sldId id="344" r:id="rId22"/>
    <p:sldId id="345" r:id="rId23"/>
    <p:sldId id="346" r:id="rId24"/>
    <p:sldId id="347" r:id="rId25"/>
    <p:sldId id="348" r:id="rId26"/>
    <p:sldId id="332" r:id="rId27"/>
    <p:sldId id="349" r:id="rId28"/>
    <p:sldId id="350" r:id="rId29"/>
    <p:sldId id="302" r:id="rId30"/>
  </p:sldIdLst>
  <p:sldSz cx="12192000" cy="6858000"/>
  <p:notesSz cx="6858000" cy="9144000"/>
  <p:embeddedFontLst>
    <p:embeddedFont>
      <p:font typeface="맑은 고딕" pitchFamily="50" charset="-127"/>
      <p:regular r:id="rId32"/>
      <p:bold r:id="rId33"/>
    </p:embeddedFont>
    <p:embeddedFont>
      <p:font typeface="배달의민족 주아" pitchFamily="18" charset="-127"/>
      <p:regular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295"/>
    <a:srgbClr val="A5C5E8"/>
    <a:srgbClr val="ECE4D9"/>
    <a:srgbClr val="D1A960"/>
    <a:srgbClr val="BA2836"/>
    <a:srgbClr val="E8DA64"/>
    <a:srgbClr val="BDCA40"/>
    <a:srgbClr val="EACE62"/>
    <a:srgbClr val="DA6A51"/>
    <a:srgbClr val="434A5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279"/>
    <p:restoredTop sz="94667"/>
  </p:normalViewPr>
  <p:slideViewPr>
    <p:cSldViewPr snapToGrid="0" snapToObjects="1">
      <p:cViewPr varScale="1">
        <p:scale>
          <a:sx n="87" d="100"/>
          <a:sy n="87" d="100"/>
        </p:scale>
        <p:origin x="-88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FCE75-64EF-F547-942C-BCED075BFDDC}" type="datetimeFigureOut">
              <a:rPr kumimoji="1" lang="ko-KR" altLang="en-US" smtClean="0"/>
              <a:pPr/>
              <a:t>2020-02-09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3C4B4-5CEF-E343-AB09-68FDFD8ED05E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617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08022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64670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0712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0215948-5B1A-E54E-93AD-8B579A758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588E59E6-D1AC-D84D-B0EB-CCA091FBF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0FE2932-8A68-1E4D-9017-7FC216DB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412354-D2D2-5B45-8D74-78B85A89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D4B9E51-C76B-8248-A3F3-BE36807A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7900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5E2B98-A3FC-FA4D-A2BD-D8450F5D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A079FFF-2472-FA47-B6AC-F80C7746F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C0AE3F-9567-F945-9095-A599EAF6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85BE14D-E304-4540-B91A-45368E68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695B521-7F98-BF41-B606-35A7CC96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7797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CC9F30B6-7E51-E849-9012-A2137E7DD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B69FA03-416D-8C4A-AE97-8A6CECC42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4C60FB7-084B-C546-AA5A-31F216EE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8E3B417-D516-7441-91B1-954736D5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8F0D530-E2C2-254A-9891-CE4FEBFB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3267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908939-8DB2-E548-ACE8-A5E3DB62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E0E5E13-51CA-F449-A7FF-A628F1A4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133EAE4-BEA2-1548-A59F-046FF052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C4AB806-1717-6841-A40B-D91B892B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98F8E6-61EE-9A40-A82C-56B21C4F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1097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0738035-A752-A04F-AC37-BE71AD6A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5ED5397-BA55-5E49-8353-8A17C30A6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DE34B4F-B9C4-6441-A021-A747F74D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5B6457E-0B56-1849-8C54-FFA2CC53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13D8DC1-B9C2-EC42-AB77-8CA99AF0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5990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72AC94E-DE91-3648-9D50-663BA610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767EA31-594C-0C4F-ABE8-4C1F0DC90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2622D40-DAB4-7248-A1B5-FF4E3669F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5D8839B-9014-BA4A-A907-E47C2462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CF04C83-BF5E-5C44-855B-07A61405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AE3301C-ED85-6E4E-97CB-26B53561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786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48C063-E021-C841-B92D-A087198E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15AAEF1-6ADE-2A4F-A1B2-B4214FBA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D0A6D24-CF00-D447-BA91-083FD7FD1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B1A05A70-C9A1-994D-98CF-9B83235CF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2EBD6979-0DF5-C248-A430-408686A9D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1ECD500E-620C-2444-99DF-1F1E77D8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2020-02-09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5FC09583-EDEB-8140-9E03-7E3D359A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5125583-F585-AF4D-8136-8CC5AC5D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4531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49BD015-8352-6342-BF8C-4736C2A1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95FE88-801B-5043-8A28-57A8255C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2020-02-09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1B29247F-613F-8041-A68F-2E695BEF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20387DC-5EE6-F94C-86EA-19E6A36F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5082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AC54CF41-2CCB-2546-8A51-3EC79088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2020-02-09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C41C900-20D4-1E46-A503-DEA018F9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473903CA-6145-3846-B5B6-56790FC6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9627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BB53706-6F59-164D-8AB3-61AA4193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705A654-A7BC-6F44-B678-0077F702E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5861AE6-FE95-6C4A-A5DD-59F45593D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EC38569-2EC9-484E-BC36-4FD46BA2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10CDF1C-8E4C-8241-BA2C-C99E5B7E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4D33965-C422-214D-8E44-BED179F2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269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E4343F3-D339-3D4A-9995-04AF273A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66D680B-DF64-1E47-B558-E4E9FCE8C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01AC4ED-49CE-8D45-919C-2793B67A7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154C891-D6C4-F84E-AF79-923E3C88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9DE4D14-A320-6446-8026-44D52600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B086DF2-9F59-6945-B2A9-CB77FF8B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5729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2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FA4F4CFC-3045-7748-B28E-892F3216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7A11C7A-7CAD-7B4E-B8E7-FD3E44F2A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ED43360-5054-BC43-AAE8-E246BC0C4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156AC-F178-FC4A-8F40-A38725500740}" type="datetimeFigureOut">
              <a:rPr kumimoji="1" lang="ko-KR" altLang="en-US" smtClean="0"/>
              <a:pPr/>
              <a:t>2020-02-09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947AE0D-B559-3345-9906-9F20127E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2C0E009-4D69-E141-BDE3-7A5BCBD91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6911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왼쪽 대괄호[L] 1">
            <a:extLst>
              <a:ext uri="{FF2B5EF4-FFF2-40B4-BE49-F238E27FC236}">
                <a16:creationId xmlns="" xmlns:a16="http://schemas.microsoft.com/office/drawing/2014/main" id="{FD2BE796-18C4-7542-922F-AC07CCDE25AD}"/>
              </a:ext>
            </a:extLst>
          </p:cNvPr>
          <p:cNvSpPr/>
          <p:nvPr/>
        </p:nvSpPr>
        <p:spPr>
          <a:xfrm>
            <a:off x="2262519" y="2385873"/>
            <a:ext cx="73152" cy="1853908"/>
          </a:xfrm>
          <a:prstGeom prst="leftBracke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326295"/>
              </a:solidFill>
            </a:endParaRPr>
          </a:p>
        </p:txBody>
      </p:sp>
      <p:sp>
        <p:nvSpPr>
          <p:cNvPr id="13" name="왼쪽 대괄호[L] 12">
            <a:extLst>
              <a:ext uri="{FF2B5EF4-FFF2-40B4-BE49-F238E27FC236}">
                <a16:creationId xmlns="" xmlns:a16="http://schemas.microsoft.com/office/drawing/2014/main" id="{EFECA2F4-7A60-7B4A-9E41-4C7AFF855ED1}"/>
              </a:ext>
            </a:extLst>
          </p:cNvPr>
          <p:cNvSpPr/>
          <p:nvPr/>
        </p:nvSpPr>
        <p:spPr>
          <a:xfrm flipH="1">
            <a:off x="9944237" y="2385873"/>
            <a:ext cx="73152" cy="1742244"/>
          </a:xfrm>
          <a:prstGeom prst="leftBracke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32629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33657" y="6008915"/>
            <a:ext cx="3967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Family C</a:t>
            </a:r>
          </a:p>
          <a:p>
            <a:pPr algn="r"/>
            <a:r>
              <a:rPr lang="ko-KR" altLang="en-US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김진성 </a:t>
            </a:r>
            <a:r>
              <a:rPr lang="en-US" altLang="ko-KR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dirty="0" err="1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배인영</a:t>
            </a:r>
            <a:r>
              <a:rPr lang="ko-KR" altLang="en-US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이정은 </a:t>
            </a:r>
            <a:r>
              <a:rPr lang="en-US" altLang="ko-KR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dirty="0" err="1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윤다정</a:t>
            </a:r>
            <a:r>
              <a:rPr lang="ko-KR" altLang="en-US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정은아</a:t>
            </a:r>
            <a:endParaRPr lang="en-US" altLang="ko-KR" sz="1600" dirty="0">
              <a:solidFill>
                <a:srgbClr val="32629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4882F748-B720-47A9-9623-8E981C6C522A}"/>
              </a:ext>
            </a:extLst>
          </p:cNvPr>
          <p:cNvSpPr/>
          <p:nvPr/>
        </p:nvSpPr>
        <p:spPr>
          <a:xfrm>
            <a:off x="3047999" y="365875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Our Work Leader</a:t>
            </a:r>
          </a:p>
          <a:p>
            <a:pPr algn="ctr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효과적인 팀워크와 가벼워진 업무를 이끌어내는 공간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OWL</a:t>
            </a:r>
            <a:endParaRPr lang="en-US" altLang="ko-KR" sz="2000" b="0" i="0" dirty="0">
              <a:solidFill>
                <a:schemeClr val="bg1">
                  <a:lumMod val="50000"/>
                </a:schemeClr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04245" y="2052775"/>
            <a:ext cx="29835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O W L</a:t>
            </a:r>
            <a:endParaRPr lang="ko-KR" altLang="en-US" sz="8800" b="1" dirty="0">
              <a:solidFill>
                <a:srgbClr val="32629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2234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설계 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요구 사항 정의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요구사항 명세서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93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914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기능 요구 모델링</a:t>
            </a:r>
          </a:p>
          <a:p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업무분석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930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914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기능 요구 모델링</a:t>
            </a:r>
          </a:p>
          <a:p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204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 </a:t>
            </a:r>
            <a:r>
              <a:rPr lang="en-US" altLang="ko-KR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usecase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diagram</a:t>
            </a:r>
          </a:p>
        </p:txBody>
      </p:sp>
    </p:spTree>
    <p:extLst>
      <p:ext uri="{BB962C8B-B14F-4D97-AF65-F5344CB8AC3E}">
        <p14:creationId xmlns="" xmlns:p14="http://schemas.microsoft.com/office/powerpoint/2010/main" val="2090930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914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기능 요구 모델링</a:t>
            </a:r>
          </a:p>
          <a:p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74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class diagram</a:t>
            </a:r>
          </a:p>
        </p:txBody>
      </p:sp>
    </p:spTree>
    <p:extLst>
      <p:ext uri="{BB962C8B-B14F-4D97-AF65-F5344CB8AC3E}">
        <p14:creationId xmlns="" xmlns:p14="http://schemas.microsoft.com/office/powerpoint/2010/main" val="2090930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914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설계 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기능 요구 모델링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ERD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논리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930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90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설계 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분석 설계 모델링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ERD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물리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930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90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설계 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분석 설계 모델링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스토리 보드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930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900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설계 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분석 설계 모델링</a:t>
            </a:r>
          </a:p>
          <a:p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체크리스트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930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900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설계 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분석 설계 모델링</a:t>
            </a:r>
          </a:p>
          <a:p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트러블 슈팅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930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03.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시연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9857" y="810815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시연 영상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208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4D03CC3-E4DA-4E0C-ABE6-32A57A1DFBBE}"/>
              </a:ext>
            </a:extLst>
          </p:cNvPr>
          <p:cNvSpPr/>
          <p:nvPr/>
        </p:nvSpPr>
        <p:spPr>
          <a:xfrm>
            <a:off x="1698594" y="749358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1. </a:t>
            </a:r>
            <a:r>
              <a:rPr lang="ko-KR" altLang="en-US" b="1" dirty="0"/>
              <a:t>주제 선정</a:t>
            </a:r>
          </a:p>
          <a:p>
            <a:r>
              <a:rPr lang="ko-KR" altLang="en-US" dirty="0"/>
              <a:t>	</a:t>
            </a:r>
          </a:p>
          <a:p>
            <a:r>
              <a:rPr lang="ko-KR" altLang="en-US" dirty="0"/>
              <a:t>2. </a:t>
            </a:r>
            <a:r>
              <a:rPr lang="ko-KR" altLang="en-US" b="1" dirty="0"/>
              <a:t>분석 설계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요구사항 정의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r>
              <a:rPr lang="ko-KR" altLang="en-US" dirty="0"/>
              <a:t>- 기능요구 모델링</a:t>
            </a:r>
          </a:p>
          <a:p>
            <a:r>
              <a:rPr lang="ko-KR" altLang="en-US" dirty="0"/>
              <a:t>- 분석설계 모델링</a:t>
            </a:r>
          </a:p>
          <a:p>
            <a:endParaRPr lang="ko-KR" altLang="en-US" dirty="0"/>
          </a:p>
          <a:p>
            <a:r>
              <a:rPr lang="ko-KR" altLang="en-US" dirty="0"/>
              <a:t>3. </a:t>
            </a:r>
            <a:r>
              <a:rPr lang="ko-KR" altLang="en-US" b="1" dirty="0"/>
              <a:t>시연</a:t>
            </a:r>
            <a:r>
              <a:rPr lang="ko-KR" altLang="en-US" dirty="0"/>
              <a:t> </a:t>
            </a:r>
          </a:p>
          <a:p>
            <a:endParaRPr lang="ko-KR" altLang="en-US" dirty="0"/>
          </a:p>
          <a:p>
            <a:r>
              <a:rPr lang="ko-KR" altLang="en-US" dirty="0"/>
              <a:t>4. </a:t>
            </a:r>
            <a:r>
              <a:rPr lang="ko-KR" altLang="en-US" b="1" dirty="0"/>
              <a:t>기술 소개</a:t>
            </a:r>
          </a:p>
          <a:p>
            <a:r>
              <a:rPr lang="ko-KR" altLang="en-US" dirty="0"/>
              <a:t>- </a:t>
            </a:r>
            <a:r>
              <a:rPr lang="ko-KR" altLang="en-US" dirty="0" err="1"/>
              <a:t>back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- </a:t>
            </a:r>
            <a:r>
              <a:rPr lang="ko-KR" altLang="en-US" dirty="0" err="1"/>
              <a:t>front</a:t>
            </a:r>
            <a:endParaRPr lang="ko-KR" altLang="en-US" dirty="0"/>
          </a:p>
          <a:p>
            <a:r>
              <a:rPr lang="ko-KR" altLang="en-US" dirty="0"/>
              <a:t>- </a:t>
            </a:r>
            <a:r>
              <a:rPr lang="ko-KR" altLang="en-US" dirty="0" err="1"/>
              <a:t>tool</a:t>
            </a:r>
            <a:endParaRPr lang="ko-KR" altLang="en-US" dirty="0"/>
          </a:p>
          <a:p>
            <a:r>
              <a:rPr lang="ko-KR" altLang="en-US" dirty="0"/>
              <a:t>- </a:t>
            </a:r>
            <a:r>
              <a:rPr lang="ko-KR" altLang="en-US" dirty="0" err="1"/>
              <a:t>open</a:t>
            </a:r>
            <a:r>
              <a:rPr lang="ko-KR" altLang="en-US" dirty="0"/>
              <a:t> </a:t>
            </a:r>
            <a:r>
              <a:rPr lang="ko-KR" altLang="en-US" dirty="0" err="1"/>
              <a:t>api</a:t>
            </a:r>
            <a:endParaRPr lang="ko-KR" altLang="en-US" dirty="0"/>
          </a:p>
          <a:p>
            <a:r>
              <a:rPr lang="ko-KR" altLang="en-US" dirty="0"/>
              <a:t>- </a:t>
            </a:r>
            <a:r>
              <a:rPr lang="ko-KR" altLang="en-US" dirty="0" err="1"/>
              <a:t>협업툴</a:t>
            </a:r>
            <a:endParaRPr lang="ko-KR" altLang="en-US" dirty="0"/>
          </a:p>
          <a:p>
            <a:r>
              <a:rPr lang="ko-KR" altLang="en-US" dirty="0"/>
              <a:t>	</a:t>
            </a:r>
          </a:p>
          <a:p>
            <a:r>
              <a:rPr lang="ko-KR" altLang="en-US" dirty="0"/>
              <a:t>5. </a:t>
            </a:r>
            <a:r>
              <a:rPr lang="ko-KR" altLang="en-US" b="1" dirty="0"/>
              <a:t>팀원 소개</a:t>
            </a:r>
          </a:p>
        </p:txBody>
      </p:sp>
    </p:spTree>
    <p:extLst>
      <p:ext uri="{BB962C8B-B14F-4D97-AF65-F5344CB8AC3E}">
        <p14:creationId xmlns="" xmlns:p14="http://schemas.microsoft.com/office/powerpoint/2010/main" val="1567012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04.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기술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9857" y="81081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개발 환경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0327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04.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기술 소개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파이어베이스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0327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05.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프로젝트 일정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프로젝트 일정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0327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05.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프로젝트 일정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칸반보드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0327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05.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프로젝트 일정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회의록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0327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05.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프로젝트 일정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버전 관리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0327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05.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팀원 소개</a:t>
            </a:r>
          </a:p>
        </p:txBody>
      </p:sp>
    </p:spTree>
    <p:extLst>
      <p:ext uri="{BB962C8B-B14F-4D97-AF65-F5344CB8AC3E}">
        <p14:creationId xmlns="" xmlns:p14="http://schemas.microsoft.com/office/powerpoint/2010/main" val="3002724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05.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프로젝트 일정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업무분석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215915" y="1404272"/>
          <a:ext cx="9800426" cy="4526063"/>
        </p:xfrm>
        <a:graphic>
          <a:graphicData uri="http://schemas.openxmlformats.org/drawingml/2006/table">
            <a:tbl>
              <a:tblPr/>
              <a:tblGrid>
                <a:gridCol w="3587631"/>
                <a:gridCol w="1242559"/>
                <a:gridCol w="1242559"/>
                <a:gridCol w="1242559"/>
                <a:gridCol w="1242559"/>
                <a:gridCol w="1242559"/>
              </a:tblGrid>
              <a:tr h="26623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업무</a:t>
                      </a: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62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김진성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62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배인영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62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윤다정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62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이정은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62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정은아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6295"/>
                    </a:solidFill>
                  </a:tcPr>
                </a:tc>
              </a:tr>
              <a:tr h="2662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UI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6623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회원가입</a:t>
                      </a:r>
                      <a:r>
                        <a:rPr lang="en-US" altLang="ko-KR" sz="10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/</a:t>
                      </a:r>
                      <a:r>
                        <a:rPr lang="ko-KR" altLang="en-US" sz="10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로그인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dirty="0">
                          <a:latin typeface="배달의민족 주아" pitchFamily="18" charset="-127"/>
                          <a:ea typeface="배달의민족 주아" pitchFamily="18" charset="-127"/>
                        </a:rPr>
                        <a:t>회원정보</a:t>
                      </a: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6623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마이 </a:t>
                      </a:r>
                      <a:r>
                        <a:rPr lang="ko-KR" altLang="en-US" sz="1000" dirty="0" err="1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대시보드</a:t>
                      </a:r>
                      <a:endParaRPr lang="en-US" altLang="ko-KR" sz="1000" dirty="0" smtClean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마이 캘린더</a:t>
                      </a:r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</a:t>
                      </a:r>
                      <a:r>
                        <a:rPr lang="ko-KR" altLang="en-US" sz="1000" dirty="0" err="1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대시보드</a:t>
                      </a:r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캘린더</a:t>
                      </a:r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dirty="0" err="1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칸반보드</a:t>
                      </a:r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6623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공지사항</a:t>
                      </a:r>
                      <a:endParaRPr lang="en-US" altLang="ko-KR" sz="1000" dirty="0" smtClean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6623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드라이브</a:t>
                      </a:r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휴지통</a:t>
                      </a:r>
                      <a:endParaRPr lang="en-US" altLang="ko-KR" sz="1000" dirty="0" smtClean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</a:t>
                      </a:r>
                      <a:r>
                        <a:rPr lang="ko-KR" altLang="en-US" sz="1000" dirty="0" err="1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즐겨찾기</a:t>
                      </a:r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멤버 초대</a:t>
                      </a:r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dirty="0" err="1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알람</a:t>
                      </a:r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채팅</a:t>
                      </a:r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23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테마 설정</a:t>
                      </a:r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0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marL="19614" marR="19614" marT="13076" marB="13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50327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7404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05.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프로젝트 일정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스토리보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드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7" name="그림 6" descr="proje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207" y="1377337"/>
            <a:ext cx="6641116" cy="522217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011886" y="1377337"/>
            <a:ext cx="1301436" cy="2664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666514" y="2035629"/>
            <a:ext cx="2090058" cy="3918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회원 설정</a:t>
            </a:r>
            <a:r>
              <a:rPr lang="en-US" altLang="ko-KR" dirty="0" smtClean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채팅</a:t>
            </a:r>
            <a:r>
              <a:rPr lang="en-US" altLang="ko-KR" dirty="0" smtClean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,</a:t>
            </a:r>
            <a:r>
              <a:rPr lang="ko-KR" altLang="en-US" dirty="0" err="1" smtClean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알람</a:t>
            </a:r>
            <a:endParaRPr lang="ko-KR" altLang="en-US" dirty="0">
              <a:solidFill>
                <a:schemeClr val="tx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1548" y="2168832"/>
            <a:ext cx="2275115" cy="7837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마이 </a:t>
            </a:r>
            <a:r>
              <a:rPr lang="ko-KR" altLang="en-US" dirty="0" err="1" smtClean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대시보드</a:t>
            </a:r>
            <a:r>
              <a:rPr lang="en-US" altLang="ko-KR" dirty="0" smtClean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마이 캘린더</a:t>
            </a:r>
            <a:endParaRPr lang="ko-KR" altLang="en-US" dirty="0">
              <a:solidFill>
                <a:schemeClr val="tx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2837" y="3897086"/>
            <a:ext cx="2252540" cy="359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프로젝트</a:t>
            </a:r>
            <a:endParaRPr lang="ko-KR" altLang="en-US" dirty="0">
              <a:solidFill>
                <a:schemeClr val="tx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666514" y="3385456"/>
            <a:ext cx="2252540" cy="1883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프로젝트 </a:t>
            </a:r>
            <a:r>
              <a:rPr lang="ko-KR" altLang="en-US" dirty="0" err="1" smtClean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대시보드</a:t>
            </a:r>
            <a:r>
              <a:rPr lang="en-US" altLang="ko-KR" dirty="0" smtClean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프로젝트 캘린더</a:t>
            </a:r>
            <a:r>
              <a:rPr lang="en-US" altLang="ko-KR" dirty="0" smtClean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,</a:t>
            </a: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칸반보드</a:t>
            </a:r>
            <a:r>
              <a:rPr lang="en-US" altLang="ko-KR" dirty="0" smtClean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공지사항</a:t>
            </a:r>
            <a:r>
              <a:rPr lang="en-US" altLang="ko-KR" dirty="0" smtClean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드라이</a:t>
            </a:r>
            <a:r>
              <a:rPr lang="ko-KR" altLang="en-US" dirty="0" smtClean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브</a:t>
            </a:r>
            <a:endParaRPr lang="ko-KR" altLang="en-US" dirty="0">
              <a:solidFill>
                <a:schemeClr val="tx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72206" y="1902426"/>
            <a:ext cx="1170451" cy="2664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68342" y="1643743"/>
            <a:ext cx="3243544" cy="2664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672206" y="3385457"/>
            <a:ext cx="1170451" cy="2664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꺾인 연결선 58"/>
          <p:cNvCxnSpPr>
            <a:stCxn id="21" idx="1"/>
            <a:endCxn id="17" idx="0"/>
          </p:cNvCxnSpPr>
          <p:nvPr/>
        </p:nvCxnSpPr>
        <p:spPr>
          <a:xfrm rot="10800000" flipV="1">
            <a:off x="1339106" y="2035628"/>
            <a:ext cx="1333100" cy="1332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/>
          <p:nvPr/>
        </p:nvCxnSpPr>
        <p:spPr>
          <a:xfrm rot="10800000" flipV="1">
            <a:off x="1339106" y="3385456"/>
            <a:ext cx="1333101" cy="511629"/>
          </a:xfrm>
          <a:prstGeom prst="bentConnector3">
            <a:avLst>
              <a:gd name="adj1" fmla="val 1022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endCxn id="16" idx="0"/>
          </p:cNvCxnSpPr>
          <p:nvPr/>
        </p:nvCxnSpPr>
        <p:spPr>
          <a:xfrm>
            <a:off x="9313323" y="1377337"/>
            <a:ext cx="1398220" cy="6582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/>
          <p:nvPr/>
        </p:nvCxnSpPr>
        <p:spPr>
          <a:xfrm rot="16200000" flipH="1">
            <a:off x="7516489" y="2291346"/>
            <a:ext cx="2661850" cy="1638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50327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왼쪽 대괄호[L] 1">
            <a:extLst>
              <a:ext uri="{FF2B5EF4-FFF2-40B4-BE49-F238E27FC236}">
                <a16:creationId xmlns="" xmlns:a16="http://schemas.microsoft.com/office/drawing/2014/main" id="{FD2BE796-18C4-7542-922F-AC07CCDE25AD}"/>
              </a:ext>
            </a:extLst>
          </p:cNvPr>
          <p:cNvSpPr/>
          <p:nvPr/>
        </p:nvSpPr>
        <p:spPr>
          <a:xfrm>
            <a:off x="3655094" y="2971800"/>
            <a:ext cx="73152" cy="914400"/>
          </a:xfrm>
          <a:prstGeom prst="leftBracke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왼쪽 대괄호[L] 12">
            <a:extLst>
              <a:ext uri="{FF2B5EF4-FFF2-40B4-BE49-F238E27FC236}">
                <a16:creationId xmlns="" xmlns:a16="http://schemas.microsoft.com/office/drawing/2014/main" id="{EFECA2F4-7A60-7B4A-9E41-4C7AFF855ED1}"/>
              </a:ext>
            </a:extLst>
          </p:cNvPr>
          <p:cNvSpPr/>
          <p:nvPr/>
        </p:nvSpPr>
        <p:spPr>
          <a:xfrm flipH="1">
            <a:off x="8444541" y="2971799"/>
            <a:ext cx="73152" cy="914400"/>
          </a:xfrm>
          <a:prstGeom prst="leftBracke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88209" y="3015340"/>
            <a:ext cx="4693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Thank you so much</a:t>
            </a:r>
            <a:endParaRPr lang="ko-KR" altLang="en-US" sz="440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92821" y="6052459"/>
            <a:ext cx="5508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Our PPT is quite exceptional , Actually We are exceptional.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95C89E7D-FCD8-254C-B718-BA729EAA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619" y="6041573"/>
            <a:ext cx="386945" cy="3869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1223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html5.png">
            <a:extLst>
              <a:ext uri="{FF2B5EF4-FFF2-40B4-BE49-F238E27FC236}">
                <a16:creationId xmlns="" xmlns:a16="http://schemas.microsoft.com/office/drawing/2014/main" id="{2F4D2618-1A23-41D3-BEFB-694548B8E12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60615" y="596645"/>
            <a:ext cx="2060491" cy="1025163"/>
          </a:xfrm>
          <a:prstGeom prst="rect">
            <a:avLst/>
          </a:prstGeom>
        </p:spPr>
      </p:pic>
      <p:pic>
        <p:nvPicPr>
          <p:cNvPr id="7" name="그림 6" descr="bootstraplogo.png">
            <a:extLst>
              <a:ext uri="{FF2B5EF4-FFF2-40B4-BE49-F238E27FC236}">
                <a16:creationId xmlns="" xmlns:a16="http://schemas.microsoft.com/office/drawing/2014/main" id="{9B0027A7-1163-4A5A-8B53-3AE3E446DB9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60615" y="1910815"/>
            <a:ext cx="2045012" cy="943852"/>
          </a:xfrm>
          <a:prstGeom prst="rect">
            <a:avLst/>
          </a:prstGeom>
        </p:spPr>
      </p:pic>
      <p:pic>
        <p:nvPicPr>
          <p:cNvPr id="8" name="그림 7" descr="jquery-logo.png">
            <a:extLst>
              <a:ext uri="{FF2B5EF4-FFF2-40B4-BE49-F238E27FC236}">
                <a16:creationId xmlns="" xmlns:a16="http://schemas.microsoft.com/office/drawing/2014/main" id="{90B15745-ACD9-4CFC-9535-4A20161303F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60615" y="2906807"/>
            <a:ext cx="1991340" cy="1086185"/>
          </a:xfrm>
          <a:prstGeom prst="rect">
            <a:avLst/>
          </a:prstGeom>
        </p:spPr>
      </p:pic>
      <p:pic>
        <p:nvPicPr>
          <p:cNvPr id="9" name="그림 8" descr="AJAX_logo_by_gengns.svg.png">
            <a:extLst>
              <a:ext uri="{FF2B5EF4-FFF2-40B4-BE49-F238E27FC236}">
                <a16:creationId xmlns="" xmlns:a16="http://schemas.microsoft.com/office/drawing/2014/main" id="{3178746F-5547-4508-BD10-ED7288D1160A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63637" y="4045132"/>
            <a:ext cx="1841990" cy="88415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3DCEF43E-F12F-417F-A6CB-B35D966AD9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8350" y="5183457"/>
            <a:ext cx="2686050" cy="61046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73F96CE1-978A-46D1-B49F-D0EE61A233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5714" y="4657854"/>
            <a:ext cx="2219635" cy="428685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="" xmlns:a16="http://schemas.microsoft.com/office/drawing/2014/main" id="{2FEDF07C-8471-49AF-8187-0B09508B6D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81526" y="2326149"/>
            <a:ext cx="3981450" cy="80962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A7D6FD87-1371-46C1-A82C-036B92C3664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64610"/>
          <a:stretch/>
        </p:blipFill>
        <p:spPr>
          <a:xfrm>
            <a:off x="5238751" y="955721"/>
            <a:ext cx="2667000" cy="94385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0E5BE0C9-D438-4700-B07F-62D1D097CE1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247" t="27804" r="3596"/>
          <a:stretch/>
        </p:blipFill>
        <p:spPr>
          <a:xfrm>
            <a:off x="4836300" y="3562350"/>
            <a:ext cx="3471902" cy="66892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244F21BF-C98A-45E4-BDF9-D37CFD90465A}"/>
              </a:ext>
            </a:extLst>
          </p:cNvPr>
          <p:cNvSpPr txBox="1"/>
          <p:nvPr/>
        </p:nvSpPr>
        <p:spPr>
          <a:xfrm>
            <a:off x="0" y="0"/>
            <a:ext cx="7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Front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A5C19A91-D5AD-483C-A5D9-EBEC66E8B83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7344" t="11626" r="45313" b="44776"/>
          <a:stretch/>
        </p:blipFill>
        <p:spPr>
          <a:xfrm>
            <a:off x="9020174" y="596645"/>
            <a:ext cx="1333495" cy="159067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E70BD89E-5149-4561-B980-5AB46D17C14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50173" y="2382741"/>
            <a:ext cx="1962424" cy="242921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268C365E-0B34-4212-816A-2CFBCFCE7F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65714" y="5399235"/>
            <a:ext cx="2295845" cy="4858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500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java-card.png">
            <a:extLst>
              <a:ext uri="{FF2B5EF4-FFF2-40B4-BE49-F238E27FC236}">
                <a16:creationId xmlns="" xmlns:a16="http://schemas.microsoft.com/office/drawing/2014/main" id="{B17A0F97-2FFF-4139-A10B-2D005DAAB99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394" y="1077309"/>
            <a:ext cx="1771464" cy="885732"/>
          </a:xfrm>
          <a:prstGeom prst="rect">
            <a:avLst/>
          </a:prstGeom>
        </p:spPr>
      </p:pic>
      <p:pic>
        <p:nvPicPr>
          <p:cNvPr id="12" name="그림 11" descr="spring-by-pivotal-9066b55828deb3c10e27e609af322c40.png">
            <a:extLst>
              <a:ext uri="{FF2B5EF4-FFF2-40B4-BE49-F238E27FC236}">
                <a16:creationId xmlns="" xmlns:a16="http://schemas.microsoft.com/office/drawing/2014/main" id="{58086CB2-27F8-4B15-B300-DEECDD1F24D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1037" y="2264676"/>
            <a:ext cx="1865497" cy="606286"/>
          </a:xfrm>
          <a:prstGeom prst="rect">
            <a:avLst/>
          </a:prstGeom>
        </p:spPr>
      </p:pic>
      <p:pic>
        <p:nvPicPr>
          <p:cNvPr id="13" name="그림 12" descr="mybatis.png">
            <a:extLst>
              <a:ext uri="{FF2B5EF4-FFF2-40B4-BE49-F238E27FC236}">
                <a16:creationId xmlns="" xmlns:a16="http://schemas.microsoft.com/office/drawing/2014/main" id="{42FD58B8-660F-4CBE-9928-D52AE0BA2DC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73523" y="2849199"/>
            <a:ext cx="1312609" cy="131260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80356E6-1932-4849-A648-661A1C4AE05B}"/>
              </a:ext>
            </a:extLst>
          </p:cNvPr>
          <p:cNvSpPr txBox="1"/>
          <p:nvPr/>
        </p:nvSpPr>
        <p:spPr>
          <a:xfrm>
            <a:off x="0" y="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96D1DAE-9992-4D39-B8CD-E3F792B2D8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394" y="4271962"/>
            <a:ext cx="1905000" cy="19335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9FF0A52-B639-4CE8-BBF2-E19AE86A83A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781" t="33333" r="18438" b="23194"/>
          <a:stretch/>
        </p:blipFill>
        <p:spPr>
          <a:xfrm>
            <a:off x="3190875" y="1228407"/>
            <a:ext cx="2305050" cy="8568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1306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mariadb-usa-inc.png">
            <a:extLst>
              <a:ext uri="{FF2B5EF4-FFF2-40B4-BE49-F238E27FC236}">
                <a16:creationId xmlns="" xmlns:a16="http://schemas.microsoft.com/office/drawing/2014/main" id="{BCF287D9-65E2-455E-95AF-7543781D3BE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8" y="467059"/>
            <a:ext cx="1454496" cy="748637"/>
          </a:xfrm>
          <a:prstGeom prst="rect">
            <a:avLst/>
          </a:prstGeom>
        </p:spPr>
      </p:pic>
      <p:pic>
        <p:nvPicPr>
          <p:cNvPr id="17" name="그림 16" descr="1_AD9ZSLXKAhZ-_WomszsmPg.png">
            <a:extLst>
              <a:ext uri="{FF2B5EF4-FFF2-40B4-BE49-F238E27FC236}">
                <a16:creationId xmlns="" xmlns:a16="http://schemas.microsoft.com/office/drawing/2014/main" id="{47BA5490-3870-4251-802F-BC64038EB3C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8470" y="1584114"/>
            <a:ext cx="1725828" cy="648264"/>
          </a:xfrm>
          <a:prstGeom prst="rect">
            <a:avLst/>
          </a:prstGeom>
        </p:spPr>
      </p:pic>
      <p:pic>
        <p:nvPicPr>
          <p:cNvPr id="18" name="그림 17" descr="1_ipwpqqrhz0lkd_5setxqcq.png">
            <a:extLst>
              <a:ext uri="{FF2B5EF4-FFF2-40B4-BE49-F238E27FC236}">
                <a16:creationId xmlns="" xmlns:a16="http://schemas.microsoft.com/office/drawing/2014/main" id="{88DC51E6-FADF-47F5-A1DE-442BC1F559F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" y="2234380"/>
            <a:ext cx="2325249" cy="1191691"/>
          </a:xfrm>
          <a:prstGeom prst="rect">
            <a:avLst/>
          </a:prstGeom>
        </p:spPr>
      </p:pic>
      <p:pic>
        <p:nvPicPr>
          <p:cNvPr id="19" name="그림 18" descr="tomcat.png">
            <a:extLst>
              <a:ext uri="{FF2B5EF4-FFF2-40B4-BE49-F238E27FC236}">
                <a16:creationId xmlns="" xmlns:a16="http://schemas.microsoft.com/office/drawing/2014/main" id="{BFA4FCAC-EE8B-427F-B0A1-A68E2F8701F0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0998" y="3257706"/>
            <a:ext cx="1534992" cy="11256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25832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2FE3236-750D-A047-B36B-3A3B34F30683}"/>
              </a:ext>
            </a:extLst>
          </p:cNvPr>
          <p:cNvSpPr txBox="1"/>
          <p:nvPr/>
        </p:nvSpPr>
        <p:spPr>
          <a:xfrm>
            <a:off x="698896" y="4485555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Validator </a:t>
            </a:r>
            <a:r>
              <a:rPr kumimoji="1" lang="ko-KR" altLang="en-US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개념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91037EF-45BE-2049-B684-DDCDF37608A5}"/>
              </a:ext>
            </a:extLst>
          </p:cNvPr>
          <p:cNvSpPr txBox="1"/>
          <p:nvPr/>
        </p:nvSpPr>
        <p:spPr>
          <a:xfrm>
            <a:off x="3444580" y="4496441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Error Message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3CBBC928-2143-ED49-9C10-4DD06080EC37}"/>
              </a:ext>
            </a:extLst>
          </p:cNvPr>
          <p:cNvSpPr txBox="1"/>
          <p:nvPr/>
        </p:nvSpPr>
        <p:spPr>
          <a:xfrm>
            <a:off x="6188683" y="4496441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@Valid &amp; @InitBinder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C8B4252-4EEE-734E-AFA7-0099FFEA17CC}"/>
              </a:ext>
            </a:extLst>
          </p:cNvPr>
          <p:cNvSpPr txBox="1"/>
          <p:nvPr/>
        </p:nvSpPr>
        <p:spPr>
          <a:xfrm>
            <a:off x="8938098" y="4496441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글로벌 </a:t>
            </a:r>
            <a:r>
              <a:rPr kumimoji="1" lang="en-US" altLang="ko-KR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Validator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="" xmlns:a16="http://schemas.microsoft.com/office/drawing/2014/main" id="{B15BC01F-85DD-6C4D-969F-ADCBD2EA1767}"/>
              </a:ext>
            </a:extLst>
          </p:cNvPr>
          <p:cNvSpPr/>
          <p:nvPr/>
        </p:nvSpPr>
        <p:spPr>
          <a:xfrm>
            <a:off x="1814621" y="3176459"/>
            <a:ext cx="484122" cy="1136469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54DE23C4-D779-3D4A-955D-339E1BFECDE9}"/>
              </a:ext>
            </a:extLst>
          </p:cNvPr>
          <p:cNvSpPr/>
          <p:nvPr/>
        </p:nvSpPr>
        <p:spPr>
          <a:xfrm>
            <a:off x="1932983" y="3044481"/>
            <a:ext cx="248194" cy="13062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9E85BA02-5CD5-C244-B2E5-5A66D4E9D24A}"/>
              </a:ext>
            </a:extLst>
          </p:cNvPr>
          <p:cNvSpPr/>
          <p:nvPr/>
        </p:nvSpPr>
        <p:spPr>
          <a:xfrm>
            <a:off x="1868892" y="4032598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="" xmlns:a16="http://schemas.microsoft.com/office/drawing/2014/main" id="{08DCDE5E-8FBD-9F45-B642-7F7DC2A30298}"/>
              </a:ext>
            </a:extLst>
          </p:cNvPr>
          <p:cNvSpPr/>
          <p:nvPr/>
        </p:nvSpPr>
        <p:spPr>
          <a:xfrm>
            <a:off x="4533991" y="3176459"/>
            <a:ext cx="484122" cy="1136469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DED2737-C550-0043-A389-B804C5C9CDED}"/>
              </a:ext>
            </a:extLst>
          </p:cNvPr>
          <p:cNvSpPr/>
          <p:nvPr/>
        </p:nvSpPr>
        <p:spPr>
          <a:xfrm>
            <a:off x="4652353" y="3044481"/>
            <a:ext cx="248194" cy="13062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DA2565A9-A39B-8C49-8DF8-F04B259702F2}"/>
              </a:ext>
            </a:extLst>
          </p:cNvPr>
          <p:cNvSpPr/>
          <p:nvPr/>
        </p:nvSpPr>
        <p:spPr>
          <a:xfrm>
            <a:off x="4588262" y="4032598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3C4567BC-0D51-9846-8D02-B52A3DAD6382}"/>
              </a:ext>
            </a:extLst>
          </p:cNvPr>
          <p:cNvSpPr/>
          <p:nvPr/>
        </p:nvSpPr>
        <p:spPr>
          <a:xfrm>
            <a:off x="4587479" y="3785820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="" xmlns:a16="http://schemas.microsoft.com/office/drawing/2014/main" id="{192C4406-F5BE-AB4A-BC1D-5F2AC2B497E5}"/>
              </a:ext>
            </a:extLst>
          </p:cNvPr>
          <p:cNvSpPr/>
          <p:nvPr/>
        </p:nvSpPr>
        <p:spPr>
          <a:xfrm>
            <a:off x="7291611" y="3181654"/>
            <a:ext cx="484122" cy="1131274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40A1B75A-1C2F-3C4B-A218-8DEF5EA1A240}"/>
              </a:ext>
            </a:extLst>
          </p:cNvPr>
          <p:cNvSpPr/>
          <p:nvPr/>
        </p:nvSpPr>
        <p:spPr>
          <a:xfrm>
            <a:off x="7409973" y="3053908"/>
            <a:ext cx="248194" cy="13062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1E8C94F4-E033-604B-8A58-00F978D2EB43}"/>
              </a:ext>
            </a:extLst>
          </p:cNvPr>
          <p:cNvSpPr/>
          <p:nvPr/>
        </p:nvSpPr>
        <p:spPr>
          <a:xfrm>
            <a:off x="7345882" y="4032598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3CE4ED5-DA1F-5940-AC3E-08F271B2E1E5}"/>
              </a:ext>
            </a:extLst>
          </p:cNvPr>
          <p:cNvSpPr/>
          <p:nvPr/>
        </p:nvSpPr>
        <p:spPr>
          <a:xfrm>
            <a:off x="7345099" y="3785820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EF879863-4002-0649-908E-E3FA425C7515}"/>
              </a:ext>
            </a:extLst>
          </p:cNvPr>
          <p:cNvSpPr/>
          <p:nvPr/>
        </p:nvSpPr>
        <p:spPr>
          <a:xfrm>
            <a:off x="7345099" y="3538648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="" xmlns:a16="http://schemas.microsoft.com/office/drawing/2014/main" id="{D9415A5C-B5F6-434A-AAC2-5D23A69D0690}"/>
              </a:ext>
            </a:extLst>
          </p:cNvPr>
          <p:cNvSpPr/>
          <p:nvPr/>
        </p:nvSpPr>
        <p:spPr>
          <a:xfrm>
            <a:off x="10043098" y="3182478"/>
            <a:ext cx="484122" cy="1131274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A2E4B733-0B2F-EB44-9495-3D7B493225B5}"/>
              </a:ext>
            </a:extLst>
          </p:cNvPr>
          <p:cNvSpPr/>
          <p:nvPr/>
        </p:nvSpPr>
        <p:spPr>
          <a:xfrm>
            <a:off x="10161460" y="3054732"/>
            <a:ext cx="248194" cy="13062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25B6C46A-2DED-544B-825A-A3E9D8F9B9F1}"/>
              </a:ext>
            </a:extLst>
          </p:cNvPr>
          <p:cNvSpPr/>
          <p:nvPr/>
        </p:nvSpPr>
        <p:spPr>
          <a:xfrm>
            <a:off x="10097369" y="4033422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9B00F2CE-B862-1F45-A8EF-EEAB910DC2DD}"/>
              </a:ext>
            </a:extLst>
          </p:cNvPr>
          <p:cNvSpPr/>
          <p:nvPr/>
        </p:nvSpPr>
        <p:spPr>
          <a:xfrm>
            <a:off x="10096586" y="3786644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C840DF5C-D742-454B-9744-B666449F3463}"/>
              </a:ext>
            </a:extLst>
          </p:cNvPr>
          <p:cNvSpPr/>
          <p:nvPr/>
        </p:nvSpPr>
        <p:spPr>
          <a:xfrm>
            <a:off x="10096586" y="3539472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7FD7FDAD-86FC-2F4C-974B-9A9A60523BA0}"/>
              </a:ext>
            </a:extLst>
          </p:cNvPr>
          <p:cNvSpPr/>
          <p:nvPr/>
        </p:nvSpPr>
        <p:spPr>
          <a:xfrm>
            <a:off x="10096586" y="3283950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2E8730FD-3FE0-CF49-87D6-55D4CADD52EC}"/>
              </a:ext>
            </a:extLst>
          </p:cNvPr>
          <p:cNvSpPr/>
          <p:nvPr/>
        </p:nvSpPr>
        <p:spPr>
          <a:xfrm rot="5400000">
            <a:off x="6023231" y="945877"/>
            <a:ext cx="130629" cy="2140864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D924124E-8556-6D40-B0AF-F8C8FE260281}"/>
              </a:ext>
            </a:extLst>
          </p:cNvPr>
          <p:cNvSpPr txBox="1"/>
          <p:nvPr/>
        </p:nvSpPr>
        <p:spPr>
          <a:xfrm>
            <a:off x="4715176" y="1350298"/>
            <a:ext cx="274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목 차</a:t>
            </a:r>
            <a:endParaRPr kumimoji="1" lang="ko-KR" altLang="en-US" sz="28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9C8B4252-4EEE-734E-AFA7-0099FFEA17CC}"/>
              </a:ext>
            </a:extLst>
          </p:cNvPr>
          <p:cNvSpPr txBox="1"/>
          <p:nvPr/>
        </p:nvSpPr>
        <p:spPr>
          <a:xfrm>
            <a:off x="6252798" y="4890571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글로벌 </a:t>
            </a:r>
            <a:r>
              <a:rPr kumimoji="1" lang="en-US" altLang="ko-KR" sz="20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Validator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77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01.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주제 선정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주제 선정 이유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790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01.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주제 선정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시나리오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790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706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설계 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요구 사항 정의</a:t>
            </a:r>
          </a:p>
          <a:p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요구사항 정의서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930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4800</TotalTime>
  <Words>302</Words>
  <Application>Microsoft Office PowerPoint</Application>
  <PresentationFormat>사용자 지정</PresentationFormat>
  <Paragraphs>110</Paragraphs>
  <Slides>29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굴림</vt:lpstr>
      <vt:lpstr>Arial</vt:lpstr>
      <vt:lpstr>맑은 고딕</vt:lpstr>
      <vt:lpstr>배달의민족 주아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 yeon kim</dc:creator>
  <cp:lastModifiedBy>USER</cp:lastModifiedBy>
  <cp:revision>243</cp:revision>
  <dcterms:created xsi:type="dcterms:W3CDTF">2018-10-06T07:20:02Z</dcterms:created>
  <dcterms:modified xsi:type="dcterms:W3CDTF">2020-02-09T07:50:55Z</dcterms:modified>
</cp:coreProperties>
</file>