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5" r:id="rId3"/>
    <p:sldId id="266" r:id="rId4"/>
    <p:sldId id="257" r:id="rId5"/>
    <p:sldId id="267" r:id="rId6"/>
    <p:sldId id="259" r:id="rId7"/>
    <p:sldId id="260" r:id="rId8"/>
    <p:sldId id="261"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D1C14C-A143-42F5-B247-D0E800131009}" type="datetimeFigureOut">
              <a:rPr lang="en-US" smtClean="0"/>
              <a:t>7/7/2022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6558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2116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35625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7402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7339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27151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56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3215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118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99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1587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4453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1815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073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4186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1278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968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D1C14C-A143-42F5-B247-D0E800131009}" type="datetimeFigureOut">
              <a:rPr lang="en-US" smtClean="0"/>
              <a:t>7/7/2022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8523125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85E46D-0D1E-142C-AF17-FDD842871D0C}"/>
              </a:ext>
            </a:extLst>
          </p:cNvPr>
          <p:cNvSpPr txBox="1"/>
          <p:nvPr/>
        </p:nvSpPr>
        <p:spPr>
          <a:xfrm>
            <a:off x="420130" y="1346886"/>
            <a:ext cx="11244648" cy="830997"/>
          </a:xfrm>
          <a:prstGeom prst="rect">
            <a:avLst/>
          </a:prstGeom>
          <a:noFill/>
        </p:spPr>
        <p:txBody>
          <a:bodyPr wrap="square" rtlCol="0">
            <a:spAutoFit/>
          </a:bodyPr>
          <a:lstStyle/>
          <a:p>
            <a:r>
              <a:rPr lang="en-US" sz="4800" dirty="0">
                <a:solidFill>
                  <a:schemeClr val="tx2">
                    <a:lumMod val="60000"/>
                    <a:lumOff val="40000"/>
                  </a:schemeClr>
                </a:solidFill>
                <a:latin typeface="Arial Black" panose="020B0A04020102020204" pitchFamily="34" charset="0"/>
              </a:rPr>
              <a:t>NETFLIX  DATA ASSESSMENT</a:t>
            </a:r>
          </a:p>
        </p:txBody>
      </p:sp>
      <p:sp>
        <p:nvSpPr>
          <p:cNvPr id="5" name="Arrow: Pentagon 4">
            <a:extLst>
              <a:ext uri="{FF2B5EF4-FFF2-40B4-BE49-F238E27FC236}">
                <a16:creationId xmlns:a16="http://schemas.microsoft.com/office/drawing/2014/main" id="{7FC83BC4-6C44-D512-99BB-B01E344DE044}"/>
              </a:ext>
            </a:extLst>
          </p:cNvPr>
          <p:cNvSpPr/>
          <p:nvPr/>
        </p:nvSpPr>
        <p:spPr>
          <a:xfrm>
            <a:off x="160638" y="5486400"/>
            <a:ext cx="4534930" cy="1371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lumMod val="50000"/>
                  </a:schemeClr>
                </a:solidFill>
              </a:rPr>
              <a:t>Submitted by </a:t>
            </a:r>
          </a:p>
          <a:p>
            <a:pPr algn="ctr"/>
            <a:r>
              <a:rPr lang="en-US" sz="4800" dirty="0">
                <a:solidFill>
                  <a:schemeClr val="accent6">
                    <a:lumMod val="50000"/>
                  </a:schemeClr>
                </a:solidFill>
              </a:rPr>
              <a:t>BISI DIEKOLA</a:t>
            </a:r>
          </a:p>
        </p:txBody>
      </p:sp>
    </p:spTree>
    <p:extLst>
      <p:ext uri="{BB962C8B-B14F-4D97-AF65-F5344CB8AC3E}">
        <p14:creationId xmlns:p14="http://schemas.microsoft.com/office/powerpoint/2010/main" val="304975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DA06A6-67A5-FE3A-6E2A-049EFFC124CC}"/>
              </a:ext>
            </a:extLst>
          </p:cNvPr>
          <p:cNvSpPr/>
          <p:nvPr/>
        </p:nvSpPr>
        <p:spPr>
          <a:xfrm>
            <a:off x="1289221" y="457203"/>
            <a:ext cx="9337589" cy="951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 AND RECOMMENDATION</a:t>
            </a:r>
          </a:p>
        </p:txBody>
      </p:sp>
      <p:sp>
        <p:nvSpPr>
          <p:cNvPr id="2" name="Arrow: Pentagon 1">
            <a:extLst>
              <a:ext uri="{FF2B5EF4-FFF2-40B4-BE49-F238E27FC236}">
                <a16:creationId xmlns:a16="http://schemas.microsoft.com/office/drawing/2014/main" id="{30545FF6-7EE8-5CA8-74A6-59B850BD6EBA}"/>
              </a:ext>
            </a:extLst>
          </p:cNvPr>
          <p:cNvSpPr/>
          <p:nvPr/>
        </p:nvSpPr>
        <p:spPr>
          <a:xfrm>
            <a:off x="1293341" y="1742303"/>
            <a:ext cx="9148123" cy="827904"/>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Bell MT" panose="02020503060305020303" pitchFamily="18" charset="0"/>
              </a:rPr>
              <a:t>Since subscribers are more interested in Movies compare to TV shows, hence more movies should be released to increase the subscription rate.</a:t>
            </a:r>
          </a:p>
          <a:p>
            <a:pPr algn="ctr"/>
            <a:endParaRPr lang="en-US" dirty="0">
              <a:latin typeface="Bell MT" panose="02020503060305020303" pitchFamily="18" charset="0"/>
            </a:endParaRPr>
          </a:p>
        </p:txBody>
      </p:sp>
      <p:sp>
        <p:nvSpPr>
          <p:cNvPr id="7" name="Arrow: Striped Right 6">
            <a:extLst>
              <a:ext uri="{FF2B5EF4-FFF2-40B4-BE49-F238E27FC236}">
                <a16:creationId xmlns:a16="http://schemas.microsoft.com/office/drawing/2014/main" id="{8D03E06A-FBE6-6572-3EB9-C146933580D3}"/>
              </a:ext>
            </a:extLst>
          </p:cNvPr>
          <p:cNvSpPr/>
          <p:nvPr/>
        </p:nvSpPr>
        <p:spPr>
          <a:xfrm>
            <a:off x="448962" y="1813355"/>
            <a:ext cx="667265" cy="7414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76B0D1BE-8CF2-8BA7-03FE-4151FCF1C305}"/>
              </a:ext>
            </a:extLst>
          </p:cNvPr>
          <p:cNvSpPr/>
          <p:nvPr/>
        </p:nvSpPr>
        <p:spPr>
          <a:xfrm>
            <a:off x="1293341" y="2903837"/>
            <a:ext cx="9148123" cy="1013253"/>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Bell MT" panose="02020503060305020303" pitchFamily="18" charset="0"/>
              </a:rPr>
              <a:t>It has been established that Dramas, International Movies and comedies are the highest categories of activities released on Netflix, more activities in the aforementioned categories is highly recommended.</a:t>
            </a:r>
          </a:p>
        </p:txBody>
      </p:sp>
      <p:sp>
        <p:nvSpPr>
          <p:cNvPr id="10" name="Arrow: Pentagon 9">
            <a:extLst>
              <a:ext uri="{FF2B5EF4-FFF2-40B4-BE49-F238E27FC236}">
                <a16:creationId xmlns:a16="http://schemas.microsoft.com/office/drawing/2014/main" id="{FBB4CB89-10FA-4C5A-64C3-1696C985EB0C}"/>
              </a:ext>
            </a:extLst>
          </p:cNvPr>
          <p:cNvSpPr/>
          <p:nvPr/>
        </p:nvSpPr>
        <p:spPr>
          <a:xfrm>
            <a:off x="1293341" y="4226006"/>
            <a:ext cx="9148123" cy="1248032"/>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Bell MT" panose="02020503060305020303" pitchFamily="18" charset="0"/>
              </a:rPr>
              <a:t>From the data, it is deduced that United state, India and China top the country with highest number of movie released, it is advised that there should be a reasonable increase in the movie released across the country and there should be a priority for United State, India and China. </a:t>
            </a:r>
          </a:p>
        </p:txBody>
      </p:sp>
      <p:sp>
        <p:nvSpPr>
          <p:cNvPr id="12" name="Arrow: Pentagon 11">
            <a:extLst>
              <a:ext uri="{FF2B5EF4-FFF2-40B4-BE49-F238E27FC236}">
                <a16:creationId xmlns:a16="http://schemas.microsoft.com/office/drawing/2014/main" id="{CE4B01B6-28C3-DCD1-2382-D345C5937FF3}"/>
              </a:ext>
            </a:extLst>
          </p:cNvPr>
          <p:cNvSpPr/>
          <p:nvPr/>
        </p:nvSpPr>
        <p:spPr>
          <a:xfrm>
            <a:off x="1293341" y="5745876"/>
            <a:ext cx="9148123" cy="914403"/>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Bell MT" panose="02020503060305020303" pitchFamily="18" charset="0"/>
              </a:rPr>
              <a:t>More movies/shows with ratings of TV</a:t>
            </a:r>
            <a:r>
              <a:rPr lang="en-US" sz="2000" b="1" dirty="0">
                <a:solidFill>
                  <a:schemeClr val="bg1"/>
                </a:solidFill>
                <a:latin typeface="Bell MT" panose="02020503060305020303" pitchFamily="18" charset="0"/>
                <a:cs typeface="Calibri" panose="020F0502020204030204" pitchFamily="34" charset="0"/>
              </a:rPr>
              <a:t>‐MA, TV‐14, TV–PG should be produced as this caters to majority of the audience/Subscribers choice</a:t>
            </a:r>
            <a:endParaRPr lang="en-US" sz="2000" b="1" dirty="0">
              <a:solidFill>
                <a:schemeClr val="bg1"/>
              </a:solidFill>
              <a:latin typeface="Bell MT" panose="02020503060305020303" pitchFamily="18" charset="0"/>
            </a:endParaRPr>
          </a:p>
          <a:p>
            <a:pPr algn="ctr"/>
            <a:endParaRPr lang="en-US" dirty="0"/>
          </a:p>
        </p:txBody>
      </p:sp>
      <p:sp>
        <p:nvSpPr>
          <p:cNvPr id="13" name="Arrow: Striped Right 12">
            <a:extLst>
              <a:ext uri="{FF2B5EF4-FFF2-40B4-BE49-F238E27FC236}">
                <a16:creationId xmlns:a16="http://schemas.microsoft.com/office/drawing/2014/main" id="{8C3DCAB5-8B5C-E320-F0B1-29CCD8BC42F2}"/>
              </a:ext>
            </a:extLst>
          </p:cNvPr>
          <p:cNvSpPr/>
          <p:nvPr/>
        </p:nvSpPr>
        <p:spPr>
          <a:xfrm>
            <a:off x="448961" y="3058297"/>
            <a:ext cx="667265" cy="7414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Striped Right 13">
            <a:extLst>
              <a:ext uri="{FF2B5EF4-FFF2-40B4-BE49-F238E27FC236}">
                <a16:creationId xmlns:a16="http://schemas.microsoft.com/office/drawing/2014/main" id="{3AF4F283-367B-A285-120F-613D6764B1D4}"/>
              </a:ext>
            </a:extLst>
          </p:cNvPr>
          <p:cNvSpPr/>
          <p:nvPr/>
        </p:nvSpPr>
        <p:spPr>
          <a:xfrm>
            <a:off x="448960" y="4479319"/>
            <a:ext cx="667265" cy="7414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Striped Right 14">
            <a:extLst>
              <a:ext uri="{FF2B5EF4-FFF2-40B4-BE49-F238E27FC236}">
                <a16:creationId xmlns:a16="http://schemas.microsoft.com/office/drawing/2014/main" id="{FFC28476-C71D-58A8-5AA1-95AA4B7393D9}"/>
              </a:ext>
            </a:extLst>
          </p:cNvPr>
          <p:cNvSpPr/>
          <p:nvPr/>
        </p:nvSpPr>
        <p:spPr>
          <a:xfrm>
            <a:off x="448959" y="5832374"/>
            <a:ext cx="667265" cy="7414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34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DA1BFB-ED50-5323-6884-23C803CFA484}"/>
              </a:ext>
            </a:extLst>
          </p:cNvPr>
          <p:cNvSpPr txBox="1"/>
          <p:nvPr/>
        </p:nvSpPr>
        <p:spPr>
          <a:xfrm flipH="1">
            <a:off x="539578" y="824281"/>
            <a:ext cx="4539049" cy="4247317"/>
          </a:xfrm>
          <a:prstGeom prst="rect">
            <a:avLst/>
          </a:prstGeom>
          <a:noFill/>
        </p:spPr>
        <p:txBody>
          <a:bodyPr wrap="square" rtlCol="0">
            <a:spAutoFit/>
          </a:bodyPr>
          <a:lstStyle/>
          <a:p>
            <a:endParaRPr lang="en-US" dirty="0"/>
          </a:p>
          <a:p>
            <a:r>
              <a:rPr lang="en-US" dirty="0"/>
              <a:t>	</a:t>
            </a:r>
            <a:r>
              <a:rPr lang="en-US" dirty="0">
                <a:solidFill>
                  <a:schemeClr val="bg1"/>
                </a:solidFill>
                <a:latin typeface="Arial Black" panose="020B0A04020102020204" pitchFamily="34" charset="0"/>
              </a:rPr>
              <a:t>Analysis Outline</a:t>
            </a: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	Introduction</a:t>
            </a: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	Content</a:t>
            </a: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	Type of shows/movie per  year</a:t>
            </a: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	Movie type per category</a:t>
            </a: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	Movie per Country</a:t>
            </a: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	Conclusion/Recommendation</a:t>
            </a:r>
          </a:p>
          <a:p>
            <a:endParaRPr lang="en-US" dirty="0"/>
          </a:p>
        </p:txBody>
      </p:sp>
      <p:sp>
        <p:nvSpPr>
          <p:cNvPr id="6" name="Arrow: Pentagon 5">
            <a:extLst>
              <a:ext uri="{FF2B5EF4-FFF2-40B4-BE49-F238E27FC236}">
                <a16:creationId xmlns:a16="http://schemas.microsoft.com/office/drawing/2014/main" id="{4E4FA536-9852-D7D0-1573-F20A4FFF6742}"/>
              </a:ext>
            </a:extLst>
          </p:cNvPr>
          <p:cNvSpPr/>
          <p:nvPr/>
        </p:nvSpPr>
        <p:spPr>
          <a:xfrm>
            <a:off x="620908" y="1771148"/>
            <a:ext cx="302743" cy="148282"/>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C3EA521-0C46-48DD-0E47-20BF25FDB955}"/>
              </a:ext>
            </a:extLst>
          </p:cNvPr>
          <p:cNvSpPr/>
          <p:nvPr/>
        </p:nvSpPr>
        <p:spPr>
          <a:xfrm>
            <a:off x="651814" y="2822481"/>
            <a:ext cx="166817" cy="27184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71138C-9F85-8DD8-09F5-1B4A6BE55D01}"/>
              </a:ext>
            </a:extLst>
          </p:cNvPr>
          <p:cNvSpPr/>
          <p:nvPr/>
        </p:nvSpPr>
        <p:spPr>
          <a:xfrm>
            <a:off x="693518" y="4475854"/>
            <a:ext cx="250226" cy="14828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9" name="Arrow: Pentagon 8">
            <a:extLst>
              <a:ext uri="{FF2B5EF4-FFF2-40B4-BE49-F238E27FC236}">
                <a16:creationId xmlns:a16="http://schemas.microsoft.com/office/drawing/2014/main" id="{705124D5-90C2-1C00-D6CD-FB7C752F5407}"/>
              </a:ext>
            </a:extLst>
          </p:cNvPr>
          <p:cNvSpPr/>
          <p:nvPr/>
        </p:nvSpPr>
        <p:spPr>
          <a:xfrm>
            <a:off x="651814" y="3446526"/>
            <a:ext cx="166817" cy="148282"/>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Arrow: Pentagon 9">
            <a:extLst>
              <a:ext uri="{FF2B5EF4-FFF2-40B4-BE49-F238E27FC236}">
                <a16:creationId xmlns:a16="http://schemas.microsoft.com/office/drawing/2014/main" id="{03182674-0C44-C5C6-F361-8E1363D9CD37}"/>
              </a:ext>
            </a:extLst>
          </p:cNvPr>
          <p:cNvSpPr/>
          <p:nvPr/>
        </p:nvSpPr>
        <p:spPr>
          <a:xfrm>
            <a:off x="693516" y="4021430"/>
            <a:ext cx="166817" cy="101943"/>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8A26C45-1C08-1338-1BAA-EE05A132DF06}"/>
              </a:ext>
            </a:extLst>
          </p:cNvPr>
          <p:cNvSpPr/>
          <p:nvPr/>
        </p:nvSpPr>
        <p:spPr>
          <a:xfrm>
            <a:off x="633276" y="2274148"/>
            <a:ext cx="250226" cy="16921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5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BC91C0F5-0331-3C02-0814-6907519EAF31}"/>
              </a:ext>
            </a:extLst>
          </p:cNvPr>
          <p:cNvSpPr/>
          <p:nvPr/>
        </p:nvSpPr>
        <p:spPr>
          <a:xfrm>
            <a:off x="679622" y="766119"/>
            <a:ext cx="9391135" cy="151988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Rounded MT Bold" panose="020F0704030504030204" pitchFamily="34" charset="0"/>
              </a:rPr>
              <a:t>Netflix discovered an upsurge in customers subscription during pandemic, but a drastic drop as months after pandemic period</a:t>
            </a:r>
          </a:p>
        </p:txBody>
      </p:sp>
      <p:sp>
        <p:nvSpPr>
          <p:cNvPr id="3" name="Oval 2">
            <a:extLst>
              <a:ext uri="{FF2B5EF4-FFF2-40B4-BE49-F238E27FC236}">
                <a16:creationId xmlns:a16="http://schemas.microsoft.com/office/drawing/2014/main" id="{B4C8CEA8-7AD1-5FD8-3407-E97822FB8641}"/>
              </a:ext>
            </a:extLst>
          </p:cNvPr>
          <p:cNvSpPr/>
          <p:nvPr/>
        </p:nvSpPr>
        <p:spPr>
          <a:xfrm>
            <a:off x="679622" y="2520778"/>
            <a:ext cx="10120183" cy="1433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Rounded MT Bold" panose="020F0704030504030204" pitchFamily="34" charset="0"/>
              </a:rPr>
              <a:t>Covid -19 was declared a pandemic on 11</a:t>
            </a:r>
            <a:r>
              <a:rPr lang="en-US" sz="2400" baseline="30000" dirty="0">
                <a:latin typeface="Arial Rounded MT Bold" panose="020F0704030504030204" pitchFamily="34" charset="0"/>
              </a:rPr>
              <a:t>th</a:t>
            </a:r>
            <a:r>
              <a:rPr lang="en-US" sz="2400" dirty="0">
                <a:latin typeface="Arial Rounded MT Bold" panose="020F0704030504030204" pitchFamily="34" charset="0"/>
              </a:rPr>
              <a:t> March, 2020 </a:t>
            </a:r>
          </a:p>
        </p:txBody>
      </p:sp>
      <p:sp>
        <p:nvSpPr>
          <p:cNvPr id="4" name="Arrow: Pentagon 3">
            <a:extLst>
              <a:ext uri="{FF2B5EF4-FFF2-40B4-BE49-F238E27FC236}">
                <a16:creationId xmlns:a16="http://schemas.microsoft.com/office/drawing/2014/main" id="{D0C6ECCF-67B9-601B-9C1D-D11B70657F80}"/>
              </a:ext>
            </a:extLst>
          </p:cNvPr>
          <p:cNvSpPr/>
          <p:nvPr/>
        </p:nvSpPr>
        <p:spPr>
          <a:xfrm>
            <a:off x="877330" y="4188940"/>
            <a:ext cx="9922475" cy="19029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Rounded MT Bold" panose="020F0704030504030204" pitchFamily="34" charset="0"/>
              </a:rPr>
              <a:t>Analysis of data from the last few years of the to understand the shows/movie customers were watching to improve the service</a:t>
            </a:r>
          </a:p>
        </p:txBody>
      </p:sp>
    </p:spTree>
    <p:extLst>
      <p:ext uri="{BB962C8B-B14F-4D97-AF65-F5344CB8AC3E}">
        <p14:creationId xmlns:p14="http://schemas.microsoft.com/office/powerpoint/2010/main" val="119478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88F2E9A9-D77D-45AB-A2C0-05FB63876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184" y="290570"/>
            <a:ext cx="6236499" cy="5653030"/>
          </a:xfrm>
          <a:prstGeom prst="rect">
            <a:avLst/>
          </a:prstGeom>
        </p:spPr>
      </p:pic>
      <p:sp>
        <p:nvSpPr>
          <p:cNvPr id="3" name="Flowchart: Delay 2">
            <a:extLst>
              <a:ext uri="{FF2B5EF4-FFF2-40B4-BE49-F238E27FC236}">
                <a16:creationId xmlns:a16="http://schemas.microsoft.com/office/drawing/2014/main" id="{312D488C-80FE-4AD8-00B7-4BEE1789A801}"/>
              </a:ext>
            </a:extLst>
          </p:cNvPr>
          <p:cNvSpPr/>
          <p:nvPr/>
        </p:nvSpPr>
        <p:spPr>
          <a:xfrm>
            <a:off x="407316" y="1445741"/>
            <a:ext cx="4844305" cy="3015049"/>
          </a:xfrm>
          <a:prstGeom prst="flowChartDela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accent4">
                    <a:lumMod val="50000"/>
                  </a:schemeClr>
                </a:solidFill>
                <a:latin typeface="Berlin Sans FB Demi" panose="020E0802020502020306" pitchFamily="34" charset="0"/>
              </a:rPr>
              <a:t>The data shows 41,974 movie was released against Tv show of 2,515 within the year 2016 to 2020 on Netflix</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5A16DEE-969E-32A4-8138-E8A1BC294A4B}"/>
              </a:ext>
            </a:extLst>
          </p:cNvPr>
          <p:cNvSpPr/>
          <p:nvPr/>
        </p:nvSpPr>
        <p:spPr>
          <a:xfrm>
            <a:off x="1087395" y="160638"/>
            <a:ext cx="8600303" cy="7414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Bookman Old Style" panose="02050604050505020204" pitchFamily="18" charset="0"/>
              </a:rPr>
              <a:t>ACTIVITIES RELEASED PER CATEGORY</a:t>
            </a:r>
          </a:p>
        </p:txBody>
      </p:sp>
      <p:sp>
        <p:nvSpPr>
          <p:cNvPr id="3" name="Teardrop 2">
            <a:extLst>
              <a:ext uri="{FF2B5EF4-FFF2-40B4-BE49-F238E27FC236}">
                <a16:creationId xmlns:a16="http://schemas.microsoft.com/office/drawing/2014/main" id="{6E140B8F-803E-E06E-DD66-559F9FF413EE}"/>
              </a:ext>
            </a:extLst>
          </p:cNvPr>
          <p:cNvSpPr/>
          <p:nvPr/>
        </p:nvSpPr>
        <p:spPr>
          <a:xfrm>
            <a:off x="123568" y="1025611"/>
            <a:ext cx="10651524" cy="470792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erlin Sans FB Demi" panose="020E0802020502020306" pitchFamily="34" charset="0"/>
              </a:rPr>
              <a:t>The bar chat in the next slide, shows that Dramas was the highest category of the activities  released on Netflix with 19,463 followed by the international followed by international movie which was 18,908, also comedies was also among the top three with 13,485. Meanwhile, Reality TV had the least with 7</a:t>
            </a:r>
          </a:p>
        </p:txBody>
      </p:sp>
    </p:spTree>
    <p:extLst>
      <p:ext uri="{BB962C8B-B14F-4D97-AF65-F5344CB8AC3E}">
        <p14:creationId xmlns:p14="http://schemas.microsoft.com/office/powerpoint/2010/main" val="367087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FA2A320F-0275-411F-8693-1AEB08DD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 y="0"/>
            <a:ext cx="1228261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573300C8-71F7-4642-8C2D-F22C8F091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51304"/>
            <a:ext cx="5850924" cy="4838700"/>
          </a:xfrm>
          <a:prstGeom prst="rect">
            <a:avLst/>
          </a:prstGeom>
        </p:spPr>
      </p:pic>
      <p:sp>
        <p:nvSpPr>
          <p:cNvPr id="2" name="Rectangle: Rounded Corners 1">
            <a:extLst>
              <a:ext uri="{FF2B5EF4-FFF2-40B4-BE49-F238E27FC236}">
                <a16:creationId xmlns:a16="http://schemas.microsoft.com/office/drawing/2014/main" id="{D43ABF76-2DE7-FB70-9E25-4D85C6E6AD1D}"/>
              </a:ext>
            </a:extLst>
          </p:cNvPr>
          <p:cNvSpPr/>
          <p:nvPr/>
        </p:nvSpPr>
        <p:spPr>
          <a:xfrm>
            <a:off x="741405" y="1322173"/>
            <a:ext cx="4967417" cy="3459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bar chat shows the show released between 2016 and 2020. it shows highest number of movies was released in 2018 (13,309), followed by 2017 (12,303) and the least between this period was 2020 (216)</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1623D970-EBFE-4B09-8BDD-AC22FB8A9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362" y="540093"/>
            <a:ext cx="5253682" cy="5477648"/>
          </a:xfrm>
          <a:prstGeom prst="rect">
            <a:avLst/>
          </a:prstGeom>
        </p:spPr>
      </p:pic>
      <p:sp>
        <p:nvSpPr>
          <p:cNvPr id="3" name="Flowchart: Sequential Access Storage 2">
            <a:extLst>
              <a:ext uri="{FF2B5EF4-FFF2-40B4-BE49-F238E27FC236}">
                <a16:creationId xmlns:a16="http://schemas.microsoft.com/office/drawing/2014/main" id="{16D627BA-EE00-6BCC-C3EF-F5731B68A012}"/>
              </a:ext>
            </a:extLst>
          </p:cNvPr>
          <p:cNvSpPr/>
          <p:nvPr/>
        </p:nvSpPr>
        <p:spPr>
          <a:xfrm>
            <a:off x="1087395" y="1421027"/>
            <a:ext cx="5486400" cy="3299254"/>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shows the top 10 country of the movie released. United states has the highest movie released with 30,985 followed by India with 17,494 while </a:t>
            </a:r>
            <a:r>
              <a:rPr lang="en-US" dirty="0" err="1"/>
              <a:t>china</a:t>
            </a:r>
            <a:r>
              <a:rPr lang="en-US" dirty="0"/>
              <a:t> is the 10</a:t>
            </a:r>
            <a:r>
              <a:rPr lang="en-US" baseline="30000" dirty="0"/>
              <a:t>th</a:t>
            </a:r>
            <a:r>
              <a:rPr lang="en-US" dirty="0"/>
              <a:t> on the list with 1,786</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heet 7">
            <a:extLst>
              <a:ext uri="{FF2B5EF4-FFF2-40B4-BE49-F238E27FC236}">
                <a16:creationId xmlns:a16="http://schemas.microsoft.com/office/drawing/2014/main" id="{B9220B64-FC9A-48FE-925A-D4805BEF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5248" y="428882"/>
            <a:ext cx="7407876" cy="4838700"/>
          </a:xfrm>
          <a:prstGeom prst="rect">
            <a:avLst/>
          </a:prstGeom>
        </p:spPr>
      </p:pic>
      <p:sp>
        <p:nvSpPr>
          <p:cNvPr id="2" name="Flowchart: Sequential Access Storage 1">
            <a:extLst>
              <a:ext uri="{FF2B5EF4-FFF2-40B4-BE49-F238E27FC236}">
                <a16:creationId xmlns:a16="http://schemas.microsoft.com/office/drawing/2014/main" id="{E1B2CEB8-41CF-7FCF-8BBA-8556E224F3DE}"/>
              </a:ext>
            </a:extLst>
          </p:cNvPr>
          <p:cNvSpPr/>
          <p:nvPr/>
        </p:nvSpPr>
        <p:spPr>
          <a:xfrm>
            <a:off x="39132" y="766119"/>
            <a:ext cx="4446372" cy="3756454"/>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This shows how movie released was rated on Netflix. Highest movie released fell under TV-MA rating (26,982) followed by TV-14 (20,586) and the least was TV-Y7-FV (161).</a:t>
            </a:r>
          </a:p>
        </p:txBody>
      </p:sp>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2092</TotalTime>
  <Words>424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Arial Rounded MT Bold</vt:lpstr>
      <vt:lpstr>Bell MT</vt:lpstr>
      <vt:lpstr>Berlin Sans FB Demi</vt:lpstr>
      <vt:lpstr>Bookman Old Style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2022-06-30T10:17:44Z</dcterms:created>
  <dcterms:modified xsi:type="dcterms:W3CDTF">2022-07-08T13:42:46Z</dcterms:modified>
</cp:coreProperties>
</file>