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67431ab2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67431ab2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67431ab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67431ab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67431ab2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67431ab2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67431ab2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67431ab2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67431ab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67431ab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67431ab2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67431ab2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347e26e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347e26e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1835361803b3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1835361803b3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438a9880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438a9880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67431ab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67431ab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67431ab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67431ab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67431ab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67431ab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438a9880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438a9880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3a17337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3a17337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3a17337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3a17337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81e94fed08608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81e94fed08608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67431ab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67431ab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Impact assessment on aerospace structures</a:t>
            </a:r>
            <a:endParaRPr/>
          </a:p>
        </p:txBody>
      </p:sp>
      <p:sp>
        <p:nvSpPr>
          <p:cNvPr id="55" name="Google Shape;55;p13"/>
          <p:cNvSpPr txBox="1"/>
          <p:nvPr>
            <p:ph idx="1" type="subTitle"/>
          </p:nvPr>
        </p:nvSpPr>
        <p:spPr>
          <a:xfrm>
            <a:off x="311700" y="34840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 Harsh Yadav  |  Augusta Bhardwaj</a:t>
            </a:r>
            <a:endParaRPr/>
          </a:p>
        </p:txBody>
      </p:sp>
      <p:sp>
        <p:nvSpPr>
          <p:cNvPr id="56" name="Google Shape;56;p13"/>
          <p:cNvSpPr txBox="1"/>
          <p:nvPr/>
        </p:nvSpPr>
        <p:spPr>
          <a:xfrm>
            <a:off x="347375" y="190500"/>
            <a:ext cx="18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BTP PHASE - 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metal foams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characteristics of a foam are best summarized by describing the material from which it is made, its relative density, and stating whether it has open or closed cells. Beyond this, foam properties are influenced by structure, particularly by anisotropy and by defects – by which we mean buckled or broken cell walls, and cells of exceptional size or shape.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Foam structure </a:t>
            </a:r>
            <a:endParaRPr/>
          </a:p>
        </p:txBody>
      </p:sp>
      <p:sp>
        <p:nvSpPr>
          <p:cNvPr id="123" name="Google Shape;123;p23"/>
          <p:cNvSpPr txBox="1"/>
          <p:nvPr>
            <p:ph idx="1" type="body"/>
          </p:nvPr>
        </p:nvSpPr>
        <p:spPr>
          <a:xfrm>
            <a:off x="311700" y="1152475"/>
            <a:ext cx="8520600" cy="17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structures are very like those of soap films: polyhedral cells with thin cell faces bordered by thicker cell edges (‘Plateau borders’). Some of the features appear to be governed by surface energy, as they are in soap films: the Plateau borders are an example. But others are not: many faces have non-uniform curvature or are corrugated, and have occasional broken walls that still hang in place. </a:t>
            </a:r>
            <a:endParaRPr sz="1400"/>
          </a:p>
          <a:p>
            <a:pPr indent="0" lvl="0" marL="0" rtl="0" algn="l">
              <a:spcBef>
                <a:spcPts val="1200"/>
              </a:spcBef>
              <a:spcAft>
                <a:spcPts val="1200"/>
              </a:spcAft>
              <a:buNone/>
            </a:pPr>
            <a:r>
              <a:rPr lang="en" sz="1400"/>
              <a:t>The three figures are ordered such that the relative density increases from the top to the bottom. </a:t>
            </a:r>
            <a:endParaRPr sz="1100"/>
          </a:p>
        </p:txBody>
      </p:sp>
      <p:pic>
        <p:nvPicPr>
          <p:cNvPr id="124" name="Google Shape;124;p23"/>
          <p:cNvPicPr preferRelativeResize="0"/>
          <p:nvPr/>
        </p:nvPicPr>
        <p:blipFill>
          <a:blip r:embed="rId3">
            <a:alphaModFix/>
          </a:blip>
          <a:stretch>
            <a:fillRect/>
          </a:stretch>
        </p:blipFill>
        <p:spPr>
          <a:xfrm>
            <a:off x="1941975" y="3111175"/>
            <a:ext cx="1643758" cy="1360225"/>
          </a:xfrm>
          <a:prstGeom prst="rect">
            <a:avLst/>
          </a:prstGeom>
          <a:noFill/>
          <a:ln>
            <a:noFill/>
          </a:ln>
        </p:spPr>
      </p:pic>
      <p:pic>
        <p:nvPicPr>
          <p:cNvPr id="125" name="Google Shape;125;p23"/>
          <p:cNvPicPr preferRelativeResize="0"/>
          <p:nvPr/>
        </p:nvPicPr>
        <p:blipFill>
          <a:blip r:embed="rId4">
            <a:alphaModFix/>
          </a:blip>
          <a:stretch>
            <a:fillRect/>
          </a:stretch>
        </p:blipFill>
        <p:spPr>
          <a:xfrm>
            <a:off x="3750109" y="3111175"/>
            <a:ext cx="1643758" cy="1360225"/>
          </a:xfrm>
          <a:prstGeom prst="rect">
            <a:avLst/>
          </a:prstGeom>
          <a:noFill/>
          <a:ln>
            <a:noFill/>
          </a:ln>
        </p:spPr>
      </p:pic>
      <p:pic>
        <p:nvPicPr>
          <p:cNvPr id="126" name="Google Shape;126;p23"/>
          <p:cNvPicPr preferRelativeResize="0"/>
          <p:nvPr/>
        </p:nvPicPr>
        <p:blipFill>
          <a:blip r:embed="rId5">
            <a:alphaModFix/>
          </a:blip>
          <a:stretch>
            <a:fillRect/>
          </a:stretch>
        </p:blipFill>
        <p:spPr>
          <a:xfrm>
            <a:off x="5558242" y="3111175"/>
            <a:ext cx="1643758" cy="136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Open cell metallic foam structure </a:t>
            </a:r>
            <a:endParaRPr/>
          </a:p>
        </p:txBody>
      </p:sp>
      <p:sp>
        <p:nvSpPr>
          <p:cNvPr id="132" name="Google Shape;132;p24"/>
          <p:cNvSpPr txBox="1"/>
          <p:nvPr>
            <p:ph idx="1" type="body"/>
          </p:nvPr>
        </p:nvSpPr>
        <p:spPr>
          <a:xfrm>
            <a:off x="311700" y="1152475"/>
            <a:ext cx="8520600" cy="196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Open cell foams are permeable materials with metallic properties. They feature a very homogeneous structure which guarantees constant characteristics over a wide range. </a:t>
            </a:r>
            <a:endParaRPr sz="1400"/>
          </a:p>
          <a:p>
            <a:pPr indent="0" lvl="0" marL="0" rtl="0" algn="l">
              <a:spcBef>
                <a:spcPts val="1200"/>
              </a:spcBef>
              <a:spcAft>
                <a:spcPts val="1200"/>
              </a:spcAft>
              <a:buNone/>
            </a:pPr>
            <a:r>
              <a:rPr lang="en" sz="1400"/>
              <a:t>Open-cell metal foams can be produced in a large spectrum of pore sizes and densities. The adjustable pore sizes range from 0.3 to 5 mm, the relative density can vary between 5 and 30 %. Because of the structure‘s high variability, the functional properties like mechanical strength, sound absorption, fluid and heat transfer can be precisely adjusted. With this, functional materials with an enormous application range arise.</a:t>
            </a:r>
            <a:endParaRPr sz="1400"/>
          </a:p>
        </p:txBody>
      </p:sp>
      <p:pic>
        <p:nvPicPr>
          <p:cNvPr id="133" name="Google Shape;133;p24"/>
          <p:cNvPicPr preferRelativeResize="0"/>
          <p:nvPr/>
        </p:nvPicPr>
        <p:blipFill>
          <a:blip r:embed="rId3">
            <a:alphaModFix/>
          </a:blip>
          <a:stretch>
            <a:fillRect/>
          </a:stretch>
        </p:blipFill>
        <p:spPr>
          <a:xfrm>
            <a:off x="4017250" y="3059350"/>
            <a:ext cx="4815056" cy="172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Closed cell metallic foam structure </a:t>
            </a:r>
            <a:endParaRPr/>
          </a:p>
        </p:txBody>
      </p:sp>
      <p:sp>
        <p:nvSpPr>
          <p:cNvPr id="139" name="Google Shape;139;p25"/>
          <p:cNvSpPr txBox="1"/>
          <p:nvPr>
            <p:ph idx="1" type="body"/>
          </p:nvPr>
        </p:nvSpPr>
        <p:spPr>
          <a:xfrm>
            <a:off x="311700" y="1152475"/>
            <a:ext cx="8520600" cy="196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Closed-cell metal foams are primarily used as an impact-absorbing material, similarly to the polymer foams in a bicycle helmet but for higher impact loads. Unlike many polymer foams, metal foams remain deformed after impact and can therefore only be deformed once. They are typically 10–25% of the density of an identical non-porous alloy; commonly those of aluminium and are frequently proposed as a lightweight structural material. However, they have not been widely used for this purpose.</a:t>
            </a:r>
            <a:endParaRPr sz="1400"/>
          </a:p>
          <a:p>
            <a:pPr indent="0" lvl="0" marL="0" rtl="0" algn="l">
              <a:spcBef>
                <a:spcPts val="1200"/>
              </a:spcBef>
              <a:spcAft>
                <a:spcPts val="1200"/>
              </a:spcAft>
              <a:buNone/>
            </a:pPr>
            <a:r>
              <a:rPr lang="en" sz="1400"/>
              <a:t>Closed-cell foams retain the fire resistance and recycling potential of other metal foams, but add the property of flotation in water</a:t>
            </a:r>
            <a:endParaRPr sz="1400"/>
          </a:p>
        </p:txBody>
      </p:sp>
      <p:pic>
        <p:nvPicPr>
          <p:cNvPr id="140" name="Google Shape;140;p25"/>
          <p:cNvPicPr preferRelativeResize="0"/>
          <p:nvPr/>
        </p:nvPicPr>
        <p:blipFill>
          <a:blip r:embed="rId3">
            <a:alphaModFix/>
          </a:blip>
          <a:stretch>
            <a:fillRect/>
          </a:stretch>
        </p:blipFill>
        <p:spPr>
          <a:xfrm>
            <a:off x="4203225" y="2987625"/>
            <a:ext cx="4629078" cy="1723325"/>
          </a:xfrm>
          <a:prstGeom prst="rect">
            <a:avLst/>
          </a:prstGeom>
          <a:noFill/>
          <a:ln>
            <a:noFill/>
          </a:ln>
        </p:spPr>
      </p:pic>
      <p:sp>
        <p:nvSpPr>
          <p:cNvPr id="141" name="Google Shape;141;p25"/>
          <p:cNvSpPr txBox="1"/>
          <p:nvPr/>
        </p:nvSpPr>
        <p:spPr>
          <a:xfrm>
            <a:off x="4265363" y="4710950"/>
            <a:ext cx="45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Samples of Aluminum Foams with different relative densities.</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Aluminium Foam Sandwich</a:t>
            </a:r>
            <a:endParaRPr/>
          </a:p>
        </p:txBody>
      </p:sp>
      <p:sp>
        <p:nvSpPr>
          <p:cNvPr id="147" name="Google Shape;147;p26"/>
          <p:cNvSpPr txBox="1"/>
          <p:nvPr>
            <p:ph idx="1" type="body"/>
          </p:nvPr>
        </p:nvSpPr>
        <p:spPr>
          <a:xfrm>
            <a:off x="311700" y="1152475"/>
            <a:ext cx="52161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One of the excellent metal foam that are used by previous researchers is aluminium foam sandwich due to their unique properties such as low density, good energy absorption characteristics. Aluminium foam sandwich panels provide wide range of potential applications.</a:t>
            </a:r>
            <a:endParaRPr/>
          </a:p>
          <a:p>
            <a:pPr indent="0" lvl="0" marL="0" rtl="0" algn="l">
              <a:spcBef>
                <a:spcPts val="1200"/>
              </a:spcBef>
              <a:spcAft>
                <a:spcPts val="1200"/>
              </a:spcAft>
              <a:buNone/>
            </a:pPr>
            <a:r>
              <a:rPr lang="en"/>
              <a:t>The sandwich panel structures is composed of a aluminum foam core and metal surfaces which is light weight and has high performance in dispersing energy. This has led to their widespread use in the absorption of energy. The cell structure of foam core is subjected to plastic deformation in the constant tension level that absorbs a lot of kinetic energy before destruction of the structure.</a:t>
            </a:r>
            <a:endParaRPr/>
          </a:p>
        </p:txBody>
      </p:sp>
      <p:pic>
        <p:nvPicPr>
          <p:cNvPr id="148" name="Google Shape;148;p26"/>
          <p:cNvPicPr preferRelativeResize="0"/>
          <p:nvPr/>
        </p:nvPicPr>
        <p:blipFill>
          <a:blip r:embed="rId3">
            <a:alphaModFix/>
          </a:blip>
          <a:stretch>
            <a:fillRect/>
          </a:stretch>
        </p:blipFill>
        <p:spPr>
          <a:xfrm>
            <a:off x="5908574" y="1864976"/>
            <a:ext cx="2690509" cy="151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Compressive stress - strain c</a:t>
            </a:r>
            <a:r>
              <a:rPr lang="en"/>
              <a:t>urve for an ideal foam</a:t>
            </a:r>
            <a:endParaRPr/>
          </a:p>
        </p:txBody>
      </p:sp>
      <p:sp>
        <p:nvSpPr>
          <p:cNvPr id="154" name="Google Shape;154;p27"/>
          <p:cNvSpPr txBox="1"/>
          <p:nvPr>
            <p:ph idx="1" type="body"/>
          </p:nvPr>
        </p:nvSpPr>
        <p:spPr>
          <a:xfrm>
            <a:off x="311700" y="1152475"/>
            <a:ext cx="8520600" cy="173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the first region, it refers to collapse stress, whereas for the plateau region, total deformation energy is absorbed at constant stress value. The final region which is densification region related to increasing of stress at constant strain value. At this region, the cell walls are in close contact each other.</a:t>
            </a:r>
            <a:endParaRPr/>
          </a:p>
        </p:txBody>
      </p:sp>
      <p:pic>
        <p:nvPicPr>
          <p:cNvPr id="155" name="Google Shape;155;p27"/>
          <p:cNvPicPr preferRelativeResize="0"/>
          <p:nvPr/>
        </p:nvPicPr>
        <p:blipFill>
          <a:blip r:embed="rId3">
            <a:alphaModFix/>
          </a:blip>
          <a:stretch>
            <a:fillRect/>
          </a:stretch>
        </p:blipFill>
        <p:spPr>
          <a:xfrm>
            <a:off x="4257588" y="2890975"/>
            <a:ext cx="4123954" cy="1947725"/>
          </a:xfrm>
          <a:prstGeom prst="rect">
            <a:avLst/>
          </a:prstGeom>
          <a:noFill/>
          <a:ln>
            <a:noFill/>
          </a:ln>
        </p:spPr>
      </p:pic>
      <p:sp>
        <p:nvSpPr>
          <p:cNvPr id="156" name="Google Shape;156;p27"/>
          <p:cNvSpPr txBox="1"/>
          <p:nvPr/>
        </p:nvSpPr>
        <p:spPr>
          <a:xfrm>
            <a:off x="3535548" y="4838700"/>
            <a:ext cx="5466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434343"/>
                </a:solidFill>
              </a:rPr>
              <a:t>Source Article: </a:t>
            </a:r>
            <a:r>
              <a:rPr lang="en" sz="700">
                <a:solidFill>
                  <a:srgbClr val="434343"/>
                </a:solidFill>
              </a:rPr>
              <a:t>N A Endut et al 2018 IOP Conf. Ser.: Mater. Sci. Eng. 290 012084</a:t>
            </a:r>
            <a:endParaRPr sz="7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20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Uniaxial compression test</a:t>
            </a:r>
            <a:endParaRPr/>
          </a:p>
          <a:p>
            <a:pPr indent="0" lvl="0" marL="0" rtl="0" algn="l">
              <a:spcBef>
                <a:spcPts val="0"/>
              </a:spcBef>
              <a:spcAft>
                <a:spcPts val="0"/>
              </a:spcAft>
              <a:buNone/>
            </a:pPr>
            <a:r>
              <a:t/>
            </a:r>
            <a:endParaRPr/>
          </a:p>
        </p:txBody>
      </p:sp>
      <p:sp>
        <p:nvSpPr>
          <p:cNvPr id="162" name="Google Shape;162;p28"/>
          <p:cNvSpPr txBox="1"/>
          <p:nvPr>
            <p:ph idx="1" type="body"/>
          </p:nvPr>
        </p:nvSpPr>
        <p:spPr>
          <a:xfrm>
            <a:off x="311700" y="954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typical uniaxial compression stress–strain curve for an aluminum foam is shown. The slope of the initial loading portion of the curve is lower than that of the unloading curve. Surface strain measurements indicate that there is localized plasticity in the specimen at stresses well below the compressive strength of the foam, reducing the slope of the loading curve. As a result, measurements of Young’s modulus should be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0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Stress strain curve of Aluminium Foams and Aluminium</a:t>
            </a:r>
            <a:endParaRPr/>
          </a:p>
          <a:p>
            <a:pPr indent="0" lvl="0" marL="0" rtl="0" algn="l">
              <a:spcBef>
                <a:spcPts val="0"/>
              </a:spcBef>
              <a:spcAft>
                <a:spcPts val="0"/>
              </a:spcAft>
              <a:buNone/>
            </a:pPr>
            <a:r>
              <a:t/>
            </a:r>
            <a:endParaRPr/>
          </a:p>
        </p:txBody>
      </p:sp>
      <p:pic>
        <p:nvPicPr>
          <p:cNvPr id="168" name="Google Shape;168;p29"/>
          <p:cNvPicPr preferRelativeResize="0"/>
          <p:nvPr/>
        </p:nvPicPr>
        <p:blipFill>
          <a:blip r:embed="rId3">
            <a:alphaModFix/>
          </a:blip>
          <a:stretch>
            <a:fillRect/>
          </a:stretch>
        </p:blipFill>
        <p:spPr>
          <a:xfrm>
            <a:off x="152400" y="934625"/>
            <a:ext cx="3848726" cy="2732200"/>
          </a:xfrm>
          <a:prstGeom prst="rect">
            <a:avLst/>
          </a:prstGeom>
          <a:noFill/>
          <a:ln>
            <a:noFill/>
          </a:ln>
        </p:spPr>
      </p:pic>
      <p:pic>
        <p:nvPicPr>
          <p:cNvPr id="169" name="Google Shape;169;p29"/>
          <p:cNvPicPr preferRelativeResize="0"/>
          <p:nvPr/>
        </p:nvPicPr>
        <p:blipFill>
          <a:blip r:embed="rId4">
            <a:alphaModFix/>
          </a:blip>
          <a:stretch>
            <a:fillRect/>
          </a:stretch>
        </p:blipFill>
        <p:spPr>
          <a:xfrm>
            <a:off x="4153525" y="934625"/>
            <a:ext cx="4827999" cy="2732200"/>
          </a:xfrm>
          <a:prstGeom prst="rect">
            <a:avLst/>
          </a:prstGeom>
          <a:noFill/>
          <a:ln>
            <a:noFill/>
          </a:ln>
        </p:spPr>
      </p:pic>
      <p:sp>
        <p:nvSpPr>
          <p:cNvPr id="170" name="Google Shape;170;p29"/>
          <p:cNvSpPr txBox="1"/>
          <p:nvPr/>
        </p:nvSpPr>
        <p:spPr>
          <a:xfrm>
            <a:off x="4643186" y="3819221"/>
            <a:ext cx="3848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Stress-strain curves for (a) pure aluminium and (b) aluminium alloy.</a:t>
            </a:r>
            <a:r>
              <a:rPr lang="en" sz="1200">
                <a:solidFill>
                  <a:srgbClr val="111111"/>
                </a:solidFill>
                <a:latin typeface="Roboto"/>
                <a:ea typeface="Roboto"/>
                <a:cs typeface="Roboto"/>
                <a:sym typeface="Roboto"/>
              </a:rPr>
              <a:t>Linear elasticity is valid up to (a) σ Lin = 8 N/mm 2 for pure aluminium and (b) σ Lin = 95 N/mm 2 for aluminium alloy.</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a:p>
        </p:txBody>
      </p:sp>
      <p:sp>
        <p:nvSpPr>
          <p:cNvPr id="171" name="Google Shape;171;p29"/>
          <p:cNvSpPr txBox="1"/>
          <p:nvPr/>
        </p:nvSpPr>
        <p:spPr>
          <a:xfrm>
            <a:off x="152413" y="3819225"/>
            <a:ext cx="384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Stress-strain curves for Aluminium Foam Sandwich.</a:t>
            </a:r>
            <a:endParaRPr sz="1000">
              <a:solidFill>
                <a:srgbClr val="434343"/>
              </a:solidFill>
            </a:endParaRPr>
          </a:p>
        </p:txBody>
      </p:sp>
      <p:sp>
        <p:nvSpPr>
          <p:cNvPr id="172" name="Google Shape;172;p29"/>
          <p:cNvSpPr txBox="1"/>
          <p:nvPr/>
        </p:nvSpPr>
        <p:spPr>
          <a:xfrm>
            <a:off x="84625" y="4427325"/>
            <a:ext cx="627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600">
                <a:solidFill>
                  <a:srgbClr val="434343"/>
                </a:solidFill>
              </a:rPr>
              <a:t>Source Article:</a:t>
            </a:r>
            <a:endParaRPr sz="600">
              <a:solidFill>
                <a:srgbClr val="434343"/>
              </a:solidFill>
            </a:endParaRPr>
          </a:p>
          <a:p>
            <a:pPr indent="0" lvl="0" marL="0" rtl="0" algn="l">
              <a:spcBef>
                <a:spcPts val="0"/>
              </a:spcBef>
              <a:spcAft>
                <a:spcPts val="0"/>
              </a:spcAft>
              <a:buClr>
                <a:schemeClr val="dk1"/>
              </a:buClr>
              <a:buSzPts val="1100"/>
              <a:buFont typeface="Arial"/>
              <a:buNone/>
            </a:pPr>
            <a:r>
              <a:rPr lang="en" sz="600">
                <a:solidFill>
                  <a:srgbClr val="434343"/>
                </a:solidFill>
              </a:rPr>
              <a:t>N A Endut et al 2018 IOP Conf. Ser.: Mater. Sci. Eng. 290 012084</a:t>
            </a:r>
            <a:endParaRPr sz="600">
              <a:solidFill>
                <a:srgbClr val="434343"/>
              </a:solidFill>
            </a:endParaRPr>
          </a:p>
          <a:p>
            <a:pPr indent="0" lvl="0" marL="0" rtl="0" algn="l">
              <a:spcBef>
                <a:spcPts val="0"/>
              </a:spcBef>
              <a:spcAft>
                <a:spcPts val="0"/>
              </a:spcAft>
              <a:buClr>
                <a:schemeClr val="dk1"/>
              </a:buClr>
              <a:buSzPts val="1100"/>
              <a:buFont typeface="Arial"/>
              <a:buNone/>
            </a:pPr>
            <a:r>
              <a:rPr lang="en" sz="600"/>
              <a:t>Experimental Evaluation of Interactive Buckle Localization in Compression Sandwich Panels</a:t>
            </a:r>
            <a:endParaRPr sz="600"/>
          </a:p>
          <a:p>
            <a:pPr indent="0" lvl="0" marL="0" rtl="0" algn="l">
              <a:spcBef>
                <a:spcPts val="0"/>
              </a:spcBef>
              <a:spcAft>
                <a:spcPts val="0"/>
              </a:spcAft>
              <a:buNone/>
            </a:pPr>
            <a:r>
              <a:rPr lang="en" sz="600"/>
              <a:t>JO  - Journal of Sandwich Structures &amp; Materials </a:t>
            </a:r>
            <a:endParaRPr sz="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learnt the following things </a:t>
            </a:r>
            <a:r>
              <a:rPr lang="en"/>
              <a:t>throughout</a:t>
            </a:r>
            <a:r>
              <a:rPr lang="en"/>
              <a:t> </a:t>
            </a:r>
            <a:r>
              <a:rPr lang="en"/>
              <a:t>research</a:t>
            </a:r>
            <a:r>
              <a:rPr lang="en"/>
              <a:t> </a:t>
            </a:r>
            <a:r>
              <a:rPr lang="en"/>
              <a:t>tilll</a:t>
            </a:r>
            <a:r>
              <a:rPr lang="en"/>
              <a:t> now:-</a:t>
            </a:r>
            <a:endParaRPr/>
          </a:p>
          <a:p>
            <a:pPr indent="-342900" lvl="0" marL="457200" rtl="0" algn="l">
              <a:spcBef>
                <a:spcPts val="1200"/>
              </a:spcBef>
              <a:spcAft>
                <a:spcPts val="0"/>
              </a:spcAft>
              <a:buSzPts val="1800"/>
              <a:buAutoNum type="arabicPeriod"/>
            </a:pPr>
            <a:r>
              <a:rPr lang="en"/>
              <a:t>Why do we use metal foams instead of conventional metal sheets</a:t>
            </a:r>
            <a:endParaRPr/>
          </a:p>
          <a:p>
            <a:pPr indent="-342900" lvl="0" marL="457200" rtl="0" algn="l">
              <a:spcBef>
                <a:spcPts val="0"/>
              </a:spcBef>
              <a:spcAft>
                <a:spcPts val="0"/>
              </a:spcAft>
              <a:buSzPts val="1800"/>
              <a:buAutoNum type="arabicPeriod"/>
            </a:pPr>
            <a:r>
              <a:rPr lang="en"/>
              <a:t>What are aluminium foam sandwich and their compositional and structural analysis.</a:t>
            </a:r>
            <a:endParaRPr/>
          </a:p>
          <a:p>
            <a:pPr indent="-342900" lvl="0" marL="457200" rtl="0" algn="l">
              <a:spcBef>
                <a:spcPts val="0"/>
              </a:spcBef>
              <a:spcAft>
                <a:spcPts val="0"/>
              </a:spcAft>
              <a:buSzPts val="1800"/>
              <a:buAutoNum type="arabicPeriod"/>
            </a:pPr>
            <a:r>
              <a:rPr lang="en"/>
              <a:t>Effect of graphene reinforcement on the energy absorption.</a:t>
            </a:r>
            <a:endParaRPr/>
          </a:p>
          <a:p>
            <a:pPr indent="-342900" lvl="0" marL="457200" rtl="0" algn="l">
              <a:spcBef>
                <a:spcPts val="0"/>
              </a:spcBef>
              <a:spcAft>
                <a:spcPts val="0"/>
              </a:spcAft>
              <a:buSzPts val="1800"/>
              <a:buAutoNum type="arabicPeriod"/>
            </a:pPr>
            <a:r>
              <a:rPr lang="en"/>
              <a:t>Manufacturing method of aluminium foams</a:t>
            </a:r>
            <a:endParaRPr/>
          </a:p>
          <a:p>
            <a:pPr indent="-342900" lvl="0" marL="457200" rtl="0" algn="l">
              <a:spcBef>
                <a:spcPts val="0"/>
              </a:spcBef>
              <a:spcAft>
                <a:spcPts val="0"/>
              </a:spcAft>
              <a:buSzPts val="1800"/>
              <a:buAutoNum type="arabicPeriod"/>
            </a:pPr>
            <a:r>
              <a:rPr lang="en"/>
              <a:t>Different structures of aluminium foams</a:t>
            </a:r>
            <a:endParaRPr/>
          </a:p>
          <a:p>
            <a:pPr indent="-342900" lvl="0" marL="457200" rtl="0" algn="l">
              <a:spcBef>
                <a:spcPts val="0"/>
              </a:spcBef>
              <a:spcAft>
                <a:spcPts val="0"/>
              </a:spcAft>
              <a:buSzPts val="1800"/>
              <a:buAutoNum type="arabicPeriod"/>
            </a:pPr>
            <a:r>
              <a:rPr lang="en"/>
              <a:t>Study of compressive stress-strain curve compressive behaviour of aluminium foam upon impact.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11" y="56207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Project Overview :</a:t>
            </a:r>
            <a:endParaRPr/>
          </a:p>
        </p:txBody>
      </p:sp>
      <p:sp>
        <p:nvSpPr>
          <p:cNvPr id="62" name="Google Shape;62;p14"/>
          <p:cNvSpPr txBox="1"/>
          <p:nvPr>
            <p:ph idx="1" type="body"/>
          </p:nvPr>
        </p:nvSpPr>
        <p:spPr>
          <a:xfrm>
            <a:off x="311711" y="1134781"/>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Our project focuses on the goal of coming up with a shock absorbing material</a:t>
            </a:r>
            <a:endParaRPr/>
          </a:p>
          <a:p>
            <a:pPr indent="0" lvl="0" marL="0" rtl="0" algn="l">
              <a:spcBef>
                <a:spcPts val="1200"/>
              </a:spcBef>
              <a:spcAft>
                <a:spcPts val="0"/>
              </a:spcAft>
              <a:buClr>
                <a:schemeClr val="dk1"/>
              </a:buClr>
              <a:buSzPts val="1100"/>
              <a:buFont typeface="Arial"/>
              <a:buNone/>
            </a:pPr>
            <a:r>
              <a:rPr lang="en"/>
              <a:t>to be used for industry purposes through the study and research of </a:t>
            </a:r>
            <a:r>
              <a:rPr lang="en"/>
              <a:t>lightweight</a:t>
            </a:r>
            <a:endParaRPr/>
          </a:p>
          <a:p>
            <a:pPr indent="0" lvl="0" marL="0" rtl="0" algn="l">
              <a:spcBef>
                <a:spcPts val="1200"/>
              </a:spcBef>
              <a:spcAft>
                <a:spcPts val="0"/>
              </a:spcAft>
              <a:buClr>
                <a:schemeClr val="dk1"/>
              </a:buClr>
              <a:buSzPts val="1100"/>
              <a:buFont typeface="Arial"/>
              <a:buNone/>
            </a:pPr>
            <a:r>
              <a:rPr lang="en"/>
              <a:t>energy absorbing materials as we conduct tests and studies upon varieties of</a:t>
            </a:r>
            <a:endParaRPr/>
          </a:p>
          <a:p>
            <a:pPr indent="0" lvl="0" marL="0" rtl="0" algn="l">
              <a:spcBef>
                <a:spcPts val="1200"/>
              </a:spcBef>
              <a:spcAft>
                <a:spcPts val="1200"/>
              </a:spcAft>
              <a:buNone/>
            </a:pPr>
            <a:r>
              <a:rPr lang="en"/>
              <a:t>aluminium alloys as metallic foam.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d</a:t>
            </a:r>
            <a:r>
              <a:rPr lang="en"/>
              <a:t>evelopment of materials in any industry plays an important role in order to retain the </a:t>
            </a:r>
            <a:r>
              <a:rPr lang="en"/>
              <a:t>performance ,</a:t>
            </a:r>
            <a:r>
              <a:rPr lang="en"/>
              <a:t>safety and cost of the product. Metal foams have evolved as an idea for new material in the industries since it can absorb energy when deformed and is good for impact and energy absorption.</a:t>
            </a:r>
            <a:endParaRPr/>
          </a:p>
          <a:p>
            <a:pPr indent="0" lvl="0" marL="0" rtl="0" algn="l">
              <a:spcBef>
                <a:spcPts val="1200"/>
              </a:spcBef>
              <a:spcAft>
                <a:spcPts val="0"/>
              </a:spcAft>
              <a:buNone/>
            </a:pPr>
            <a:r>
              <a:rPr lang="en"/>
              <a:t>Over the years, researchers have shown peculiar interest in metallic foams and Aluminium foam sandwich to further maximize the energy outburst during a shock impact.Metal foams are one of the idea to evolve new material in industries since it can absorb energy when it deformed and good for crash management.</a:t>
            </a:r>
            <a:endParaRPr/>
          </a:p>
          <a:p>
            <a:pPr indent="0" lvl="0" marL="0" rtl="0" algn="l">
              <a:spcBef>
                <a:spcPts val="1200"/>
              </a:spcBef>
              <a:spcAft>
                <a:spcPts val="1200"/>
              </a:spcAft>
              <a:buNone/>
            </a:pPr>
            <a:r>
              <a:rPr lang="en"/>
              <a:t>As we start to get into the topic, it leads us to dwell deep into the understanding of Lightweight energy absorbing materials as material selection plays vital role in order to meet the functional requirements of components. Aluminium alloy foams, which are good energy absorbers and lightweight provide a wide range of potential applications.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Metallic Foam</a:t>
            </a:r>
            <a:endParaRPr/>
          </a:p>
        </p:txBody>
      </p:sp>
      <p:sp>
        <p:nvSpPr>
          <p:cNvPr id="74" name="Google Shape;74;p16"/>
          <p:cNvSpPr txBox="1"/>
          <p:nvPr>
            <p:ph idx="1" type="body"/>
          </p:nvPr>
        </p:nvSpPr>
        <p:spPr>
          <a:xfrm>
            <a:off x="311700" y="1152475"/>
            <a:ext cx="8520600" cy="21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Upon learning the usefulness of metal foams, we started to study more about them and their making as well as properties. These</a:t>
            </a:r>
            <a:r>
              <a:rPr lang="en" sz="1500"/>
              <a:t> are a new class of materials with low densities and novel physical, mechanical, thermal, electrical and acoustic properties. Which offer potential for lightweight structures, for energy absorption, and for thermal management; and some of them, at least, are cheap.</a:t>
            </a:r>
            <a:endParaRPr sz="1500"/>
          </a:p>
          <a:p>
            <a:pPr indent="0" lvl="0" marL="0" rtl="0" algn="l">
              <a:spcBef>
                <a:spcPts val="1200"/>
              </a:spcBef>
              <a:spcAft>
                <a:spcPts val="1200"/>
              </a:spcAft>
              <a:buNone/>
            </a:pPr>
            <a:r>
              <a:rPr lang="en" sz="1500"/>
              <a:t>Metallic foams also offers significant performance gains in light, stiff structures, for the efficient absorption of energy, for thermal management.</a:t>
            </a:r>
            <a:endParaRPr sz="1500"/>
          </a:p>
        </p:txBody>
      </p:sp>
      <p:sp>
        <p:nvSpPr>
          <p:cNvPr id="75" name="Google Shape;75;p16"/>
          <p:cNvSpPr txBox="1"/>
          <p:nvPr/>
        </p:nvSpPr>
        <p:spPr>
          <a:xfrm flipH="1" rot="1185">
            <a:off x="4724056" y="4650292"/>
            <a:ext cx="348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34343"/>
                </a:solidFill>
              </a:rPr>
              <a:t>Source : </a:t>
            </a:r>
            <a:endParaRPr sz="1000">
              <a:solidFill>
                <a:srgbClr val="434343"/>
              </a:solidFill>
            </a:endParaRPr>
          </a:p>
          <a:p>
            <a:pPr indent="0" lvl="0" marL="0" rtl="0" algn="l">
              <a:spcBef>
                <a:spcPts val="0"/>
              </a:spcBef>
              <a:spcAft>
                <a:spcPts val="0"/>
              </a:spcAft>
              <a:buNone/>
            </a:pPr>
            <a:r>
              <a:rPr lang="en" sz="1000">
                <a:solidFill>
                  <a:srgbClr val="434343"/>
                </a:solidFill>
              </a:rPr>
              <a:t>Metalfoam/Wikimedia Commons</a:t>
            </a:r>
            <a:endParaRPr sz="1000">
              <a:solidFill>
                <a:srgbClr val="434343"/>
              </a:solidFill>
            </a:endParaRPr>
          </a:p>
        </p:txBody>
      </p:sp>
      <p:pic>
        <p:nvPicPr>
          <p:cNvPr id="76" name="Google Shape;76;p16"/>
          <p:cNvPicPr preferRelativeResize="0"/>
          <p:nvPr/>
        </p:nvPicPr>
        <p:blipFill>
          <a:blip r:embed="rId3">
            <a:alphaModFix/>
          </a:blip>
          <a:stretch>
            <a:fillRect/>
          </a:stretch>
        </p:blipFill>
        <p:spPr>
          <a:xfrm rot="5400000">
            <a:off x="5699523" y="2764622"/>
            <a:ext cx="1776774" cy="23690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Metallic Foams ?</a:t>
            </a:r>
            <a:endParaRPr/>
          </a:p>
        </p:txBody>
      </p:sp>
      <p:sp>
        <p:nvSpPr>
          <p:cNvPr id="82" name="Google Shape;82;p17"/>
          <p:cNvSpPr txBox="1"/>
          <p:nvPr>
            <p:ph idx="1" type="body"/>
          </p:nvPr>
        </p:nvSpPr>
        <p:spPr>
          <a:xfrm>
            <a:off x="311700" y="1203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an impact , metallic foams deform in such a way that they increase the total time of energy dispersion and thus reducing the resulting forces on the body.</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They are very light (low density) in </a:t>
            </a:r>
            <a:r>
              <a:rPr lang="en"/>
              <a:t>comparison</a:t>
            </a:r>
            <a:r>
              <a:rPr lang="en"/>
              <a:t> to their respective metals.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The cost of production of metallic foam is relatively 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Composition of aluminium alloy foam and Graphene reinforcement.</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Aluminium LM13 alloy which has a constant 3 %wt Boron Carbide (B4C) prepared through stir casting.</a:t>
            </a:r>
            <a:endParaRPr/>
          </a:p>
          <a:p>
            <a:pPr indent="0" lvl="0" marL="0" rtl="0" algn="l">
              <a:spcBef>
                <a:spcPts val="1200"/>
              </a:spcBef>
              <a:spcAft>
                <a:spcPts val="0"/>
              </a:spcAft>
              <a:buNone/>
            </a:pPr>
            <a:r>
              <a:rPr lang="en"/>
              <a:t>Furthermore, the foam </a:t>
            </a:r>
            <a:r>
              <a:rPr lang="en"/>
              <a:t>consist of 0.5%wt graphene reinforcement and is prepared through “Gas release in the melt” technique ,using CaCO3 as the foaming agent</a:t>
            </a:r>
            <a:endParaRPr/>
          </a:p>
          <a:p>
            <a:pPr indent="0" lvl="0" marL="0" rtl="0" algn="l">
              <a:spcBef>
                <a:spcPts val="1200"/>
              </a:spcBef>
              <a:spcAft>
                <a:spcPts val="1200"/>
              </a:spcAft>
              <a:buNone/>
            </a:pPr>
            <a:r>
              <a:rPr lang="en"/>
              <a:t>Varying composition of graphene have been studied which give varying results on the size of plateau region during an impact , that was maximum for 0.62 %wt while showed minimum results for 0.4 %wt of graphene.However a graphene added hybrid foam always exhibits better energy absorption and plateau stress than the one without graphene.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graphene reinforcement </a:t>
            </a:r>
            <a:endParaRPr/>
          </a:p>
        </p:txBody>
      </p:sp>
      <p:pic>
        <p:nvPicPr>
          <p:cNvPr id="94" name="Google Shape;94;p19"/>
          <p:cNvPicPr preferRelativeResize="0"/>
          <p:nvPr/>
        </p:nvPicPr>
        <p:blipFill rotWithShape="1">
          <a:blip r:embed="rId3">
            <a:alphaModFix/>
          </a:blip>
          <a:srcRect b="55746" l="0" r="0" t="0"/>
          <a:stretch/>
        </p:blipFill>
        <p:spPr>
          <a:xfrm>
            <a:off x="671225" y="1384425"/>
            <a:ext cx="3851500" cy="2872275"/>
          </a:xfrm>
          <a:prstGeom prst="rect">
            <a:avLst/>
          </a:prstGeom>
          <a:noFill/>
          <a:ln>
            <a:noFill/>
          </a:ln>
        </p:spPr>
      </p:pic>
      <p:pic>
        <p:nvPicPr>
          <p:cNvPr id="95" name="Google Shape;95;p19"/>
          <p:cNvPicPr preferRelativeResize="0"/>
          <p:nvPr/>
        </p:nvPicPr>
        <p:blipFill rotWithShape="1">
          <a:blip r:embed="rId3">
            <a:alphaModFix/>
          </a:blip>
          <a:srcRect b="10452" l="0" r="0" t="46481"/>
          <a:stretch/>
        </p:blipFill>
        <p:spPr>
          <a:xfrm>
            <a:off x="4854900" y="1377261"/>
            <a:ext cx="3977399" cy="2886615"/>
          </a:xfrm>
          <a:prstGeom prst="rect">
            <a:avLst/>
          </a:prstGeom>
          <a:noFill/>
          <a:ln>
            <a:noFill/>
          </a:ln>
        </p:spPr>
      </p:pic>
      <p:sp>
        <p:nvSpPr>
          <p:cNvPr id="96" name="Google Shape;96;p19"/>
          <p:cNvSpPr txBox="1"/>
          <p:nvPr/>
        </p:nvSpPr>
        <p:spPr>
          <a:xfrm>
            <a:off x="5166600" y="4835700"/>
            <a:ext cx="3977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434343"/>
                </a:solidFill>
              </a:rPr>
              <a:t>Source Article: thesis by amitananad sinha at university of missouri coloumbia</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Making of metallic foams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properties of metal foams depend upon the properties of the metal, the relative density,cell size and cell topology (e.g. open or closed cell, cell size, etc.).</a:t>
            </a:r>
            <a:endParaRPr/>
          </a:p>
          <a:p>
            <a:pPr indent="0" lvl="0" marL="0" rtl="0" algn="l">
              <a:spcBef>
                <a:spcPts val="1200"/>
              </a:spcBef>
              <a:spcAft>
                <a:spcPts val="1200"/>
              </a:spcAft>
              <a:buNone/>
            </a:pPr>
            <a:r>
              <a:rPr lang="en"/>
              <a:t>There are few distinct process-routes that have been developed to make metal foams in the industry of which we will be taking a look into the process that we have </a:t>
            </a:r>
            <a:r>
              <a:rPr lang="en"/>
              <a:t>chosen</a:t>
            </a:r>
            <a:r>
              <a:rPr lang="en"/>
              <a:t> to adapt.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619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Gas-releasing particle decomposition in the melt</a:t>
            </a:r>
            <a:endParaRPr sz="2020"/>
          </a:p>
        </p:txBody>
      </p:sp>
      <p:sp>
        <p:nvSpPr>
          <p:cNvPr id="108" name="Google Shape;108;p21"/>
          <p:cNvSpPr txBox="1"/>
          <p:nvPr>
            <p:ph idx="1" type="body"/>
          </p:nvPr>
        </p:nvSpPr>
        <p:spPr>
          <a:xfrm>
            <a:off x="311700" y="1152475"/>
            <a:ext cx="5358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M</a:t>
            </a:r>
            <a:r>
              <a:rPr lang="en"/>
              <a:t>etal alloys are </a:t>
            </a:r>
            <a:r>
              <a:rPr lang="en"/>
              <a:t>foamed</a:t>
            </a:r>
            <a:r>
              <a:rPr lang="en"/>
              <a:t> by mixing the metal into a foaming agent that releases gas when heated. </a:t>
            </a:r>
            <a:endParaRPr/>
          </a:p>
          <a:p>
            <a:pPr indent="0" lvl="0" marL="0" rtl="0" algn="l">
              <a:spcBef>
                <a:spcPts val="1200"/>
              </a:spcBef>
              <a:spcAft>
                <a:spcPts val="0"/>
              </a:spcAft>
              <a:buNone/>
            </a:pPr>
            <a:r>
              <a:rPr lang="en"/>
              <a:t>The process begins by melting aluminum and stabilizing the melt temperature between </a:t>
            </a:r>
            <a:r>
              <a:rPr lang="en"/>
              <a:t> 670°C</a:t>
            </a:r>
            <a:r>
              <a:rPr lang="en"/>
              <a:t> and 690°C stirring at about 700 rpm. Its viscosity is then raised by adding 1–2% of calcium which rapidly oxidizes and forms finely dispersed CaO and CaAl2O4 particles.</a:t>
            </a:r>
            <a:endParaRPr/>
          </a:p>
          <a:p>
            <a:pPr indent="0" lvl="0" marL="0" rtl="0" algn="l">
              <a:spcBef>
                <a:spcPts val="1200"/>
              </a:spcBef>
              <a:spcAft>
                <a:spcPts val="1200"/>
              </a:spcAft>
              <a:buNone/>
            </a:pPr>
            <a:r>
              <a:rPr lang="en"/>
              <a:t>As soon as these are dispersed in the melt, the stirring system is withdrawn, and a foam is allowed to form above the melt under controlled environment by adjusting the pressure, temperature and time of foaming.</a:t>
            </a:r>
            <a:endParaRPr/>
          </a:p>
        </p:txBody>
      </p:sp>
      <p:pic>
        <p:nvPicPr>
          <p:cNvPr id="109" name="Google Shape;109;p21"/>
          <p:cNvPicPr preferRelativeResize="0"/>
          <p:nvPr/>
        </p:nvPicPr>
        <p:blipFill>
          <a:blip r:embed="rId3">
            <a:alphaModFix/>
          </a:blip>
          <a:stretch>
            <a:fillRect/>
          </a:stretch>
        </p:blipFill>
        <p:spPr>
          <a:xfrm>
            <a:off x="6510600" y="257750"/>
            <a:ext cx="2039576" cy="3881400"/>
          </a:xfrm>
          <a:prstGeom prst="rect">
            <a:avLst/>
          </a:prstGeom>
          <a:noFill/>
          <a:ln>
            <a:noFill/>
          </a:ln>
        </p:spPr>
      </p:pic>
      <p:sp>
        <p:nvSpPr>
          <p:cNvPr id="110" name="Google Shape;110;p21"/>
          <p:cNvSpPr txBox="1"/>
          <p:nvPr/>
        </p:nvSpPr>
        <p:spPr>
          <a:xfrm>
            <a:off x="6261838" y="4258250"/>
            <a:ext cx="2689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The process steps used in the manufacture of aluminum foams by gas-releasing particle decomposition in the melt (Alporas process)</a:t>
            </a:r>
            <a:endParaRPr sz="1000"/>
          </a:p>
        </p:txBody>
      </p:sp>
      <p:sp>
        <p:nvSpPr>
          <p:cNvPr id="111" name="Google Shape;111;p21"/>
          <p:cNvSpPr txBox="1"/>
          <p:nvPr/>
        </p:nvSpPr>
        <p:spPr>
          <a:xfrm>
            <a:off x="5166600" y="4835700"/>
            <a:ext cx="3977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434343"/>
                </a:solidFill>
              </a:rPr>
              <a:t>Source Article: N A Endut et al 2018 IOP Conf. Ser.: Mater. Sci. Eng. 290 012084</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