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68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53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64BF-77E1-431A-8554-662CB9346BF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F1B8-FC91-4920-A357-60B39A6A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0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64BF-77E1-431A-8554-662CB9346BF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F1B8-FC91-4920-A357-60B39A6A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7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64BF-77E1-431A-8554-662CB9346BF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F1B8-FC91-4920-A357-60B39A6A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64BF-77E1-431A-8554-662CB9346BF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F1B8-FC91-4920-A357-60B39A6A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9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64BF-77E1-431A-8554-662CB9346BF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F1B8-FC91-4920-A357-60B39A6A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1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64BF-77E1-431A-8554-662CB9346BF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F1B8-FC91-4920-A357-60B39A6A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5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64BF-77E1-431A-8554-662CB9346BF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F1B8-FC91-4920-A357-60B39A6A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5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64BF-77E1-431A-8554-662CB9346BF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F1B8-FC91-4920-A357-60B39A6A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6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64BF-77E1-431A-8554-662CB9346BF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F1B8-FC91-4920-A357-60B39A6A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3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64BF-77E1-431A-8554-662CB9346BF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F1B8-FC91-4920-A357-60B39A6A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64BF-77E1-431A-8554-662CB9346BF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F1B8-FC91-4920-A357-60B39A6A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1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64BF-77E1-431A-8554-662CB9346BF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AF1B8-FC91-4920-A357-60B39A6A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sql/package-summary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5.1.html" TargetMode="External"/><Relationship Id="rId2" Type="http://schemas.openxmlformats.org/officeDocument/2006/relationships/hyperlink" Target="https://jdbc.postgresql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ourceforge.net/projects/sqlite-jdbc-driver.mirro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JDBC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err="1" smtClean="0"/>
              <a:t>Vilensky</a:t>
            </a:r>
            <a:r>
              <a:rPr lang="en-US" b="1" smtClean="0"/>
              <a:t> Sergei</a:t>
            </a:r>
          </a:p>
          <a:p>
            <a:r>
              <a:rPr lang="en-US" smtClean="0"/>
              <a:t>demonstration code is in git repository:</a:t>
            </a:r>
          </a:p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https://github.com/4uhonec/JDBC-demo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9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7862"/>
            <a:ext cx="10515600" cy="5409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smtClean="0"/>
              <a:t>- Create a Statement Object</a:t>
            </a:r>
          </a:p>
          <a:p>
            <a:pPr marL="0" indent="0">
              <a:buNone/>
            </a:pPr>
            <a:r>
              <a:rPr lang="en-US" sz="1800" b="1"/>
              <a:t>	</a:t>
            </a:r>
            <a:r>
              <a:rPr lang="en-US" sz="1800" smtClean="0"/>
              <a:t>JDBC provides three types of Statement objects: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/>
              <a:t>* 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Statement</a:t>
            </a:r>
            <a:r>
              <a:rPr lang="en-US" sz="1800" smtClean="0"/>
              <a:t> - </a:t>
            </a:r>
            <a:r>
              <a:rPr lang="en-US" sz="1800"/>
              <a:t>to implement a simple SQL statement that has no parameters</a:t>
            </a:r>
            <a:r>
              <a:rPr lang="en-US" sz="1800" smtClean="0"/>
              <a:t>.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/>
              <a:t>* 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PreparedStatement</a:t>
            </a:r>
            <a:r>
              <a:rPr lang="en-US" sz="1800" smtClean="0"/>
              <a:t> - </a:t>
            </a:r>
            <a:r>
              <a:rPr lang="en-US" sz="1800"/>
              <a:t>subclass of the Statement class. It gives you the ability to add the parameters </a:t>
            </a:r>
            <a:r>
              <a:rPr lang="en-US" sz="1800" smtClean="0"/>
              <a:t>	   to </a:t>
            </a:r>
            <a:r>
              <a:rPr lang="en-US" sz="1800"/>
              <a:t>the SQL statements</a:t>
            </a:r>
            <a:r>
              <a:rPr lang="en-US" smtClean="0"/>
              <a:t>.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/>
              <a:t>* 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CallableStatement</a:t>
            </a:r>
            <a:r>
              <a:rPr lang="en-US" sz="1800" smtClean="0"/>
              <a:t> - </a:t>
            </a:r>
            <a:r>
              <a:rPr lang="en-US" sz="1800"/>
              <a:t>extends the PreparedStatement class used to execute a stored procedure that </a:t>
            </a:r>
            <a:r>
              <a:rPr lang="en-US" sz="1800" smtClean="0"/>
              <a:t>	   may </a:t>
            </a:r>
            <a:r>
              <a:rPr lang="en-US" sz="1800"/>
              <a:t>have parameters</a:t>
            </a:r>
            <a:r>
              <a:rPr lang="en-US" sz="1800" smtClean="0"/>
              <a:t>.</a:t>
            </a:r>
          </a:p>
          <a:p>
            <a:pPr marL="0" indent="0">
              <a:buNone/>
            </a:pPr>
            <a:r>
              <a:rPr lang="en-US" sz="1800" b="1" smtClean="0"/>
              <a:t>- Executing the query (</a:t>
            </a:r>
            <a:r>
              <a:rPr lang="en-US" sz="1800" smtClean="0"/>
              <a:t>Statement, PreparedStatement and CallableStatement methods</a:t>
            </a:r>
            <a:r>
              <a:rPr lang="en-US" sz="1800" b="1" smtClean="0"/>
              <a:t>)</a:t>
            </a:r>
          </a:p>
          <a:p>
            <a:pPr marL="0" indent="0">
              <a:buNone/>
            </a:pPr>
            <a:r>
              <a:rPr lang="en-US" sz="1800" smtClean="0"/>
              <a:t>	* 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execute</a:t>
            </a:r>
            <a:r>
              <a:rPr lang="en-US" sz="1800"/>
              <a:t>: returns true if the first object of the query is a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ResultSet</a:t>
            </a:r>
            <a:r>
              <a:rPr lang="en-US" sz="1800"/>
              <a:t> object. You can get the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ResultSet</a:t>
            </a:r>
            <a:r>
              <a:rPr lang="en-US" sz="1800"/>
              <a:t> </a:t>
            </a:r>
            <a:r>
              <a:rPr lang="en-US" sz="1800" smtClean="0"/>
              <a:t>	   by </a:t>
            </a:r>
            <a:r>
              <a:rPr lang="en-US" sz="1800"/>
              <a:t>calling the method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getResultSet</a:t>
            </a:r>
            <a:r>
              <a:rPr lang="en-US" sz="1800"/>
              <a:t>.</a:t>
            </a:r>
          </a:p>
          <a:p>
            <a:pPr marL="0" indent="0">
              <a:buNone/>
            </a:pPr>
            <a:r>
              <a:rPr lang="en-US" sz="1800" smtClean="0"/>
              <a:t>	* 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executeQuery</a:t>
            </a:r>
            <a:r>
              <a:rPr lang="en-US" sz="1800"/>
              <a:t>: returns only one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ResultSet</a:t>
            </a:r>
            <a:r>
              <a:rPr lang="en-US" sz="1800"/>
              <a:t> object.</a:t>
            </a:r>
          </a:p>
          <a:p>
            <a:pPr marL="0" indent="0">
              <a:buNone/>
            </a:pPr>
            <a:r>
              <a:rPr lang="en-US" sz="1800" smtClean="0"/>
              <a:t>	* 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executeUpdate</a:t>
            </a:r>
            <a:r>
              <a:rPr lang="en-US" sz="1800"/>
              <a:t>: returns the number of rows affected by the statement. You use this method for the </a:t>
            </a:r>
            <a:r>
              <a:rPr lang="en-US" sz="1800" smtClean="0"/>
              <a:t>	   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INSERT</a:t>
            </a:r>
            <a:r>
              <a:rPr lang="en-US" sz="1800"/>
              <a:t>,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DELETE</a:t>
            </a:r>
            <a:r>
              <a:rPr lang="en-US" sz="1800"/>
              <a:t>, or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UPDATE</a:t>
            </a:r>
            <a:r>
              <a:rPr lang="en-US" sz="1800"/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126028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9508"/>
            <a:ext cx="10515600" cy="5497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smtClean="0"/>
              <a:t>- Process the ResultSet object</a:t>
            </a:r>
          </a:p>
          <a:p>
            <a:pPr marL="0" indent="0">
              <a:buNone/>
            </a:pPr>
            <a:r>
              <a:rPr lang="en-US" sz="1800" b="1"/>
              <a:t>	</a:t>
            </a:r>
            <a:r>
              <a:rPr lang="en-US" sz="1800"/>
              <a:t>After having a 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ResultSet</a:t>
            </a:r>
            <a:r>
              <a:rPr lang="en-US" sz="1800"/>
              <a:t> object, you use a </a:t>
            </a:r>
            <a:r>
              <a:rPr lang="en-US" sz="1800" smtClean="0"/>
              <a:t>cursor (Java's, not database cursor) </a:t>
            </a:r>
            <a:r>
              <a:rPr lang="en-US" sz="1800"/>
              <a:t>to loop through the </a:t>
            </a:r>
            <a:r>
              <a:rPr lang="en-US" sz="1800" smtClean="0"/>
              <a:t>	result </a:t>
            </a:r>
            <a:r>
              <a:rPr lang="en-US" sz="1800"/>
              <a:t>set by calling the methods </a:t>
            </a:r>
            <a:r>
              <a:rPr lang="en-US" sz="1800" smtClean="0"/>
              <a:t>of </a:t>
            </a:r>
            <a:r>
              <a:rPr lang="en-US" sz="1800"/>
              <a:t>the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ResultSet</a:t>
            </a:r>
            <a:r>
              <a:rPr lang="en-US" sz="1800"/>
              <a:t> object</a:t>
            </a:r>
            <a:r>
              <a:rPr lang="en-US" sz="1800" smtClean="0"/>
              <a:t>.</a:t>
            </a:r>
          </a:p>
          <a:p>
            <a:pPr marL="0" indent="0">
              <a:buNone/>
            </a:pPr>
            <a:r>
              <a:rPr lang="en-US" sz="1800" b="1" smtClean="0"/>
              <a:t>- Close database connection</a:t>
            </a:r>
          </a:p>
          <a:p>
            <a:pPr marL="0" indent="0">
              <a:buNone/>
            </a:pPr>
            <a:r>
              <a:rPr lang="en-US" sz="1800" b="1"/>
              <a:t>	</a:t>
            </a:r>
            <a:r>
              <a:rPr lang="en-US" sz="1800" smtClean="0"/>
              <a:t>try-with-resources mentioned before to close 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ResultSet</a:t>
            </a:r>
            <a:r>
              <a:rPr lang="en-US" sz="1800" smtClean="0"/>
              <a:t>, 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Statement</a:t>
            </a:r>
            <a:r>
              <a:rPr lang="en-US" sz="1800" smtClean="0"/>
              <a:t> and 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Connection</a:t>
            </a:r>
            <a:r>
              <a:rPr lang="en-US" sz="1800" smtClean="0"/>
              <a:t> objects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smtClean="0">
                <a:solidFill>
                  <a:srgbClr val="FF0000"/>
                </a:solidFill>
              </a:rPr>
              <a:t>[[[*</a:t>
            </a:r>
            <a:r>
              <a:rPr lang="en-US" sz="1800" smtClean="0"/>
              <a:t> </a:t>
            </a:r>
            <a:r>
              <a:rPr lang="en-US" sz="1800"/>
              <a:t>By default, when we establish connection to database, it is in </a:t>
            </a:r>
            <a:r>
              <a:rPr lang="en-US" sz="1800">
                <a:solidFill>
                  <a:srgbClr val="FF0000"/>
                </a:solidFill>
              </a:rPr>
              <a:t>auto-commit</a:t>
            </a:r>
            <a:r>
              <a:rPr lang="en-US" sz="1800"/>
              <a:t> mode. It means that each SQL statement is treated as a transaction and is automatically committed.</a:t>
            </a:r>
          </a:p>
          <a:p>
            <a:pPr marL="0" indent="0">
              <a:buNone/>
            </a:pPr>
            <a:r>
              <a:rPr lang="en-US" sz="1800" smtClean="0"/>
              <a:t>If </a:t>
            </a:r>
            <a:r>
              <a:rPr lang="en-US" sz="1800"/>
              <a:t>you want to encapsulate one or more statements in a transaction, you must disable the auto-commit mode. To do this, you call the setAutoCommit() method of the Connection object as follows</a:t>
            </a:r>
            <a:r>
              <a:rPr lang="en-US" sz="1800" smtClean="0"/>
              <a:t>: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connection.setAutoCommit(false);</a:t>
            </a:r>
          </a:p>
          <a:p>
            <a:pPr marL="0" indent="0">
              <a:buNone/>
            </a:pPr>
            <a:r>
              <a:rPr lang="en-US" sz="1800" smtClean="0"/>
              <a:t>Then, if we want to commit a transaction: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connection.commit();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FF0000"/>
                </a:solidFill>
              </a:rPr>
              <a:t>]]]</a:t>
            </a: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8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4108"/>
            <a:ext cx="10515600" cy="622495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smtClean="0"/>
              <a:t>Statements methods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Statement</a:t>
            </a:r>
            <a:r>
              <a:rPr lang="en-US" sz="1800" smtClean="0"/>
              <a:t> class is used to work with plain SQL string: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Statement statement = connection.createStatement();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ResultSet rs = statement.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executeQuery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("FROM some_table SELECT *;");</a:t>
            </a:r>
            <a:endParaRPr lang="en-US" sz="18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smtClean="0"/>
              <a:t>	or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int affectedRows = statement.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executeUpdate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("UPDATE some_table SET name = 'John' WHERE name 		= 'Yonny'");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/>
              <a:t>or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statement.executeUpdate(sqlString);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int affectedROws = statement.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getUpdateCount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(); ResultSet rs = statement.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getResultSet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/>
              <a:t>or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oolean isResultSet = statement.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execute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(sqlString);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if(isResultSet){}	// 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If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result is a ResultSet (e.g., from a SELECT query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else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{ 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The result is an update count or there is no result (e.g., an INSERT, UPDATE, DELETE, or 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	DDL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statement)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int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updateCount = stmt.getUpdateCount(); // Process the update count if necessary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sz="18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7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56435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smtClean="0"/>
              <a:t>PreparedStatement</a:t>
            </a:r>
          </a:p>
          <a:p>
            <a:pPr marL="0" indent="0">
              <a:buNone/>
            </a:pPr>
            <a:r>
              <a:rPr lang="en-US" sz="1800" smtClean="0"/>
              <a:t>This object gives us very flexible way of working with sql strings.</a:t>
            </a:r>
          </a:p>
          <a:p>
            <a:pPr marL="0" indent="0">
              <a:buNone/>
            </a:pPr>
            <a:r>
              <a:rPr lang="en-US" sz="1800" smtClean="0"/>
              <a:t>PreparedStatement is used also for secure reasons, to prevent SQL injections</a:t>
            </a:r>
            <a:r>
              <a:rPr lang="en-US" sz="1800" smtClean="0">
                <a:solidFill>
                  <a:srgbClr val="FF0000"/>
                </a:solidFill>
              </a:rPr>
              <a:t>**</a:t>
            </a:r>
            <a:r>
              <a:rPr lang="en-US" sz="1800" smtClean="0"/>
              <a:t>.</a:t>
            </a:r>
          </a:p>
          <a:p>
            <a:pPr marL="0" indent="0">
              <a:buNone/>
            </a:pPr>
            <a:r>
              <a:rPr lang="en-US" sz="1800" smtClean="0"/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String SQL = "INSERT INTO some_table (id, name, index) VALUES (?,?,?)";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PreparedStatement pstm = conn.prepareStatement(SQL);</a:t>
            </a:r>
          </a:p>
          <a:p>
            <a:pPr marL="0" indent="0">
              <a:buNone/>
            </a:pPr>
            <a:r>
              <a:rPr lang="en-US" sz="1800" smtClean="0"/>
              <a:t>We can insert values by their index (1, 2 and 3 in this example):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pstm.setInt(1, 123456);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pstm.setString("name", "some_name");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pstm.setDouble(3, 4.6666);</a:t>
            </a:r>
          </a:p>
          <a:p>
            <a:pPr marL="0" indent="0">
              <a:buNone/>
            </a:pPr>
            <a:r>
              <a:rPr lang="en-US" sz="1800" smtClean="0"/>
              <a:t>Then we have to execute statement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pstm.executeUpdate(); //or executeQuery, or execute - it varies on sql string</a:t>
            </a:r>
          </a:p>
          <a:p>
            <a:pPr marL="0" indent="0">
              <a:buNone/>
            </a:pPr>
            <a:endParaRPr lang="en-US" sz="18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smtClean="0">
                <a:solidFill>
                  <a:srgbClr val="FF0000"/>
                </a:solidFill>
              </a:rPr>
              <a:t>** "SELECT " + row_name + "FROM table_name WHERE name = " + client_name;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FF0000"/>
                </a:solidFill>
              </a:rPr>
              <a:t>if we pass client_name = "'john' OR 1 == 1" we can get full list of all clients names, because 1 is obviously always 1</a:t>
            </a: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9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354"/>
            <a:ext cx="10515600" cy="633632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smtClean="0"/>
              <a:t>CallableStatement</a:t>
            </a:r>
          </a:p>
          <a:p>
            <a:pPr marL="0" indent="0">
              <a:buNone/>
            </a:pPr>
            <a:r>
              <a:rPr lang="en-US" sz="1800"/>
              <a:t>We will call a built-in string function initcap() that capitalizes each word in a string</a:t>
            </a:r>
            <a:r>
              <a:rPr lang="en-US" sz="1800" smtClean="0"/>
              <a:t>.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public String properCase(String s) {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String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result = s;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try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(Connection conn = this.connect();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CallableStatement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properCase = conn.prepareCall("{ ? = call initcap( ? ) }")) { 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				properCase.registerOutParameter(1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, Types.VARCHAR);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properCase.setString(2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, s);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properCase.execute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();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result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= properCase.getString(1);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}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catch (SQLException e) { 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System.out.println(e.getMessage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()); }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return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result; }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public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static void main(String[] args) {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App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app = new App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 System.out.println(app.properCase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("this is the actor list:")); }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smtClean="0"/>
              <a:t>This will return the next string: "</a:t>
            </a:r>
            <a:r>
              <a:rPr lang="en-US" sz="2000" smtClean="0">
                <a:solidFill>
                  <a:schemeClr val="accent6">
                    <a:lumMod val="75000"/>
                  </a:schemeClr>
                </a:solidFill>
              </a:rPr>
              <a:t>This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Is The Actor List</a:t>
            </a:r>
            <a:r>
              <a:rPr lang="en-US" sz="2000" smtClean="0">
                <a:solidFill>
                  <a:schemeClr val="accent6">
                    <a:lumMod val="75000"/>
                  </a:schemeClr>
                </a:solidFill>
              </a:rPr>
              <a:t>:"</a:t>
            </a:r>
            <a:endParaRPr lang="en-US" sz="20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78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2354"/>
            <a:ext cx="10515600" cy="551460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smtClean="0"/>
              <a:t>Batch execution of multiple statements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String sql = "INSERT INTO items (id, price) VALUES (?, ?);";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int itemCount = 0;</a:t>
            </a:r>
            <a:endParaRPr lang="en-US" sz="18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for(Item item: itemsList){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prepStmt.setInt(1, item.getId());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prepStmt.setDouble(2, getPrice());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prepStmt.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addBatch();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itemCount++;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//committing items to database every 100 items</a:t>
            </a:r>
            <a:endParaRPr lang="en-US" sz="18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if(itemCount % 100 || itemCount == itemsList.size()){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prepStmt.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executeBatch()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sz="18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sz="18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06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9508"/>
            <a:ext cx="10515600" cy="54974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smtClean="0"/>
              <a:t>ResultSet methods</a:t>
            </a:r>
            <a:endParaRPr lang="en-US" sz="1800"/>
          </a:p>
          <a:p>
            <a:pPr marL="0" indent="0">
              <a:buNone/>
            </a:pPr>
            <a:r>
              <a:rPr lang="en-US" sz="1800" b="1" smtClean="0"/>
              <a:t>Navigational: </a:t>
            </a:r>
            <a:r>
              <a:rPr lang="en-US" sz="1800" smtClean="0"/>
              <a:t>- next(), previous(), first(), last(), isFirst(), isLast(), absolute(int row), beforeFirst(), afterLast(), getRow() - current row number</a:t>
            </a:r>
          </a:p>
          <a:p>
            <a:pPr marL="0" indent="0">
              <a:buNone/>
            </a:pPr>
            <a:r>
              <a:rPr lang="en-US" sz="1800" b="1" smtClean="0"/>
              <a:t>Getters: </a:t>
            </a:r>
            <a:r>
              <a:rPr lang="en-US" sz="1800" smtClean="0"/>
              <a:t>getInt(), getString(), getDouble(), getByte(), getCharacterStream(), getDate() and so on...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/>
              <a:t>When we use some of those getters, we can retreave data by index of column or by name of this 	column in result set (and in database table):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/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rs.getInt(1);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rs.getString("surname");</a:t>
            </a:r>
          </a:p>
          <a:p>
            <a:pPr marL="0" indent="0">
              <a:buNone/>
            </a:pPr>
            <a:r>
              <a:rPr lang="en-US" sz="1800" b="1" smtClean="0"/>
              <a:t>Database modifiers:</a:t>
            </a:r>
          </a:p>
          <a:p>
            <a:pPr marL="0" indent="0">
              <a:buNone/>
            </a:pPr>
            <a:r>
              <a:rPr lang="en-US" sz="1800" smtClean="0"/>
              <a:t>	deleteRow() - deletes the current row from the result set </a:t>
            </a:r>
            <a:r>
              <a:rPr lang="en-US" sz="1800" smtClean="0">
                <a:solidFill>
                  <a:srgbClr val="FF0000"/>
                </a:solidFill>
              </a:rPr>
              <a:t>and from the underlying database</a:t>
            </a:r>
          </a:p>
          <a:p>
            <a:pPr marL="0" indent="0">
              <a:buNone/>
            </a:pPr>
            <a:r>
              <a:rPr lang="en-US" sz="1800">
                <a:solidFill>
                  <a:srgbClr val="FF0000"/>
                </a:solidFill>
              </a:rPr>
              <a:t>	</a:t>
            </a:r>
            <a:r>
              <a:rPr lang="en-US" sz="1800" smtClean="0"/>
              <a:t>insertRow() - inserts the contents of the insert row into RS object </a:t>
            </a:r>
            <a:r>
              <a:rPr lang="en-US" sz="1800" smtClean="0">
                <a:solidFill>
                  <a:srgbClr val="FF0000"/>
                </a:solidFill>
              </a:rPr>
              <a:t>and into the database</a:t>
            </a:r>
          </a:p>
          <a:p>
            <a:pPr marL="0" indent="0">
              <a:buNone/>
            </a:pPr>
            <a:r>
              <a:rPr lang="en-US" sz="1800" b="1" smtClean="0"/>
              <a:t>ResultSet modifiers and trackers:</a:t>
            </a:r>
          </a:p>
          <a:p>
            <a:pPr marL="0" indent="0">
              <a:buNone/>
            </a:pPr>
            <a:r>
              <a:rPr lang="en-US" sz="1800">
                <a:solidFill>
                  <a:srgbClr val="FF0000"/>
                </a:solidFill>
              </a:rPr>
              <a:t>	</a:t>
            </a:r>
            <a:r>
              <a:rPr lang="en-US" sz="1800" smtClean="0"/>
              <a:t>updateInt(), updateString(), rowUpdated(), rowInserted() and so on...</a:t>
            </a:r>
          </a:p>
        </p:txBody>
      </p:sp>
    </p:spTree>
    <p:extLst>
      <p:ext uri="{BB962C8B-B14F-4D97-AF65-F5344CB8AC3E}">
        <p14:creationId xmlns:p14="http://schemas.microsoft.com/office/powerpoint/2010/main" val="425505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smtClean="0"/>
              <a:t>RowSet</a:t>
            </a:r>
          </a:p>
          <a:p>
            <a:pPr marL="0" indent="0">
              <a:buNone/>
            </a:pPr>
            <a:r>
              <a:rPr lang="en-US" sz="1800" smtClean="0"/>
              <a:t>Wrapper </a:t>
            </a:r>
            <a:r>
              <a:rPr lang="en-US" sz="1800"/>
              <a:t>for the ResultSet object that adds some extra features</a:t>
            </a:r>
            <a:r>
              <a:rPr lang="en-US" sz="1800" smtClean="0"/>
              <a:t>. It is </a:t>
            </a:r>
            <a:r>
              <a:rPr lang="en-US" sz="1800" smtClean="0">
                <a:solidFill>
                  <a:srgbClr val="FF0000"/>
                </a:solidFill>
              </a:rPr>
              <a:t>always</a:t>
            </a:r>
            <a:r>
              <a:rPr lang="en-US" sz="1800" smtClean="0"/>
              <a:t> connected to the database.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try{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JdbcRowSet rs = RowSetProvider.newFactory().createJdbcRowSet();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rs.setUrl(url);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rs.setUsername(username);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rs.setPassword(password);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rs.setCommand("SELECT * FROM our_table WHERE name = ?");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rs.setString(1, "Moshe");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rs.execute();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while(rs.next()){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	System.out.println(rs.getString("surname"));</a:t>
            </a:r>
            <a:endParaRPr lang="en-US" sz="18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}</a:t>
            </a:r>
            <a:endParaRPr lang="en-US" sz="18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}catch(SQLException e){};</a:t>
            </a:r>
            <a:endParaRPr lang="en-US" sz="18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6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2354"/>
            <a:ext cx="10515600" cy="5514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mtClean="0"/>
              <a:t>There are 5 types of RowSet:</a:t>
            </a:r>
          </a:p>
          <a:p>
            <a:pPr marL="0" indent="0">
              <a:buNone/>
            </a:pPr>
            <a:r>
              <a:rPr lang="en-US" sz="1800" b="1" smtClean="0"/>
              <a:t>JdbcRowSet</a:t>
            </a:r>
            <a:r>
              <a:rPr lang="en-US" sz="1800" smtClean="0"/>
              <a:t> - always connected to database</a:t>
            </a:r>
          </a:p>
          <a:p>
            <a:pPr marL="0" indent="0">
              <a:buNone/>
            </a:pPr>
            <a:r>
              <a:rPr lang="en-US" sz="1800" b="1" smtClean="0"/>
              <a:t>CachedRowSet</a:t>
            </a:r>
            <a:r>
              <a:rPr lang="en-US" sz="1800" smtClean="0"/>
              <a:t> - operates on cached data in memory instead of the data stored in database</a:t>
            </a:r>
          </a:p>
          <a:p>
            <a:pPr marL="0" indent="0">
              <a:buNone/>
            </a:pPr>
            <a:r>
              <a:rPr lang="en-US" sz="1800" b="1"/>
              <a:t>WebRowSet</a:t>
            </a:r>
            <a:r>
              <a:rPr lang="en-US" sz="1800"/>
              <a:t> - in addition to offering the capabilities of a CachedRowSet object, it can write itself to an XML document and can also read that XML document to convert itself back to a </a:t>
            </a:r>
            <a:r>
              <a:rPr lang="en-US" sz="1800" smtClean="0"/>
              <a:t>WebRowSet</a:t>
            </a:r>
            <a:endParaRPr lang="en-US" sz="1800"/>
          </a:p>
          <a:p>
            <a:pPr marL="0" indent="0">
              <a:buNone/>
            </a:pPr>
            <a:r>
              <a:rPr lang="en-US" sz="1800" b="1"/>
              <a:t>JoinRowSet</a:t>
            </a:r>
            <a:r>
              <a:rPr lang="en-US" sz="1800"/>
              <a:t> - </a:t>
            </a:r>
            <a:r>
              <a:rPr lang="en-US" sz="1800" smtClean="0"/>
              <a:t>lets </a:t>
            </a:r>
            <a:r>
              <a:rPr lang="en-US" sz="1800"/>
              <a:t>us create a SQL JOIN between RowSet objects when these are in memory. This is significant because it saves us the overhead of having to create one or more connections</a:t>
            </a:r>
          </a:p>
          <a:p>
            <a:pPr marL="0" indent="0">
              <a:buNone/>
            </a:pPr>
            <a:r>
              <a:rPr lang="en-US" sz="1800" b="1" smtClean="0"/>
              <a:t>FilteredRowSet</a:t>
            </a:r>
            <a:r>
              <a:rPr lang="en-US" sz="1800" smtClean="0"/>
              <a:t> - gives us tbe ability to cut down the number of rows that are visible in a RowSet object.</a:t>
            </a:r>
          </a:p>
          <a:p>
            <a:pPr marL="0" indent="0">
              <a:buNone/>
            </a:pPr>
            <a:r>
              <a:rPr lang="en-US" sz="1800" smtClean="0"/>
              <a:t>Here we can use regex patterns.</a:t>
            </a:r>
          </a:p>
        </p:txBody>
      </p:sp>
    </p:spTree>
    <p:extLst>
      <p:ext uri="{BB962C8B-B14F-4D97-AF65-F5344CB8AC3E}">
        <p14:creationId xmlns:p14="http://schemas.microsoft.com/office/powerpoint/2010/main" val="88507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163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JDBC </a:t>
            </a:r>
            <a:r>
              <a:rPr lang="en-150" smtClean="0"/>
              <a:t>–</a:t>
            </a:r>
            <a:r>
              <a:rPr lang="en-US" smtClean="0"/>
              <a:t> </a:t>
            </a:r>
            <a:r>
              <a:rPr lang="en-US" b="1" smtClean="0"/>
              <a:t>J</a:t>
            </a:r>
            <a:r>
              <a:rPr lang="en-US" smtClean="0"/>
              <a:t>ava </a:t>
            </a:r>
            <a:r>
              <a:rPr lang="en-US" b="1" err="1" smtClean="0"/>
              <a:t>D</a:t>
            </a:r>
            <a:r>
              <a:rPr lang="en-US" err="1" smtClean="0"/>
              <a:t>ata</a:t>
            </a:r>
            <a:r>
              <a:rPr lang="en-US" b="1" err="1" smtClean="0"/>
              <a:t>B</a:t>
            </a:r>
            <a:r>
              <a:rPr lang="en-US" err="1" smtClean="0"/>
              <a:t>ase</a:t>
            </a:r>
            <a:r>
              <a:rPr lang="en-US" smtClean="0"/>
              <a:t> </a:t>
            </a:r>
            <a:r>
              <a:rPr lang="en-US" b="1" smtClean="0"/>
              <a:t>C</a:t>
            </a:r>
            <a:r>
              <a:rPr lang="en-US" smtClean="0"/>
              <a:t>onnectivity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607"/>
            <a:ext cx="10515600" cy="4833355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mtClean="0"/>
              <a:t>	JDBC </a:t>
            </a:r>
            <a:r>
              <a:rPr lang="en-150" smtClean="0"/>
              <a:t>–</a:t>
            </a:r>
            <a:r>
              <a:rPr lang="en-US" smtClean="0"/>
              <a:t> standard Java API (application programming interface) </a:t>
            </a:r>
            <a:r>
              <a:rPr lang="en-US"/>
              <a:t>for database-independent connectivity between the Java programming language and a wide range of databases</a:t>
            </a:r>
            <a:r>
              <a:rPr lang="en-US" smtClean="0"/>
              <a:t>. It is part of the Java Standard Edition platform.</a:t>
            </a:r>
          </a:p>
          <a:p>
            <a:pPr marL="0" indent="0">
              <a:buNone/>
            </a:pPr>
            <a:r>
              <a:rPr lang="en-US" smtClean="0"/>
              <a:t>	It is mostly a collection of interface definitions, specifications and protocols.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The API provides a mechanism for dynamically loading the correct Java packages and registering them with the </a:t>
            </a:r>
            <a:r>
              <a:rPr lang="en-US" err="1" smtClean="0">
                <a:solidFill>
                  <a:schemeClr val="accent1"/>
                </a:solidFill>
              </a:rPr>
              <a:t>DriverManager</a:t>
            </a:r>
            <a:r>
              <a:rPr lang="en-US" smtClean="0"/>
              <a:t>.</a:t>
            </a:r>
          </a:p>
          <a:p>
            <a:pPr marL="0" indent="0">
              <a:buNone/>
            </a:pPr>
            <a:r>
              <a:rPr lang="en-US" smtClean="0"/>
              <a:t>DriverManager is used as a Connection factory fo creating JDBC connections.</a:t>
            </a:r>
          </a:p>
        </p:txBody>
      </p:sp>
    </p:spTree>
    <p:extLst>
      <p:ext uri="{BB962C8B-B14F-4D97-AF65-F5344CB8AC3E}">
        <p14:creationId xmlns:p14="http://schemas.microsoft.com/office/powerpoint/2010/main" val="189149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6341" y="780177"/>
            <a:ext cx="1832681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/>
              <a:t>Application</a:t>
            </a:r>
            <a:endParaRPr 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5636773" y="1853968"/>
            <a:ext cx="101181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JDBC API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63378" y="2732143"/>
            <a:ext cx="215860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JDBC Driver manager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20704" y="4429603"/>
            <a:ext cx="188314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PostgreSQL server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53566" y="4450422"/>
            <a:ext cx="139647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oracle server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99758" y="4429387"/>
            <a:ext cx="148297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MySQL server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32807" y="3652046"/>
            <a:ext cx="7466202" cy="2052468"/>
          </a:xfrm>
          <a:prstGeom prst="rect">
            <a:avLst/>
          </a:prstGeom>
          <a:noFill/>
          <a:ln w="25400" cap="rnd">
            <a:solidFill>
              <a:schemeClr val="accent6">
                <a:alpha val="48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66442">
            <a:off x="7193140" y="3751461"/>
            <a:ext cx="1136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50000"/>
                  </a:schemeClr>
                </a:solidFill>
              </a:rPr>
              <a:t>JDBC driver</a:t>
            </a:r>
            <a:endParaRPr lang="en-US" sz="160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6142681" y="1303397"/>
            <a:ext cx="1" cy="55057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 flipH="1">
            <a:off x="6142680" y="2223300"/>
            <a:ext cx="1" cy="50884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flipH="1">
            <a:off x="4062276" y="3101475"/>
            <a:ext cx="2080404" cy="132812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9" idx="0"/>
          </p:cNvCxnSpPr>
          <p:nvPr/>
        </p:nvCxnSpPr>
        <p:spPr>
          <a:xfrm>
            <a:off x="6142680" y="3101475"/>
            <a:ext cx="109123" cy="134894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0" idx="0"/>
          </p:cNvCxnSpPr>
          <p:nvPr/>
        </p:nvCxnSpPr>
        <p:spPr>
          <a:xfrm>
            <a:off x="6142680" y="3101475"/>
            <a:ext cx="2098563" cy="132791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5089503">
            <a:off x="5771117" y="3694620"/>
            <a:ext cx="1136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50000"/>
                  </a:schemeClr>
                </a:solidFill>
              </a:rPr>
              <a:t>JDBC driver</a:t>
            </a:r>
            <a:endParaRPr lang="en-US" sz="16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9686592">
            <a:off x="4041421" y="3709755"/>
            <a:ext cx="1136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50000"/>
                  </a:schemeClr>
                </a:solidFill>
              </a:rPr>
              <a:t>JDBC driver</a:t>
            </a:r>
            <a:endParaRPr lang="en-US" sz="16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98776" y="1520331"/>
            <a:ext cx="3909526" cy="1921118"/>
          </a:xfrm>
          <a:prstGeom prst="rect">
            <a:avLst/>
          </a:prstGeom>
          <a:noFill/>
          <a:ln w="25400" cap="rnd">
            <a:solidFill>
              <a:schemeClr val="accent6">
                <a:alpha val="48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160831" y="229305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JDBC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8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861" y="475861"/>
            <a:ext cx="11327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JDBC is used for:</a:t>
            </a:r>
          </a:p>
          <a:p>
            <a:r>
              <a:rPr lang="en-US" sz="3600"/>
              <a:t>	</a:t>
            </a:r>
            <a:r>
              <a:rPr lang="en-US" sz="3600" smtClean="0"/>
              <a:t>*Making a connection to a database</a:t>
            </a:r>
          </a:p>
          <a:p>
            <a:r>
              <a:rPr lang="en-US" sz="3600"/>
              <a:t>	</a:t>
            </a:r>
            <a:r>
              <a:rPr lang="en-US" sz="3600" smtClean="0"/>
              <a:t>*Creating SQL statements</a:t>
            </a:r>
          </a:p>
          <a:p>
            <a:r>
              <a:rPr lang="en-US" sz="3600"/>
              <a:t>	</a:t>
            </a:r>
            <a:r>
              <a:rPr lang="en-US" sz="3600" smtClean="0"/>
              <a:t>*Executing SQL queries in the database</a:t>
            </a:r>
          </a:p>
          <a:p>
            <a:r>
              <a:rPr lang="en-US" sz="3600"/>
              <a:t>	</a:t>
            </a:r>
            <a:r>
              <a:rPr lang="en-US" sz="3600" smtClean="0"/>
              <a:t>*Viewing and modifying the resulting records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48435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/>
          <a:lstStyle/>
          <a:p>
            <a:pPr algn="ctr"/>
            <a:r>
              <a:rPr lang="en-US" b="1" smtClean="0"/>
              <a:t>Setting JDBC up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2565919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As mentioned previously, JDBC itself is included in JRE and JDK kits, to use it you have to include its classes:</a:t>
            </a:r>
          </a:p>
          <a:p>
            <a:pPr marL="0" indent="0">
              <a:buNone/>
            </a:pP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	import java.sql.*;</a:t>
            </a:r>
          </a:p>
          <a:p>
            <a:pPr marL="0" indent="0">
              <a:buNone/>
            </a:pPr>
            <a:r>
              <a:rPr lang="en-US" smtClean="0"/>
              <a:t>or, in case of working with java EE: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import javax.sql.*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java.sql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mtClean="0"/>
              <a:t>contains all the classes to work with JDBC.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04244" y="3920803"/>
            <a:ext cx="293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2"/>
              </a:rPr>
              <a:t>link to official documentation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4711959"/>
            <a:ext cx="10179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Classes that we'll use mostly: </a:t>
            </a:r>
            <a:r>
              <a:rPr lang="en-US" sz="2800" smtClean="0">
                <a:solidFill>
                  <a:schemeClr val="accent1"/>
                </a:solidFill>
              </a:rPr>
              <a:t>Connection</a:t>
            </a:r>
            <a:r>
              <a:rPr lang="en-US" sz="2800" smtClean="0"/>
              <a:t>, </a:t>
            </a:r>
            <a:r>
              <a:rPr lang="en-US" sz="2800" smtClean="0">
                <a:solidFill>
                  <a:schemeClr val="accent1"/>
                </a:solidFill>
              </a:rPr>
              <a:t>ResultSet</a:t>
            </a:r>
            <a:r>
              <a:rPr lang="en-US" sz="2800" smtClean="0"/>
              <a:t>, 	</a:t>
            </a:r>
            <a:r>
              <a:rPr lang="en-US" sz="2800" smtClean="0">
                <a:solidFill>
                  <a:schemeClr val="accent1"/>
                </a:solidFill>
              </a:rPr>
              <a:t>PreparedStatement</a:t>
            </a:r>
            <a:r>
              <a:rPr lang="en-US" sz="2800" smtClean="0"/>
              <a:t>, </a:t>
            </a:r>
            <a:r>
              <a:rPr lang="en-US" sz="2800" smtClean="0">
                <a:solidFill>
                  <a:schemeClr val="accent1"/>
                </a:solidFill>
              </a:rPr>
              <a:t>Statement</a:t>
            </a:r>
            <a:endParaRPr lang="en-US" sz="28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2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2711" y="457200"/>
            <a:ext cx="2026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JDBC drivers</a:t>
            </a:r>
            <a:endParaRPr lang="en-US" sz="2800" b="1"/>
          </a:p>
        </p:txBody>
      </p:sp>
      <p:sp>
        <p:nvSpPr>
          <p:cNvPr id="3" name="TextBox 2"/>
          <p:cNvSpPr txBox="1"/>
          <p:nvPr/>
        </p:nvSpPr>
        <p:spPr>
          <a:xfrm>
            <a:off x="383282" y="4716421"/>
            <a:ext cx="85610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JDBC Drivers are supplied by </a:t>
            </a:r>
            <a:r>
              <a:rPr lang="en-US" sz="2400" b="1"/>
              <a:t>database manufacturer</a:t>
            </a:r>
            <a:r>
              <a:rPr lang="en-US" sz="2400"/>
              <a:t>! For example:</a:t>
            </a:r>
          </a:p>
          <a:p>
            <a:r>
              <a:rPr lang="en-US" sz="2400"/>
              <a:t>	</a:t>
            </a:r>
            <a:r>
              <a:rPr lang="en-US" sz="2400">
                <a:hlinkClick r:id="rId2"/>
              </a:rPr>
              <a:t>PostgreSQL JDBC driver</a:t>
            </a:r>
            <a:endParaRPr lang="en-US" sz="2400"/>
          </a:p>
          <a:p>
            <a:r>
              <a:rPr lang="en-US" sz="2400"/>
              <a:t>	</a:t>
            </a:r>
            <a:r>
              <a:rPr lang="en-US" sz="2400">
                <a:hlinkClick r:id="rId3"/>
              </a:rPr>
              <a:t>MySQL JDBC driver</a:t>
            </a:r>
            <a:endParaRPr lang="en-US" sz="2400"/>
          </a:p>
          <a:p>
            <a:r>
              <a:rPr lang="en-US" sz="2400"/>
              <a:t>	</a:t>
            </a:r>
            <a:r>
              <a:rPr lang="en-US" sz="2400">
                <a:hlinkClick r:id="rId4"/>
              </a:rPr>
              <a:t>SQLite JDBC driver</a:t>
            </a:r>
            <a:endParaRPr lang="en-US" sz="2400"/>
          </a:p>
          <a:p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383282" y="1212980"/>
            <a:ext cx="1184343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Type 1 – contains a mapping to another data access API; an example of this is the JDBC-ODBC </a:t>
            </a:r>
            <a:endParaRPr lang="en-US" sz="2400" smtClean="0"/>
          </a:p>
          <a:p>
            <a:r>
              <a:rPr lang="en-US" sz="2400"/>
              <a:t>	</a:t>
            </a:r>
            <a:r>
              <a:rPr lang="en-US" sz="2400" smtClean="0"/>
              <a:t>driver (bridge)</a:t>
            </a:r>
            <a:endParaRPr lang="en-US" sz="2400"/>
          </a:p>
          <a:p>
            <a:r>
              <a:rPr lang="en-US" sz="2400"/>
              <a:t>Type 2 – is an implementation that uses client-side libraries of the target database; </a:t>
            </a:r>
            <a:endParaRPr lang="en-US" sz="2400" smtClean="0"/>
          </a:p>
          <a:p>
            <a:r>
              <a:rPr lang="en-US" sz="2400"/>
              <a:t>	</a:t>
            </a:r>
            <a:r>
              <a:rPr lang="en-US" sz="2400" smtClean="0"/>
              <a:t>also </a:t>
            </a:r>
            <a:r>
              <a:rPr lang="en-US" sz="2400"/>
              <a:t>called a native-API </a:t>
            </a:r>
            <a:r>
              <a:rPr lang="en-US" sz="2400" smtClean="0"/>
              <a:t>driver (high performance)</a:t>
            </a:r>
            <a:endParaRPr lang="en-US" sz="2400"/>
          </a:p>
          <a:p>
            <a:r>
              <a:rPr lang="en-US" sz="2400"/>
              <a:t>Type 3 – uses middleware to convert JDBC calls into database-specific calls; </a:t>
            </a:r>
            <a:endParaRPr lang="en-US" sz="2400" smtClean="0"/>
          </a:p>
          <a:p>
            <a:r>
              <a:rPr lang="en-US" sz="2400"/>
              <a:t>	</a:t>
            </a:r>
            <a:r>
              <a:rPr lang="en-US" sz="2400" smtClean="0"/>
              <a:t>also </a:t>
            </a:r>
            <a:r>
              <a:rPr lang="en-US" sz="2400"/>
              <a:t>known as a network protocol driver</a:t>
            </a:r>
          </a:p>
          <a:p>
            <a:r>
              <a:rPr lang="en-US" sz="2400"/>
              <a:t>Type 4 – connect directly to a database by converting JDBC calls into database-specific calls; </a:t>
            </a:r>
            <a:endParaRPr lang="en-US" sz="2400" smtClean="0"/>
          </a:p>
          <a:p>
            <a:r>
              <a:rPr lang="en-US" sz="2400"/>
              <a:t>	</a:t>
            </a:r>
            <a:r>
              <a:rPr lang="en-US" sz="2400" smtClean="0"/>
              <a:t>known </a:t>
            </a:r>
            <a:r>
              <a:rPr lang="en-US" sz="2400"/>
              <a:t>as database protocol drivers or thin </a:t>
            </a:r>
            <a:r>
              <a:rPr lang="en-US" sz="2400" smtClean="0"/>
              <a:t>drivers, platform </a:t>
            </a:r>
            <a:r>
              <a:rPr lang="en-US" sz="2400" smtClean="0"/>
              <a:t>independent</a:t>
            </a:r>
          </a:p>
          <a:p>
            <a:r>
              <a:rPr lang="en-US" sz="2400" smtClean="0"/>
              <a:t>Type 5 - custom drivers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4825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879"/>
          </a:xfrm>
        </p:spPr>
        <p:txBody>
          <a:bodyPr>
            <a:normAutofit/>
          </a:bodyPr>
          <a:lstStyle/>
          <a:p>
            <a:pPr algn="ctr"/>
            <a:r>
              <a:rPr lang="en-US" sz="3600" b="1" smtClean="0"/>
              <a:t>Installation of JDBC drivers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3649"/>
            <a:ext cx="10515600" cy="4973314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1)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Maven</a:t>
            </a:r>
            <a:r>
              <a:rPr lang="en-US" smtClean="0"/>
              <a:t> repositories. Add following lines to </a:t>
            </a:r>
            <a:r>
              <a:rPr lang="en-US" i="1" smtClean="0"/>
              <a:t>pom.xml</a:t>
            </a:r>
            <a:r>
              <a:rPr lang="en-US" smtClean="0"/>
              <a:t> file to include PostgreSQL driver in project: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&lt;dependency&gt;</a:t>
            </a:r>
          </a:p>
          <a:p>
            <a:pPr marL="0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	&lt;groupId&gt;org.postgresql&lt;/groupId&gt;</a:t>
            </a:r>
          </a:p>
          <a:p>
            <a:pPr marL="0" indent="0">
              <a:buNone/>
            </a:pP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		&lt;artifactId&gt;postgresql&lt;/artifactId&gt;</a:t>
            </a:r>
          </a:p>
          <a:p>
            <a:pPr marL="0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	&lt;version&gt;42.2.15&lt;/version&gt;</a:t>
            </a:r>
          </a:p>
          <a:p>
            <a:pPr marL="0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&lt;/dependency&gt;</a:t>
            </a:r>
          </a:p>
          <a:p>
            <a:pPr marL="0" indent="0">
              <a:buNone/>
            </a:pPr>
            <a:r>
              <a:rPr lang="en-US" sz="2000" i="1" smtClean="0"/>
              <a:t>*there are various versions of various manufactures, this is just an example for postgres db</a:t>
            </a:r>
          </a:p>
        </p:txBody>
      </p:sp>
    </p:spTree>
    <p:extLst>
      <p:ext uri="{BB962C8B-B14F-4D97-AF65-F5344CB8AC3E}">
        <p14:creationId xmlns:p14="http://schemas.microsoft.com/office/powerpoint/2010/main" val="163825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5151"/>
            <a:ext cx="10515600" cy="5551812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2) Manually download .jar file and add it to the project as library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a) in Intellij Idea: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Project Settings -&gt; Libraries -&gt; +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b) command line: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windows: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	</a:t>
            </a:r>
            <a:r>
              <a:rPr lang="en-US">
                <a:solidFill>
                  <a:schemeClr val="accent2"/>
                </a:solidFill>
              </a:rPr>
              <a:t>javac -cp ".;C:\</a:t>
            </a:r>
            <a:r>
              <a:rPr lang="en-US" smtClean="0">
                <a:solidFill>
                  <a:schemeClr val="accent2"/>
                </a:solidFill>
              </a:rPr>
              <a:t>path\to\library.jar</a:t>
            </a:r>
            <a:r>
              <a:rPr lang="en-US">
                <a:solidFill>
                  <a:schemeClr val="accent2"/>
                </a:solidFill>
              </a:rPr>
              <a:t>" </a:t>
            </a:r>
            <a:r>
              <a:rPr lang="en-US" smtClean="0">
                <a:solidFill>
                  <a:schemeClr val="accent2"/>
                </a:solidFill>
              </a:rPr>
              <a:t>MyProgram.java</a:t>
            </a: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</a:rPr>
              <a:t>	</a:t>
            </a:r>
            <a:r>
              <a:rPr lang="en-US" smtClean="0">
                <a:solidFill>
                  <a:schemeClr val="accent2"/>
                </a:solidFill>
              </a:rPr>
              <a:t>		</a:t>
            </a:r>
            <a:r>
              <a:rPr lang="en-US">
                <a:solidFill>
                  <a:schemeClr val="accent2"/>
                </a:solidFill>
              </a:rPr>
              <a:t>java -cp ".;C:\path\to\library.jar" </a:t>
            </a:r>
            <a:r>
              <a:rPr lang="en-US" smtClean="0">
                <a:solidFill>
                  <a:schemeClr val="accent2"/>
                </a:solidFill>
              </a:rPr>
              <a:t>MyProgram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linux: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	</a:t>
            </a:r>
            <a:r>
              <a:rPr lang="en-US">
                <a:solidFill>
                  <a:schemeClr val="accent2"/>
                </a:solidFill>
              </a:rPr>
              <a:t>javac -cp ".:/path/to/library.jar" </a:t>
            </a:r>
            <a:r>
              <a:rPr lang="en-US" smtClean="0">
                <a:solidFill>
                  <a:schemeClr val="accent2"/>
                </a:solidFill>
              </a:rPr>
              <a:t>MyProgram.java</a:t>
            </a: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</a:rPr>
              <a:t>	</a:t>
            </a:r>
            <a:r>
              <a:rPr lang="en-US" smtClean="0">
                <a:solidFill>
                  <a:schemeClr val="accent2"/>
                </a:solidFill>
              </a:rPr>
              <a:t>		</a:t>
            </a:r>
            <a:r>
              <a:rPr lang="en-US">
                <a:solidFill>
                  <a:schemeClr val="accent2"/>
                </a:solidFill>
              </a:rPr>
              <a:t>java -cp ".:/path/to/library.jar" MyProgram</a:t>
            </a:r>
          </a:p>
        </p:txBody>
      </p:sp>
    </p:spTree>
    <p:extLst>
      <p:ext uri="{BB962C8B-B14F-4D97-AF65-F5344CB8AC3E}">
        <p14:creationId xmlns:p14="http://schemas.microsoft.com/office/powerpoint/2010/main" val="215377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0621"/>
            <a:ext cx="10515600" cy="567246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smtClean="0"/>
              <a:t>Workflow</a:t>
            </a:r>
          </a:p>
          <a:p>
            <a:pPr marL="0" indent="0">
              <a:buNone/>
            </a:pPr>
            <a:r>
              <a:rPr lang="en-US" sz="1800" b="1" smtClean="0"/>
              <a:t>- Connect to database: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try(Connection conn = DriverManager.getConnection(url, user, password)){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//...here goes our code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}catch(SQLException e){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e.printStackTrace();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sz="1800" smtClean="0"/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/>
              <a:t>Here we are using </a:t>
            </a:r>
            <a:r>
              <a:rPr lang="en-US" sz="1800" smtClean="0">
                <a:solidFill>
                  <a:schemeClr val="accent1"/>
                </a:solidFill>
              </a:rPr>
              <a:t>try with resourses </a:t>
            </a:r>
            <a:r>
              <a:rPr lang="en-US" sz="1800" smtClean="0"/>
              <a:t>construction, resourses inside brackets after </a:t>
            </a:r>
            <a:r>
              <a:rPr lang="en-US" sz="1800" smtClean="0">
                <a:solidFill>
                  <a:schemeClr val="accent1"/>
                </a:solidFill>
              </a:rPr>
              <a:t>try</a:t>
            </a:r>
            <a:r>
              <a:rPr lang="en-US" sz="1800" smtClean="0"/>
              <a:t> will close 	automaticly. Also we can use next construction (if we don't want the connection to be closed):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Connection conn = 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null;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try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{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conn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= DriverManager.getConnection(url, user, password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}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catch (SQLException e) { System.out.println(e.getMessage()); 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return conn; //to return connection from method</a:t>
            </a:r>
          </a:p>
        </p:txBody>
      </p:sp>
    </p:spTree>
    <p:extLst>
      <p:ext uri="{BB962C8B-B14F-4D97-AF65-F5344CB8AC3E}">
        <p14:creationId xmlns:p14="http://schemas.microsoft.com/office/powerpoint/2010/main" val="341422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457</Words>
  <Application>Microsoft Office PowerPoint</Application>
  <PresentationFormat>Widescreen</PresentationFormat>
  <Paragraphs>187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JDBC</vt:lpstr>
      <vt:lpstr>JDBC – Java DataBase Connectivity</vt:lpstr>
      <vt:lpstr>PowerPoint Presentation</vt:lpstr>
      <vt:lpstr>PowerPoint Presentation</vt:lpstr>
      <vt:lpstr>Setting JDBC up</vt:lpstr>
      <vt:lpstr>PowerPoint Presentation</vt:lpstr>
      <vt:lpstr>Installation of JDBC drivers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Sergey</dc:creator>
  <cp:lastModifiedBy>Sergey</cp:lastModifiedBy>
  <cp:revision>66</cp:revision>
  <dcterms:created xsi:type="dcterms:W3CDTF">2023-12-07T12:49:27Z</dcterms:created>
  <dcterms:modified xsi:type="dcterms:W3CDTF">2023-12-17T14:28:53Z</dcterms:modified>
</cp:coreProperties>
</file>