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6" r:id="rId3"/>
    <p:sldId id="353" r:id="rId4"/>
    <p:sldId id="389" r:id="rId5"/>
    <p:sldId id="453" r:id="rId6"/>
    <p:sldId id="447" r:id="rId7"/>
    <p:sldId id="450" r:id="rId8"/>
    <p:sldId id="508" r:id="rId9"/>
    <p:sldId id="439" r:id="rId10"/>
    <p:sldId id="455" r:id="rId11"/>
    <p:sldId id="454" r:id="rId12"/>
    <p:sldId id="497" r:id="rId13"/>
    <p:sldId id="433" r:id="rId14"/>
    <p:sldId id="498" r:id="rId15"/>
    <p:sldId id="499" r:id="rId16"/>
    <p:sldId id="500" r:id="rId17"/>
    <p:sldId id="501" r:id="rId18"/>
    <p:sldId id="411" r:id="rId19"/>
    <p:sldId id="503" r:id="rId20"/>
    <p:sldId id="504" r:id="rId21"/>
    <p:sldId id="493" r:id="rId22"/>
    <p:sldId id="584" r:id="rId23"/>
    <p:sldId id="585" r:id="rId24"/>
    <p:sldId id="586" r:id="rId25"/>
    <p:sldId id="626" r:id="rId26"/>
    <p:sldId id="628" r:id="rId27"/>
    <p:sldId id="625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14" r:id="rId45"/>
    <p:sldId id="607" r:id="rId46"/>
    <p:sldId id="610" r:id="rId47"/>
    <p:sldId id="6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11D27-BFAB-4A75-87F0-243A68F06262}">
          <p14:sldIdLst>
            <p14:sldId id="274"/>
            <p14:sldId id="276"/>
            <p14:sldId id="353"/>
            <p14:sldId id="389"/>
            <p14:sldId id="453"/>
            <p14:sldId id="447"/>
            <p14:sldId id="450"/>
            <p14:sldId id="508"/>
            <p14:sldId id="439"/>
            <p14:sldId id="455"/>
          </p14:sldIdLst>
        </p14:section>
        <p14:section name="Демонстрация" id="{3CB9B56F-AD64-40C4-9504-F754F19AC0CB}">
          <p14:sldIdLst>
            <p14:sldId id="454"/>
            <p14:sldId id="497"/>
            <p14:sldId id="433"/>
            <p14:sldId id="498"/>
            <p14:sldId id="499"/>
            <p14:sldId id="500"/>
            <p14:sldId id="501"/>
            <p14:sldId id="411"/>
            <p14:sldId id="503"/>
            <p14:sldId id="504"/>
            <p14:sldId id="493"/>
          </p14:sldIdLst>
        </p14:section>
        <p14:section name="Променливи и типове данни" id="{884DBF88-744D-425B-8AA4-B6CAEAAAB259}">
          <p14:sldIdLst>
            <p14:sldId id="584"/>
            <p14:sldId id="585"/>
            <p14:sldId id="586"/>
          </p14:sldIdLst>
        </p14:section>
        <p14:section name="Работа с конзола" id="{28AFF330-ACC2-4E3E-89CB-2459C41E3707}">
          <p14:sldIdLst>
            <p14:sldId id="626"/>
            <p14:sldId id="628"/>
            <p14:sldId id="625"/>
            <p14:sldId id="587"/>
            <p14:sldId id="588"/>
            <p14:sldId id="589"/>
            <p14:sldId id="590"/>
          </p14:sldIdLst>
        </p14:section>
        <p14:section name="Работа с текст и числа" id="{4129A628-889C-46ED-B963-3F8471FB836B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End Section" id="{667778F5-C9B7-4BAD-90D7-2EBA131D9C47}">
          <p14:sldIdLst>
            <p14:sldId id="614"/>
            <p14:sldId id="607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229790-A90D-49C4-B431-FB6251169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331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4BBD96-DDEE-4D63-8CB2-3B38D953B7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35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2D2653-6BA5-4FED-A639-218AAC9AC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5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5365A2-212C-4FEB-BDF2-507EE251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28A15C-8661-4FEA-9A79-5012982723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081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5A8985-0530-4681-BF72-03DA7EFCC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5539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879BDD-694A-4BEE-B508-9261B06C6E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07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650238-C4D6-4A30-AF9C-9603F80A4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665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43AF4-C952-4C51-BB8B-4BE13945E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69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E7DFD6-4E20-4B16-998A-DDC9E19E7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887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C72E22-ABCB-4970-AE52-F4587C17F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0167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78C43C-E431-4D39-9347-5B7F7456F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826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D1779-5650-4128-8D45-25515C56F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0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C1F6E6-95C4-402D-AFF1-69B76E706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176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B8B78E-1384-4684-B8E7-B2B09EAE8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041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8FDC3F-950C-48E0-8D3A-A6A15E8F1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17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99E008C-4A6E-4A1F-B256-BDC6CDC0A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19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5AA336-B197-436D-AD53-38F4B312C5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434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EED68-D557-4608-A99A-823BD34F5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379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4BF3C2-E440-40E7-BE98-4B05C9363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72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A02ABF-DF4F-4131-BD09-223FA4A878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840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DCF09A-D3EF-4AB6-9F86-D6E919A0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23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22434E-D446-45B5-B717-FE2358EF80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8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131B3D-D94B-471C-B2A8-AA73E725D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119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31B7BA-0123-469D-B650-1B3E853FB0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20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AEEBF5-FCDC-43BC-93CD-C32CFA091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39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37DB90-6CBC-4322-A827-24E7B2B44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3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99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399#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Compete/Index/2399#4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399#5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27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5C50E4-1F85-4665-A6CC-703830D7BE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66-53C1-4CE4-B821-93979D6A28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34" y="1269000"/>
            <a:ext cx="3021131" cy="308308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F6CDFFB-EC5F-4390-AF5D-378EB2E852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21517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За да програмирате, ви трябва среда за разработка</a:t>
            </a:r>
            <a:endParaRPr lang="en-GB" sz="4000" dirty="0"/>
          </a:p>
          <a:p>
            <a:pPr lvl="1"/>
            <a:r>
              <a:rPr lang="en-GB" sz="3600" dirty="0"/>
              <a:t>Editor </a:t>
            </a:r>
            <a:r>
              <a:rPr lang="bg-BG" sz="3600" dirty="0"/>
              <a:t>или </a:t>
            </a:r>
            <a:r>
              <a:rPr lang="en-US" sz="3600" dirty="0"/>
              <a:t>Integrated Development Environment (</a:t>
            </a:r>
            <a:r>
              <a:rPr lang="en-US" sz="3600" b="1" dirty="0">
                <a:solidFill>
                  <a:schemeClr val="bg1"/>
                </a:solidFill>
              </a:rPr>
              <a:t>IDE</a:t>
            </a:r>
            <a:r>
              <a:rPr lang="en-US" sz="3600" dirty="0"/>
              <a:t>)</a:t>
            </a:r>
          </a:p>
          <a:p>
            <a:pPr lvl="1"/>
            <a:r>
              <a:rPr lang="bg-BG" sz="3600" dirty="0">
                <a:sym typeface="Wingdings" panose="05000000000000000000" pitchFamily="2" charset="2"/>
              </a:rPr>
              <a:t>за </a:t>
            </a:r>
            <a:r>
              <a:rPr lang="en-US" sz="3600" dirty="0">
                <a:sym typeface="Wingdings" panose="05000000000000000000" pitchFamily="2" charset="2"/>
              </a:rPr>
              <a:t>JavaScript  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(</a:t>
            </a:r>
            <a:r>
              <a:rPr lang="bg-BG" sz="3400" dirty="0">
                <a:sym typeface="Wingdings" panose="05000000000000000000" pitchFamily="2" charset="2"/>
              </a:rPr>
              <a:t>безплатен </a:t>
            </a:r>
            <a:r>
              <a:rPr lang="en-GB" sz="3400" dirty="0">
                <a:sym typeface="Wingdings" panose="05000000000000000000" pitchFamily="2" charset="2"/>
              </a:rPr>
              <a:t>Editor</a:t>
            </a:r>
            <a:r>
              <a:rPr lang="en-US" sz="34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400" dirty="0">
                <a:sym typeface="Wingdings" panose="05000000000000000000" pitchFamily="2" charset="2"/>
              </a:rPr>
              <a:t>WebStorm (IDE)</a:t>
            </a:r>
            <a:endParaRPr lang="en-US" sz="3400" dirty="0"/>
          </a:p>
          <a:p>
            <a:pPr lvl="1"/>
            <a:r>
              <a:rPr lang="bg-BG" sz="3600" dirty="0"/>
              <a:t>за </a:t>
            </a:r>
            <a:r>
              <a:rPr lang="en-US" sz="3600" dirty="0"/>
              <a:t>C# </a:t>
            </a:r>
            <a:r>
              <a:rPr lang="en-US" sz="3600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sz="3600" dirty="0">
                <a:sym typeface="Wingdings" panose="05000000000000000000" pitchFamily="2" charset="2"/>
              </a:rPr>
              <a:t>за </a:t>
            </a:r>
            <a:r>
              <a:rPr lang="en-US" sz="3600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A39B2A-9876-44D7-9A85-CA803F850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9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>
            <a:normAutofit/>
          </a:bodyPr>
          <a:lstStyle/>
          <a:p>
            <a:r>
              <a:rPr lang="bg-BG" sz="4000" dirty="0"/>
              <a:t>Инсталирайте си</a:t>
            </a:r>
            <a:r>
              <a:rPr lang="en-US" sz="4000" dirty="0"/>
              <a:t> Visual Studio Code </a:t>
            </a:r>
            <a:r>
              <a:rPr lang="bg-BG" sz="4000" dirty="0"/>
              <a:t>за </a:t>
            </a:r>
            <a:r>
              <a:rPr lang="en-US" sz="4000" dirty="0"/>
              <a:t>JavaScript</a:t>
            </a:r>
            <a:endParaRPr lang="en-US" sz="4000" b="1" dirty="0"/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4000" dirty="0"/>
              <a:t>Може да прегледате документа за инсталация</a:t>
            </a:r>
            <a:r>
              <a:rPr lang="en-US" sz="4000" dirty="0"/>
              <a:t> </a:t>
            </a:r>
            <a:r>
              <a:rPr lang="bg-BG" sz="4000" dirty="0"/>
              <a:t>на </a:t>
            </a:r>
            <a:br>
              <a:rPr lang="en-US" sz="4000" dirty="0"/>
            </a:br>
            <a:r>
              <a:rPr lang="en-US" sz="4000" dirty="0"/>
              <a:t>Visual Studio Code</a:t>
            </a:r>
            <a:r>
              <a:rPr lang="bg-BG" sz="4000" dirty="0"/>
              <a:t> в ресурсите</a:t>
            </a:r>
            <a:endParaRPr lang="en-GB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3" b="26877"/>
          <a:stretch/>
        </p:blipFill>
        <p:spPr>
          <a:xfrm>
            <a:off x="2971950" y="4464000"/>
            <a:ext cx="6255000" cy="1453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3E3B4AD-8420-4A02-8256-FA15E4ADC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1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Създайте и изберете временната папка, в която ще създадем нашата първа програма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799753-F74F-411D-B75B-EC4FB723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9DA5A-6771-480B-B57E-81FB57111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000" y="2484000"/>
            <a:ext cx="5927350" cy="37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0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3132875"/>
          </a:xfrm>
        </p:spPr>
        <p:txBody>
          <a:bodyPr>
            <a:noAutofit/>
          </a:bodyPr>
          <a:lstStyle/>
          <a:p>
            <a:r>
              <a:rPr lang="bg-BG" sz="3000" dirty="0"/>
              <a:t>Добавете файла, в който ще пишем кода за нашата програма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66C207E-A93C-400F-BBB3-A25EE89BC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 txBox="1">
            <a:spLocks/>
          </p:cNvSpPr>
          <p:nvPr/>
        </p:nvSpPr>
        <p:spPr>
          <a:xfrm>
            <a:off x="190402" y="4435793"/>
            <a:ext cx="6040598" cy="207120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Сорс кодът на програмата ще напишем в празния файл </a:t>
            </a:r>
            <a:r>
              <a:rPr lang="en-US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hello.js</a:t>
            </a:r>
            <a:r>
              <a:rPr lang="en-US" sz="3000" dirty="0"/>
              <a:t>"</a:t>
            </a:r>
            <a:r>
              <a:rPr lang="bg-BG" sz="3000" dirty="0"/>
              <a:t>, който вече създадохме</a:t>
            </a:r>
            <a:endParaRPr lang="en-US" sz="3000" b="1" noProof="1">
              <a:cs typeface="Consolas" panose="020B0609020204030204" pitchFamily="49" charset="0"/>
            </a:endParaRPr>
          </a:p>
        </p:txBody>
      </p:sp>
      <p:pic>
        <p:nvPicPr>
          <p:cNvPr id="12" name="Картина 11" descr="Screenshot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500" y="1695450"/>
            <a:ext cx="5430008" cy="2448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 descr="Screenshot_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8265" y="1695450"/>
            <a:ext cx="5439535" cy="250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Картина 13" descr="Screenshot_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0450" y="4371628"/>
            <a:ext cx="5467350" cy="2331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88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829" y="1933796"/>
            <a:ext cx="7981796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C8152D-4348-4557-AA26-305CD14EF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E650A-1970-450D-A45B-82DE4AAE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1"/>
          <a:stretch/>
        </p:blipFill>
        <p:spPr>
          <a:xfrm>
            <a:off x="2123828" y="4370508"/>
            <a:ext cx="7981795" cy="2028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23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/>
              <a:t>[</a:t>
            </a:r>
            <a:r>
              <a:rPr lang="en-GB" b="1" dirty="0">
                <a:solidFill>
                  <a:schemeClr val="bg1"/>
                </a:solidFill>
              </a:rPr>
              <a:t>Ctrl</a:t>
            </a:r>
            <a:r>
              <a:rPr lang="en-US" b="1" dirty="0">
                <a:solidFill>
                  <a:schemeClr val="bg1"/>
                </a:solidFill>
              </a:rPr>
              <a:t> + F5</a:t>
            </a:r>
            <a:r>
              <a:rPr lang="en-US" dirty="0"/>
              <a:t>] </a:t>
            </a:r>
            <a:r>
              <a:rPr lang="bg-BG" dirty="0"/>
              <a:t>или </a:t>
            </a:r>
            <a:br>
              <a:rPr lang="en-US" dirty="0"/>
            </a:br>
            <a:r>
              <a:rPr lang="bg-BG" dirty="0"/>
              <a:t>изберете </a:t>
            </a:r>
            <a:r>
              <a:rPr lang="en-GB" dirty="0"/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/>
              <a:t> [Start Without Debugging]</a:t>
            </a:r>
            <a:endParaRPr lang="en-US" dirty="0"/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3F251B9-5C7E-4D65-B9AD-C6F55062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Картина 7" descr="Screenshot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118" y="3873202"/>
            <a:ext cx="10825764" cy="2311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42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GB" dirty="0">
                <a:hlinkClick r:id="rId3"/>
              </a:rPr>
              <a:t>https://judge.softuni.bg/Contests/Compete/Index/2399#0</a:t>
            </a:r>
            <a:r>
              <a:rPr lang="en-US" b="1" dirty="0">
                <a:hlinkClick r:id="rId3"/>
              </a:rPr>
              <a:t> </a:t>
            </a: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781116-0220-4385-8B14-653A95AF4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D2317-3BFC-4A9B-9E86-ECCE92774EF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6000" y="2540056"/>
            <a:ext cx="5982010" cy="411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97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000" y="4703783"/>
            <a:ext cx="3796332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000" y="4703783"/>
            <a:ext cx="4156838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/>
        </p:blipFill>
        <p:spPr>
          <a:xfrm>
            <a:off x="721164" y="1814472"/>
            <a:ext cx="8238280" cy="2146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A1EDF47-D605-470C-948B-D4DBA5D6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5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035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indent="-514350"/>
            <a:r>
              <a:rPr lang="bg-BG" dirty="0"/>
              <a:t>Първа програма с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dirty="0"/>
              <a:t>Да направим конзолна програма</a:t>
            </a:r>
          </a:p>
          <a:p>
            <a:pPr marL="514350" indent="-514350"/>
            <a:r>
              <a:rPr lang="bg-BG" dirty="0"/>
              <a:t>Променливи и типове данни</a:t>
            </a:r>
            <a:endParaRPr lang="en-US" dirty="0"/>
          </a:p>
          <a:p>
            <a:pPr marL="514350" indent="-514350"/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/>
            <a:r>
              <a:rPr lang="bg-BG" dirty="0"/>
              <a:t>Прости операции</a:t>
            </a:r>
            <a:r>
              <a:rPr lang="en-US" dirty="0"/>
              <a:t> </a:t>
            </a:r>
            <a:r>
              <a:rPr lang="bg-BG" dirty="0"/>
              <a:t>– работа с текст и числа</a:t>
            </a:r>
            <a:endParaRPr lang="en-US" dirty="0"/>
          </a:p>
          <a:p>
            <a:pPr marL="514350" indent="-514350"/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357E01-E15D-4DD6-976C-1602CA136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F6C1-E62C-473D-9C84-A77EB1D249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JavaScript</a:t>
            </a:r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2EB221D-240D-4DB5-9826-3E72385516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0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0AE80844-8BAE-48FD-B691-9CDF8AA52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r>
              <a:rPr lang="bg-BG" sz="4400" dirty="0"/>
              <a:t>Напишете програма, която принтира числата от </a:t>
            </a:r>
            <a:r>
              <a:rPr lang="bg-BG" sz="4400" dirty="0">
                <a:solidFill>
                  <a:schemeClr val="bg1"/>
                </a:solidFill>
              </a:rPr>
              <a:t>1</a:t>
            </a:r>
            <a:r>
              <a:rPr lang="bg-BG" sz="4400" dirty="0"/>
              <a:t> до </a:t>
            </a:r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bg-BG" sz="4400" dirty="0">
                <a:solidFill>
                  <a:schemeClr val="bg1"/>
                </a:solidFill>
              </a:rPr>
              <a:t>0</a:t>
            </a:r>
            <a:r>
              <a:rPr lang="bg-BG" sz="4400" dirty="0"/>
              <a:t>, всяко на нов ред</a:t>
            </a:r>
          </a:p>
          <a:p>
            <a:pPr marL="0" indent="0">
              <a:buNone/>
            </a:pPr>
            <a:endParaRPr lang="bg-BG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5F5BB8-FC73-460F-B049-40581EB867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195388"/>
            <a:ext cx="6096001" cy="4957762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099" y="1980019"/>
            <a:ext cx="54347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numsFrom1to10();</a:t>
            </a:r>
          </a:p>
        </p:txBody>
      </p:sp>
    </p:spTree>
    <p:extLst>
      <p:ext uri="{BB962C8B-B14F-4D97-AF65-F5344CB8AC3E}">
        <p14:creationId xmlns:p14="http://schemas.microsoft.com/office/powerpoint/2010/main" val="8731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8FA00C-0D89-4C1D-8AF1-C20A66FB63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Компютрите са машини, които обработват данни</a:t>
            </a:r>
            <a:endParaRPr lang="en-US" sz="36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200" dirty="0"/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dirty="0"/>
              <a:t>тип, име</a:t>
            </a:r>
            <a:r>
              <a:rPr lang="en-US" sz="3200" dirty="0"/>
              <a:t> </a:t>
            </a:r>
            <a:r>
              <a:rPr lang="bg-BG" sz="3200" dirty="0"/>
              <a:t>и стойност</a:t>
            </a:r>
            <a:endParaRPr lang="en-US" sz="3200" dirty="0"/>
          </a:p>
          <a:p>
            <a:r>
              <a:rPr lang="bg-BG" sz="3600" dirty="0"/>
              <a:t>Дефиниране на променлива и присвояване на стойност: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91000" y="5018732"/>
            <a:ext cx="3600000" cy="687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488502" y="4373999"/>
            <a:ext cx="2981523" cy="533440"/>
          </a:xfrm>
          <a:custGeom>
            <a:avLst/>
            <a:gdLst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3475472 w 2981523"/>
              <a:gd name="connsiteY8" fmla="*/ 354671 h 698708"/>
              <a:gd name="connsiteX9" fmla="*/ 2981523 w 2981523"/>
              <a:gd name="connsiteY9" fmla="*/ 582257 h 698708"/>
              <a:gd name="connsiteX10" fmla="*/ 2981523 w 2981523"/>
              <a:gd name="connsiteY10" fmla="*/ 582254 h 698708"/>
              <a:gd name="connsiteX11" fmla="*/ 2865069 w 2981523"/>
              <a:gd name="connsiteY11" fmla="*/ 698708 h 698708"/>
              <a:gd name="connsiteX12" fmla="*/ 2484603 w 2981523"/>
              <a:gd name="connsiteY12" fmla="*/ 698708 h 698708"/>
              <a:gd name="connsiteX13" fmla="*/ 1739222 w 2981523"/>
              <a:gd name="connsiteY13" fmla="*/ 698708 h 698708"/>
              <a:gd name="connsiteX14" fmla="*/ 1739222 w 2981523"/>
              <a:gd name="connsiteY14" fmla="*/ 698708 h 698708"/>
              <a:gd name="connsiteX15" fmla="*/ 116454 w 2981523"/>
              <a:gd name="connsiteY15" fmla="*/ 698708 h 698708"/>
              <a:gd name="connsiteX16" fmla="*/ 0 w 2981523"/>
              <a:gd name="connsiteY16" fmla="*/ 582254 h 698708"/>
              <a:gd name="connsiteX17" fmla="*/ 0 w 2981523"/>
              <a:gd name="connsiteY17" fmla="*/ 582257 h 698708"/>
              <a:gd name="connsiteX18" fmla="*/ 0 w 2981523"/>
              <a:gd name="connsiteY18" fmla="*/ 407580 h 698708"/>
              <a:gd name="connsiteX19" fmla="*/ 0 w 2981523"/>
              <a:gd name="connsiteY19" fmla="*/ 407580 h 698708"/>
              <a:gd name="connsiteX20" fmla="*/ 0 w 2981523"/>
              <a:gd name="connsiteY20" fmla="*/ 116454 h 698708"/>
              <a:gd name="connsiteX0" fmla="*/ 0 w 2983766"/>
              <a:gd name="connsiteY0" fmla="*/ 116454 h 698708"/>
              <a:gd name="connsiteX1" fmla="*/ 116454 w 2983766"/>
              <a:gd name="connsiteY1" fmla="*/ 0 h 698708"/>
              <a:gd name="connsiteX2" fmla="*/ 1739222 w 2983766"/>
              <a:gd name="connsiteY2" fmla="*/ 0 h 698708"/>
              <a:gd name="connsiteX3" fmla="*/ 1739222 w 2983766"/>
              <a:gd name="connsiteY3" fmla="*/ 0 h 698708"/>
              <a:gd name="connsiteX4" fmla="*/ 2484603 w 2983766"/>
              <a:gd name="connsiteY4" fmla="*/ 0 h 698708"/>
              <a:gd name="connsiteX5" fmla="*/ 2865069 w 2983766"/>
              <a:gd name="connsiteY5" fmla="*/ 0 h 698708"/>
              <a:gd name="connsiteX6" fmla="*/ 2981523 w 2983766"/>
              <a:gd name="connsiteY6" fmla="*/ 116454 h 698708"/>
              <a:gd name="connsiteX7" fmla="*/ 2981523 w 2983766"/>
              <a:gd name="connsiteY7" fmla="*/ 407580 h 698708"/>
              <a:gd name="connsiteX8" fmla="*/ 2983766 w 2983766"/>
              <a:gd name="connsiteY8" fmla="*/ 561705 h 698708"/>
              <a:gd name="connsiteX9" fmla="*/ 2981523 w 2983766"/>
              <a:gd name="connsiteY9" fmla="*/ 582257 h 698708"/>
              <a:gd name="connsiteX10" fmla="*/ 2981523 w 2983766"/>
              <a:gd name="connsiteY10" fmla="*/ 582254 h 698708"/>
              <a:gd name="connsiteX11" fmla="*/ 2865069 w 2983766"/>
              <a:gd name="connsiteY11" fmla="*/ 698708 h 698708"/>
              <a:gd name="connsiteX12" fmla="*/ 2484603 w 2983766"/>
              <a:gd name="connsiteY12" fmla="*/ 698708 h 698708"/>
              <a:gd name="connsiteX13" fmla="*/ 1739222 w 2983766"/>
              <a:gd name="connsiteY13" fmla="*/ 698708 h 698708"/>
              <a:gd name="connsiteX14" fmla="*/ 1739222 w 2983766"/>
              <a:gd name="connsiteY14" fmla="*/ 698708 h 698708"/>
              <a:gd name="connsiteX15" fmla="*/ 116454 w 2983766"/>
              <a:gd name="connsiteY15" fmla="*/ 698708 h 698708"/>
              <a:gd name="connsiteX16" fmla="*/ 0 w 2983766"/>
              <a:gd name="connsiteY16" fmla="*/ 582254 h 698708"/>
              <a:gd name="connsiteX17" fmla="*/ 0 w 2983766"/>
              <a:gd name="connsiteY17" fmla="*/ 582257 h 698708"/>
              <a:gd name="connsiteX18" fmla="*/ 0 w 2983766"/>
              <a:gd name="connsiteY18" fmla="*/ 407580 h 698708"/>
              <a:gd name="connsiteX19" fmla="*/ 0 w 2983766"/>
              <a:gd name="connsiteY19" fmla="*/ 407580 h 698708"/>
              <a:gd name="connsiteX20" fmla="*/ 0 w 2983766"/>
              <a:gd name="connsiteY20" fmla="*/ 116454 h 698708"/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2981523 w 2981523"/>
              <a:gd name="connsiteY8" fmla="*/ 582257 h 698708"/>
              <a:gd name="connsiteX9" fmla="*/ 2981523 w 2981523"/>
              <a:gd name="connsiteY9" fmla="*/ 582254 h 698708"/>
              <a:gd name="connsiteX10" fmla="*/ 2865069 w 2981523"/>
              <a:gd name="connsiteY10" fmla="*/ 698708 h 698708"/>
              <a:gd name="connsiteX11" fmla="*/ 2484603 w 2981523"/>
              <a:gd name="connsiteY11" fmla="*/ 698708 h 698708"/>
              <a:gd name="connsiteX12" fmla="*/ 1739222 w 2981523"/>
              <a:gd name="connsiteY12" fmla="*/ 698708 h 698708"/>
              <a:gd name="connsiteX13" fmla="*/ 1739222 w 2981523"/>
              <a:gd name="connsiteY13" fmla="*/ 698708 h 698708"/>
              <a:gd name="connsiteX14" fmla="*/ 116454 w 2981523"/>
              <a:gd name="connsiteY14" fmla="*/ 698708 h 698708"/>
              <a:gd name="connsiteX15" fmla="*/ 0 w 2981523"/>
              <a:gd name="connsiteY15" fmla="*/ 582254 h 698708"/>
              <a:gd name="connsiteX16" fmla="*/ 0 w 2981523"/>
              <a:gd name="connsiteY16" fmla="*/ 582257 h 698708"/>
              <a:gd name="connsiteX17" fmla="*/ 0 w 2981523"/>
              <a:gd name="connsiteY17" fmla="*/ 407580 h 698708"/>
              <a:gd name="connsiteX18" fmla="*/ 0 w 2981523"/>
              <a:gd name="connsiteY18" fmla="*/ 407580 h 698708"/>
              <a:gd name="connsiteX19" fmla="*/ 0 w 2981523"/>
              <a:gd name="connsiteY19" fmla="*/ 116454 h 69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81000" y="4373999"/>
            <a:ext cx="3735000" cy="565623"/>
          </a:xfrm>
          <a:custGeom>
            <a:avLst/>
            <a:gdLst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1877904 w 3600000"/>
              <a:gd name="connsiteY13" fmla="*/ 1154279 h 578882"/>
              <a:gd name="connsiteX14" fmla="*/ 2100000 w 3600000"/>
              <a:gd name="connsiteY14" fmla="*/ 578882 h 578882"/>
              <a:gd name="connsiteX15" fmla="*/ 96482 w 3600000"/>
              <a:gd name="connsiteY15" fmla="*/ 578882 h 578882"/>
              <a:gd name="connsiteX16" fmla="*/ 0 w 3600000"/>
              <a:gd name="connsiteY16" fmla="*/ 482400 h 578882"/>
              <a:gd name="connsiteX17" fmla="*/ 0 w 3600000"/>
              <a:gd name="connsiteY17" fmla="*/ 482402 h 578882"/>
              <a:gd name="connsiteX18" fmla="*/ 0 w 3600000"/>
              <a:gd name="connsiteY18" fmla="*/ 337681 h 578882"/>
              <a:gd name="connsiteX19" fmla="*/ 0 w 3600000"/>
              <a:gd name="connsiteY19" fmla="*/ 337681 h 578882"/>
              <a:gd name="connsiteX20" fmla="*/ 0 w 3600000"/>
              <a:gd name="connsiteY20" fmla="*/ 96482 h 578882"/>
              <a:gd name="connsiteX0" fmla="*/ 0 w 3600000"/>
              <a:gd name="connsiteY0" fmla="*/ 96482 h 584935"/>
              <a:gd name="connsiteX1" fmla="*/ 96482 w 3600000"/>
              <a:gd name="connsiteY1" fmla="*/ 0 h 584935"/>
              <a:gd name="connsiteX2" fmla="*/ 2100000 w 3600000"/>
              <a:gd name="connsiteY2" fmla="*/ 0 h 584935"/>
              <a:gd name="connsiteX3" fmla="*/ 2100000 w 3600000"/>
              <a:gd name="connsiteY3" fmla="*/ 0 h 584935"/>
              <a:gd name="connsiteX4" fmla="*/ 3000000 w 3600000"/>
              <a:gd name="connsiteY4" fmla="*/ 0 h 584935"/>
              <a:gd name="connsiteX5" fmla="*/ 3503518 w 3600000"/>
              <a:gd name="connsiteY5" fmla="*/ 0 h 584935"/>
              <a:gd name="connsiteX6" fmla="*/ 3600000 w 3600000"/>
              <a:gd name="connsiteY6" fmla="*/ 96482 h 584935"/>
              <a:gd name="connsiteX7" fmla="*/ 3600000 w 3600000"/>
              <a:gd name="connsiteY7" fmla="*/ 337681 h 584935"/>
              <a:gd name="connsiteX8" fmla="*/ 3600000 w 3600000"/>
              <a:gd name="connsiteY8" fmla="*/ 337681 h 584935"/>
              <a:gd name="connsiteX9" fmla="*/ 3600000 w 3600000"/>
              <a:gd name="connsiteY9" fmla="*/ 482402 h 584935"/>
              <a:gd name="connsiteX10" fmla="*/ 3600000 w 3600000"/>
              <a:gd name="connsiteY10" fmla="*/ 482400 h 584935"/>
              <a:gd name="connsiteX11" fmla="*/ 3503518 w 3600000"/>
              <a:gd name="connsiteY11" fmla="*/ 578882 h 584935"/>
              <a:gd name="connsiteX12" fmla="*/ 3000000 w 3600000"/>
              <a:gd name="connsiteY12" fmla="*/ 578882 h 584935"/>
              <a:gd name="connsiteX13" fmla="*/ 2378236 w 3600000"/>
              <a:gd name="connsiteY13" fmla="*/ 584935 h 584935"/>
              <a:gd name="connsiteX14" fmla="*/ 2100000 w 3600000"/>
              <a:gd name="connsiteY14" fmla="*/ 578882 h 584935"/>
              <a:gd name="connsiteX15" fmla="*/ 96482 w 3600000"/>
              <a:gd name="connsiteY15" fmla="*/ 578882 h 584935"/>
              <a:gd name="connsiteX16" fmla="*/ 0 w 3600000"/>
              <a:gd name="connsiteY16" fmla="*/ 482400 h 584935"/>
              <a:gd name="connsiteX17" fmla="*/ 0 w 3600000"/>
              <a:gd name="connsiteY17" fmla="*/ 482402 h 584935"/>
              <a:gd name="connsiteX18" fmla="*/ 0 w 3600000"/>
              <a:gd name="connsiteY18" fmla="*/ 337681 h 584935"/>
              <a:gd name="connsiteX19" fmla="*/ 0 w 3600000"/>
              <a:gd name="connsiteY19" fmla="*/ 337681 h 584935"/>
              <a:gd name="connsiteX20" fmla="*/ 0 w 3600000"/>
              <a:gd name="connsiteY20" fmla="*/ 96482 h 584935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591000" y="5784935"/>
            <a:ext cx="4114800" cy="580845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-472173 w 4114800"/>
              <a:gd name="connsiteY3" fmla="*/ -432541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1714500 w 4114800"/>
              <a:gd name="connsiteY3" fmla="*/ 0 h 578882"/>
              <a:gd name="connsiteX4" fmla="*/ 4018318 w 4114800"/>
              <a:gd name="connsiteY4" fmla="*/ 0 h 578882"/>
              <a:gd name="connsiteX5" fmla="*/ 4114800 w 4114800"/>
              <a:gd name="connsiteY5" fmla="*/ 96482 h 578882"/>
              <a:gd name="connsiteX6" fmla="*/ 4114800 w 4114800"/>
              <a:gd name="connsiteY6" fmla="*/ 96480 h 578882"/>
              <a:gd name="connsiteX7" fmla="*/ 4114800 w 4114800"/>
              <a:gd name="connsiteY7" fmla="*/ 96480 h 578882"/>
              <a:gd name="connsiteX8" fmla="*/ 4114800 w 4114800"/>
              <a:gd name="connsiteY8" fmla="*/ 241201 h 578882"/>
              <a:gd name="connsiteX9" fmla="*/ 4114800 w 4114800"/>
              <a:gd name="connsiteY9" fmla="*/ 482400 h 578882"/>
              <a:gd name="connsiteX10" fmla="*/ 4018318 w 4114800"/>
              <a:gd name="connsiteY10" fmla="*/ 578882 h 578882"/>
              <a:gd name="connsiteX11" fmla="*/ 1714500 w 4114800"/>
              <a:gd name="connsiteY11" fmla="*/ 578882 h 578882"/>
              <a:gd name="connsiteX12" fmla="*/ 685800 w 4114800"/>
              <a:gd name="connsiteY12" fmla="*/ 578882 h 578882"/>
              <a:gd name="connsiteX13" fmla="*/ 685800 w 4114800"/>
              <a:gd name="connsiteY13" fmla="*/ 578882 h 578882"/>
              <a:gd name="connsiteX14" fmla="*/ 96482 w 4114800"/>
              <a:gd name="connsiteY14" fmla="*/ 578882 h 578882"/>
              <a:gd name="connsiteX15" fmla="*/ 0 w 4114800"/>
              <a:gd name="connsiteY15" fmla="*/ 482400 h 578882"/>
              <a:gd name="connsiteX16" fmla="*/ 0 w 4114800"/>
              <a:gd name="connsiteY16" fmla="*/ 241201 h 578882"/>
              <a:gd name="connsiteX17" fmla="*/ 0 w 4114800"/>
              <a:gd name="connsiteY17" fmla="*/ 96480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500A29-02C5-4980-8158-EAA75BBB0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81000" y="5139000"/>
            <a:ext cx="85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6000" y="5137278"/>
            <a:ext cx="12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87378" y="5137278"/>
            <a:ext cx="3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1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7038" y="1004282"/>
            <a:ext cx="9829699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стойност от даден тип</a:t>
            </a:r>
          </a:p>
          <a:p>
            <a:pPr lvl="1"/>
            <a:r>
              <a:rPr lang="bg-BG" sz="3000" dirty="0"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/>
              <a:t>"Hello"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bg-BG" sz="3000" b="1" dirty="0">
                <a:cs typeface="Consolas" pitchFamily="49" charset="0"/>
              </a:rPr>
              <a:t>Здрасти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"p@r0La"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cs typeface="Consolas" pitchFamily="49" charset="0"/>
              </a:rPr>
              <a:t> </a:t>
            </a:r>
            <a:r>
              <a:rPr lang="bg-BG" sz="3000" dirty="0"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cs typeface="Consolas" pitchFamily="49" charset="0"/>
              </a:rPr>
            </a:br>
            <a:r>
              <a:rPr lang="bg-BG" sz="3000" dirty="0">
                <a:cs typeface="Consolas" pitchFamily="49" charset="0"/>
              </a:rPr>
              <a:t>стойност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F4E5381-5C14-4CB8-BFF2-613C294889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latin typeface="Consolas" panose="020B0609020204030204" pitchFamily="49" charset="0"/>
              </a:rPr>
              <a:t>Масиви – четене от масив</a:t>
            </a:r>
            <a:endParaRPr lang="bg-BG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/>
              <a:t>В програмирането </a:t>
            </a:r>
            <a:r>
              <a:rPr lang="bg-BG" b="1" dirty="0">
                <a:solidFill>
                  <a:schemeClr val="bg1"/>
                </a:solidFill>
              </a:rPr>
              <a:t>масив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поредица от елементи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Можем да запазваме </a:t>
            </a:r>
            <a:r>
              <a:rPr lang="bg-BG" b="1" dirty="0">
                <a:solidFill>
                  <a:schemeClr val="bg1"/>
                </a:solidFill>
              </a:rPr>
              <a:t>много стойности</a:t>
            </a:r>
            <a:r>
              <a:rPr lang="en-GB" b="1" dirty="0"/>
              <a:t> </a:t>
            </a:r>
            <a:r>
              <a:rPr lang="bg-BG" dirty="0"/>
              <a:t>в една променлива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номерирани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дължина на променливата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масив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6"/>
            <a:ext cx="2549982" cy="708983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масива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1246069B-742D-4386-9728-50EA867B99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Както от подаден текст можем да прочетем само една буква, така можем да прочетем само един елемент от даден масив.</a:t>
            </a:r>
          </a:p>
          <a:p>
            <a:pPr latinLnBrk="0"/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500" y="2495550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четене от масиви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492412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7740650" y="2994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</a:t>
            </a:r>
            <a:endParaRPr lang="en-US" sz="28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7740650" y="34391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//b</a:t>
            </a:r>
            <a:endParaRPr lang="en-US" sz="28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7740650" y="3883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559019-F801-46AB-8A9E-B623145DC2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72E6AA3-7F99-43F8-8F06-C31096110B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1276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187857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като вход, </a:t>
            </a:r>
            <a:br>
              <a:rPr lang="en-US" sz="3600" dirty="0"/>
            </a:br>
            <a:r>
              <a:rPr lang="bg-BG" sz="3600" dirty="0"/>
              <a:t>идва под формата на </a:t>
            </a:r>
            <a:r>
              <a:rPr lang="bg-BG" sz="3600" b="1" dirty="0">
                <a:solidFill>
                  <a:schemeClr val="bg1"/>
                </a:solidFill>
              </a:rPr>
              <a:t>аргумент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</a:t>
            </a:r>
            <a:br>
              <a:rPr lang="en-US" sz="3600" dirty="0"/>
            </a:br>
            <a:r>
              <a:rPr lang="bg-BG" sz="3600" dirty="0"/>
              <a:t>се </a:t>
            </a:r>
            <a:r>
              <a:rPr lang="bg-BG" sz="3600" b="1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6000" y="4599000"/>
            <a:ext cx="643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 let str = input[0];</a:t>
            </a:r>
            <a:endParaRPr lang="bg-BG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32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789722-94B0-400E-AE02-5EAEA99449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5DA7-E3F9-45D4-94E3-220D61226A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3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1854000"/>
            <a:ext cx="50919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input[0];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readName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(['</a:t>
            </a:r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SoftUni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']);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6000" y="4640372"/>
            <a:ext cx="38004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073854" y="440875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4F1AA0-04F7-4F03-9DE8-D1842E3BE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960763"/>
            <a:ext cx="10033549" cy="5276048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</a:t>
            </a:r>
            <a:r>
              <a:rPr lang="en-US" sz="2800" dirty="0"/>
              <a:t> </a:t>
            </a:r>
            <a:r>
              <a:rPr lang="bg-BG" sz="2800" dirty="0"/>
              <a:t>число: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2800" dirty="0"/>
              <a:t>Пример: пресмятане на лице на квадрат със страна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2800" dirty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3610615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1000" y="1528447"/>
            <a:ext cx="66593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737" y="3834000"/>
            <a:ext cx="3195000" cy="972197"/>
          </a:xfrm>
          <a:custGeom>
            <a:avLst/>
            <a:gdLst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-1066491 w 3195000"/>
              <a:gd name="connsiteY18" fmla="*/ -132054 h 972197"/>
              <a:gd name="connsiteX19" fmla="*/ 0 w 3195000"/>
              <a:gd name="connsiteY19" fmla="*/ 162033 h 972197"/>
              <a:gd name="connsiteX20" fmla="*/ 0 w 3195000"/>
              <a:gd name="connsiteY20" fmla="*/ 162036 h 972197"/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0 w 3195000"/>
              <a:gd name="connsiteY18" fmla="*/ 162033 h 972197"/>
              <a:gd name="connsiteX19" fmla="*/ 0 w 3195000"/>
              <a:gd name="connsiteY19" fmla="*/ 162036 h 9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3BD48E-07EE-4E35-AE54-098018584874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3"/>
              </a:rPr>
              <a:t>https://judge.softuni.bg/Contests/Index/2399#2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4E1781-9D0B-496D-9043-BFA452803D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A5217F-57BB-4CF0-AF88-8D1348BC6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FEC2BC7-02F9-4F89-88BB-DCC77EAE43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5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6DBB885D-AF01-4354-A8D7-98F3123FB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00"/>
            <a:ext cx="6004098" cy="4725000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функция, която</a:t>
            </a:r>
            <a:r>
              <a:rPr lang="en-US" sz="3200" dirty="0"/>
              <a:t>:</a:t>
            </a:r>
          </a:p>
          <a:p>
            <a:pPr lvl="1"/>
            <a:r>
              <a:rPr lang="bg-BG" sz="2800" dirty="0"/>
              <a:t>Получава като аргумент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en-US" sz="2800" dirty="0"/>
              <a:t> </a:t>
            </a:r>
            <a:r>
              <a:rPr lang="bg-BG" sz="2800" dirty="0"/>
              <a:t>на човек</a:t>
            </a:r>
          </a:p>
          <a:p>
            <a:pPr lvl="1"/>
            <a:r>
              <a:rPr lang="bg-BG" sz="2800" dirty="0"/>
              <a:t>Отпечатва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/>
              <a:t>"</a:t>
            </a:r>
            <a:r>
              <a:rPr lang="bg-BG" sz="2800" dirty="0"/>
              <a:t>, където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2800" b="1" dirty="0"/>
              <a:t> </a:t>
            </a:r>
            <a:r>
              <a:rPr lang="bg-BG" sz="2800" dirty="0"/>
              <a:t>е полученото преди това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6448099" y="1359000"/>
            <a:ext cx="5473581" cy="4725000"/>
          </a:xfrm>
        </p:spPr>
        <p:txBody>
          <a:bodyPr/>
          <a:lstStyle/>
          <a:p>
            <a:r>
              <a:rPr lang="bg-BG" sz="3600" dirty="0"/>
              <a:t>Примерен вход и изход: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878273" y="2228583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878273" y="3204812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7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2" y="1830475"/>
            <a:ext cx="7003288" cy="3713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greetingByName(input)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= input[0];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 = "Hello, " +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greetingByName</a:t>
            </a:r>
            <a:r>
              <a:rPr lang="en-US" sz="2800" dirty="0"/>
              <a:t>(</a:t>
            </a:r>
            <a:r>
              <a:rPr lang="en-AS" sz="2800" dirty="0"/>
              <a:t>[</a:t>
            </a:r>
            <a:r>
              <a:rPr lang="en-US" sz="2800" dirty="0"/>
              <a:t>'</a:t>
            </a:r>
            <a:r>
              <a:rPr lang="en-US" sz="2800" dirty="0" err="1"/>
              <a:t>Svetlin</a:t>
            </a:r>
            <a:r>
              <a:rPr lang="en-US" sz="2800" dirty="0"/>
              <a:t> </a:t>
            </a:r>
            <a:r>
              <a:rPr lang="en-US" sz="2800" dirty="0" err="1"/>
              <a:t>Nakov</a:t>
            </a:r>
            <a:r>
              <a:rPr lang="en-US" sz="2800" dirty="0"/>
              <a:t>'</a:t>
            </a:r>
            <a:r>
              <a:rPr lang="en-AS" sz="2800" dirty="0"/>
              <a:t>]</a:t>
            </a:r>
            <a:r>
              <a:rPr lang="en-US" sz="28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0179" y="1824166"/>
            <a:ext cx="3752851" cy="1784834"/>
          </a:xfrm>
          <a:custGeom>
            <a:avLst/>
            <a:gdLst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-779767 w 3752851"/>
              <a:gd name="connsiteY18" fmla="*/ 1379373 h 1784834"/>
              <a:gd name="connsiteX19" fmla="*/ 0 w 3752851"/>
              <a:gd name="connsiteY19" fmla="*/ 1041153 h 1784834"/>
              <a:gd name="connsiteX20" fmla="*/ 0 w 3752851"/>
              <a:gd name="connsiteY20" fmla="*/ 297478 h 1784834"/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0 w 3752851"/>
              <a:gd name="connsiteY18" fmla="*/ 1041153 h 1784834"/>
              <a:gd name="connsiteX19" fmla="*/ 0 w 3752851"/>
              <a:gd name="connsiteY19" fmla="*/ 297478 h 17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</a:t>
            </a:r>
            <a:r>
              <a:rPr lang="bg-BG" sz="2800" b="1" dirty="0">
                <a:solidFill>
                  <a:schemeClr val="bg1"/>
                </a:solidFill>
              </a:rPr>
              <a:t>+</a:t>
            </a:r>
            <a:r>
              <a:rPr lang="bg-BG" sz="2800" b="1" dirty="0">
                <a:solidFill>
                  <a:schemeClr val="bg2"/>
                </a:solidFill>
              </a:rPr>
              <a:t>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0180" y="4104001"/>
            <a:ext cx="375285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4214F112-B8E1-4F08-8AEF-3AE2E5C384CC}"/>
              </a:ext>
            </a:extLst>
          </p:cNvPr>
          <p:cNvSpPr/>
          <p:nvPr/>
        </p:nvSpPr>
        <p:spPr>
          <a:xfrm>
            <a:off x="762000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4"/>
              </a:rPr>
              <a:t>https://judge.softuni.bg/Contests/Index/2399#4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70DF996-C213-4F90-9662-A1C0125DA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682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0529" y="1839916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0529" y="413936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16381" y="3329676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30" y="5285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705" y="5859000"/>
            <a:ext cx="4114799" cy="876866"/>
          </a:xfrm>
          <a:custGeom>
            <a:avLst/>
            <a:gdLst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2121467 w 4114799"/>
              <a:gd name="connsiteY3" fmla="*/ -178337 h 876866"/>
              <a:gd name="connsiteX4" fmla="*/ 3428999 w 4114799"/>
              <a:gd name="connsiteY4" fmla="*/ 0 h 876866"/>
              <a:gd name="connsiteX5" fmla="*/ 3968652 w 4114799"/>
              <a:gd name="connsiteY5" fmla="*/ 0 h 876866"/>
              <a:gd name="connsiteX6" fmla="*/ 4114799 w 4114799"/>
              <a:gd name="connsiteY6" fmla="*/ 146147 h 876866"/>
              <a:gd name="connsiteX7" fmla="*/ 4114799 w 4114799"/>
              <a:gd name="connsiteY7" fmla="*/ 146144 h 876866"/>
              <a:gd name="connsiteX8" fmla="*/ 4114799 w 4114799"/>
              <a:gd name="connsiteY8" fmla="*/ 146144 h 876866"/>
              <a:gd name="connsiteX9" fmla="*/ 4114799 w 4114799"/>
              <a:gd name="connsiteY9" fmla="*/ 365361 h 876866"/>
              <a:gd name="connsiteX10" fmla="*/ 4114799 w 4114799"/>
              <a:gd name="connsiteY10" fmla="*/ 730719 h 876866"/>
              <a:gd name="connsiteX11" fmla="*/ 3968652 w 4114799"/>
              <a:gd name="connsiteY11" fmla="*/ 876866 h 876866"/>
              <a:gd name="connsiteX12" fmla="*/ 3428999 w 4114799"/>
              <a:gd name="connsiteY12" fmla="*/ 876866 h 876866"/>
              <a:gd name="connsiteX13" fmla="*/ 2400299 w 4114799"/>
              <a:gd name="connsiteY13" fmla="*/ 876866 h 876866"/>
              <a:gd name="connsiteX14" fmla="*/ 2400299 w 4114799"/>
              <a:gd name="connsiteY14" fmla="*/ 876866 h 876866"/>
              <a:gd name="connsiteX15" fmla="*/ 146147 w 4114799"/>
              <a:gd name="connsiteY15" fmla="*/ 876866 h 876866"/>
              <a:gd name="connsiteX16" fmla="*/ 0 w 4114799"/>
              <a:gd name="connsiteY16" fmla="*/ 730719 h 876866"/>
              <a:gd name="connsiteX17" fmla="*/ 0 w 4114799"/>
              <a:gd name="connsiteY17" fmla="*/ 365361 h 876866"/>
              <a:gd name="connsiteX18" fmla="*/ 0 w 4114799"/>
              <a:gd name="connsiteY18" fmla="*/ 146144 h 876866"/>
              <a:gd name="connsiteX19" fmla="*/ 0 w 4114799"/>
              <a:gd name="connsiteY19" fmla="*/ 146144 h 876866"/>
              <a:gd name="connsiteX20" fmla="*/ 0 w 4114799"/>
              <a:gd name="connsiteY20" fmla="*/ 146147 h 876866"/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3428999 w 4114799"/>
              <a:gd name="connsiteY3" fmla="*/ 0 h 876866"/>
              <a:gd name="connsiteX4" fmla="*/ 3968652 w 4114799"/>
              <a:gd name="connsiteY4" fmla="*/ 0 h 876866"/>
              <a:gd name="connsiteX5" fmla="*/ 4114799 w 4114799"/>
              <a:gd name="connsiteY5" fmla="*/ 146147 h 876866"/>
              <a:gd name="connsiteX6" fmla="*/ 4114799 w 4114799"/>
              <a:gd name="connsiteY6" fmla="*/ 146144 h 876866"/>
              <a:gd name="connsiteX7" fmla="*/ 4114799 w 4114799"/>
              <a:gd name="connsiteY7" fmla="*/ 146144 h 876866"/>
              <a:gd name="connsiteX8" fmla="*/ 4114799 w 4114799"/>
              <a:gd name="connsiteY8" fmla="*/ 365361 h 876866"/>
              <a:gd name="connsiteX9" fmla="*/ 4114799 w 4114799"/>
              <a:gd name="connsiteY9" fmla="*/ 730719 h 876866"/>
              <a:gd name="connsiteX10" fmla="*/ 3968652 w 4114799"/>
              <a:gd name="connsiteY10" fmla="*/ 876866 h 876866"/>
              <a:gd name="connsiteX11" fmla="*/ 3428999 w 4114799"/>
              <a:gd name="connsiteY11" fmla="*/ 876866 h 876866"/>
              <a:gd name="connsiteX12" fmla="*/ 2400299 w 4114799"/>
              <a:gd name="connsiteY12" fmla="*/ 876866 h 876866"/>
              <a:gd name="connsiteX13" fmla="*/ 2400299 w 4114799"/>
              <a:gd name="connsiteY13" fmla="*/ 876866 h 876866"/>
              <a:gd name="connsiteX14" fmla="*/ 146147 w 4114799"/>
              <a:gd name="connsiteY14" fmla="*/ 876866 h 876866"/>
              <a:gd name="connsiteX15" fmla="*/ 0 w 4114799"/>
              <a:gd name="connsiteY15" fmla="*/ 730719 h 876866"/>
              <a:gd name="connsiteX16" fmla="*/ 0 w 4114799"/>
              <a:gd name="connsiteY16" fmla="*/ 365361 h 876866"/>
              <a:gd name="connsiteX17" fmla="*/ 0 w 4114799"/>
              <a:gd name="connsiteY17" fmla="*/ 146144 h 876866"/>
              <a:gd name="connsiteX18" fmla="*/ 0 w 4114799"/>
              <a:gd name="connsiteY18" fmla="*/ 146144 h 876866"/>
              <a:gd name="connsiteX19" fmla="*/ 0 w 4114799"/>
              <a:gd name="connsiteY19" fmla="*/ 146147 h 8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F15E4B8-2152-4BC9-BDA2-8B0354595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876843"/>
            <a:ext cx="64577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5999" y="4314262"/>
            <a:ext cx="7605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subtract(input)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a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b = Number(input[1]);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89994" y="2738618"/>
            <a:ext cx="107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9109360" y="1566412"/>
            <a:ext cx="3329782" cy="33297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AF19133-2D97-4CFC-8ED0-37ABA64187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1856320"/>
            <a:ext cx="636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1000" y="4293056"/>
            <a:ext cx="954423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2764454"/>
            <a:ext cx="96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200134"/>
            <a:ext cx="427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62273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4755949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7846593" y="602785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NaN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86F0632-2CE6-4B0E-9FDD-DB3FDE979F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665599" cy="5310875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86" y="1904265"/>
            <a:ext cx="5945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77" y="4114891"/>
            <a:ext cx="91617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56" y="293664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56" y="4128956"/>
            <a:ext cx="42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656" y="4582523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656" y="5079174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NaN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B3FD3F9-CC90-48A3-A0D4-141505A6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8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CF0455-38D3-487D-804F-EEBD4B473E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D71A0244-B76C-4E88-B6E7-EDEE855411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22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да</a:t>
            </a:r>
            <a:r>
              <a:rPr lang="en-US" sz="3600" dirty="0"/>
              <a:t> </a:t>
            </a:r>
            <a:r>
              <a:rPr lang="bg-BG" sz="3600" dirty="0"/>
              <a:t>"комуникираме" </a:t>
            </a:r>
          </a:p>
          <a:p>
            <a:pPr>
              <a:lnSpc>
                <a:spcPct val="100000"/>
              </a:lnSpc>
            </a:pPr>
            <a:r>
              <a:rPr lang="bg-BG" sz="38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 "</a:t>
            </a:r>
            <a:r>
              <a:rPr lang="bg-BG" sz="4000" b="1" dirty="0">
                <a:solidFill>
                  <a:schemeClr val="bg1"/>
                </a:solidFill>
              </a:rPr>
              <a:t>компютърна</a:t>
            </a:r>
            <a:r>
              <a:rPr lang="bg-BG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3728617"/>
            <a:ext cx="2504233" cy="25042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ACAB6EC-DF06-4743-899A-278198563F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59CCF-0C45-4AE1-B0D3-0640A2341E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6411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При печат на текст, числа и други данни, можем да ги </a:t>
            </a:r>
            <a:br>
              <a:rPr lang="en-US" sz="3600" dirty="0"/>
            </a:br>
            <a:r>
              <a:rPr lang="bg-BG" sz="3600" dirty="0"/>
              <a:t>съединим, използвайки интерполация</a:t>
            </a:r>
            <a:r>
              <a:rPr lang="en-US" sz="3600" dirty="0"/>
              <a:t>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{arg1}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${arg2}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${arg3}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bg-BG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494" y="3717745"/>
            <a:ext cx="6660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input[0];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7125" y="4848119"/>
            <a:ext cx="4599688" cy="1639144"/>
          </a:xfrm>
          <a:custGeom>
            <a:avLst/>
            <a:gdLst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-1081295 w 4599688"/>
              <a:gd name="connsiteY18" fmla="*/ 196189 h 1639144"/>
              <a:gd name="connsiteX19" fmla="*/ 0 w 4599688"/>
              <a:gd name="connsiteY19" fmla="*/ 273191 h 1639144"/>
              <a:gd name="connsiteX20" fmla="*/ 0 w 4599688"/>
              <a:gd name="connsiteY20" fmla="*/ 273196 h 1639144"/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0 w 4599688"/>
              <a:gd name="connsiteY18" fmla="*/ 273191 h 1639144"/>
              <a:gd name="connsiteX19" fmla="*/ 0 w 4599688"/>
              <a:gd name="connsiteY19" fmla="*/ 273196 h 16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7125" y="3420762"/>
            <a:ext cx="4552707" cy="1079492"/>
          </a:xfrm>
          <a:custGeom>
            <a:avLst/>
            <a:gdLst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-746234 w 4552707"/>
              <a:gd name="connsiteY18" fmla="*/ 1232683 h 1079492"/>
              <a:gd name="connsiteX19" fmla="*/ 0 w 4552707"/>
              <a:gd name="connsiteY19" fmla="*/ 629704 h 1079492"/>
              <a:gd name="connsiteX20" fmla="*/ 0 w 4552707"/>
              <a:gd name="connsiteY20" fmla="*/ 179919 h 1079492"/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0 w 4552707"/>
              <a:gd name="connsiteY18" fmla="*/ 629704 h 1079492"/>
              <a:gd name="connsiteX19" fmla="*/ 0 w 4552707"/>
              <a:gd name="connsiteY19" fmla="*/ 179919 h 107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C2DC04-4E14-48BB-9BA9-8A6B6743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програма,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/>
              <a:t>име, фамилия, възраст </a:t>
            </a:r>
            <a:r>
              <a:rPr lang="ru-RU" sz="3000" dirty="0"/>
              <a:t>на човек и град, въведени от потребителя</a:t>
            </a:r>
            <a:endParaRPr lang="en-US" sz="3000" dirty="0"/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0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9356" y="4824000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['Petar'</a:t>
            </a:r>
            <a:r>
              <a:rPr lang="bg-BG" sz="2400" b="1" noProof="1">
                <a:latin typeface="Consolas" pitchFamily="49" charset="0"/>
              </a:rPr>
              <a:t>,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Petrov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24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]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49356" y="5621098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770" y="4754431"/>
            <a:ext cx="1336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Вход</a:t>
            </a:r>
            <a:r>
              <a:rPr lang="en-US" sz="30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8423" y="5524403"/>
            <a:ext cx="133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Изход</a:t>
            </a:r>
            <a:r>
              <a:rPr lang="en-US" sz="3000" dirty="0"/>
              <a:t>: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68C1E2B-77C1-4A80-A44F-1616134E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7500" y="1647530"/>
            <a:ext cx="1142365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</a:rPr>
              <a:t>function </a:t>
            </a:r>
            <a:r>
              <a:rPr lang="en-US" sz="3000" b="1" dirty="0" err="1">
                <a:latin typeface="Consolas" pitchFamily="49" charset="0"/>
              </a:rPr>
              <a:t>personalInfo</a:t>
            </a:r>
            <a:r>
              <a:rPr lang="en-US" sz="3000" b="1" dirty="0">
                <a:latin typeface="Consolas" pitchFamily="49" charset="0"/>
              </a:rPr>
              <a:t>(input) {</a:t>
            </a:r>
          </a:p>
          <a:p>
            <a:r>
              <a:rPr lang="en-US" sz="3000" b="1" dirty="0">
                <a:latin typeface="Consolas" pitchFamily="49" charset="0"/>
              </a:rPr>
              <a:t>	let </a:t>
            </a:r>
            <a:r>
              <a:rPr lang="en-US" sz="3000" b="1" dirty="0" err="1">
                <a:latin typeface="Consolas" pitchFamily="49" charset="0"/>
              </a:rPr>
              <a:t>firstName</a:t>
            </a:r>
            <a:r>
              <a:rPr lang="en-US" sz="3000" b="1" dirty="0">
                <a:latin typeface="Consolas" pitchFamily="49" charset="0"/>
              </a:rPr>
              <a:t> = input[0];</a:t>
            </a:r>
          </a:p>
          <a:p>
            <a:r>
              <a:rPr lang="en-US" sz="3000" b="1" dirty="0">
                <a:latin typeface="Consolas" pitchFamily="49" charset="0"/>
              </a:rPr>
              <a:t>	let 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 = input[1];</a:t>
            </a:r>
          </a:p>
          <a:p>
            <a:r>
              <a:rPr lang="en-US" sz="3000" b="1" dirty="0">
                <a:latin typeface="Consolas" pitchFamily="49" charset="0"/>
              </a:rPr>
              <a:t>	let age = Number(input[2]);</a:t>
            </a:r>
          </a:p>
          <a:p>
            <a:r>
              <a:rPr lang="en-US" sz="3000" b="1" dirty="0">
                <a:latin typeface="Consolas" pitchFamily="49" charset="0"/>
              </a:rPr>
              <a:t>	let town = input[3];</a:t>
            </a:r>
            <a:endParaRPr lang="bg-BG" sz="3000" b="1" dirty="0">
              <a:latin typeface="Consolas" pitchFamily="49" charset="0"/>
            </a:endParaRPr>
          </a:p>
          <a:p>
            <a:r>
              <a:rPr lang="bg-BG" sz="3000" b="1" dirty="0">
                <a:latin typeface="Consolas" pitchFamily="49" charset="0"/>
              </a:rPr>
              <a:t>	</a:t>
            </a:r>
            <a:r>
              <a:rPr lang="en-US" sz="3000" b="1" dirty="0">
                <a:latin typeface="Consolas" pitchFamily="49" charset="0"/>
              </a:rPr>
              <a:t>console.log(`You are ${firstName} ${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}, a </a:t>
            </a:r>
            <a:r>
              <a:rPr lang="bg-BG" sz="3000" b="1" dirty="0">
                <a:latin typeface="Consolas" pitchFamily="49" charset="0"/>
              </a:rPr>
              <a:t>      	</a:t>
            </a:r>
            <a:r>
              <a:rPr lang="en-US" sz="3000" b="1" dirty="0">
                <a:latin typeface="Consolas" pitchFamily="49" charset="0"/>
              </a:rPr>
              <a:t>${age}-years old person from ${town}.`); </a:t>
            </a:r>
            <a:endParaRPr lang="bg-BG" sz="3000" b="1" dirty="0">
              <a:latin typeface="Consolas" pitchFamily="49" charset="0"/>
            </a:endParaRPr>
          </a:p>
          <a:p>
            <a:endParaRPr lang="en-US" sz="3000" b="1" dirty="0">
              <a:latin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3901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2"/>
              </a:rPr>
              <a:t>https://judge.softuni.bg</a:t>
            </a:r>
            <a:r>
              <a:rPr lang="en-GB" sz="2000">
                <a:hlinkClick r:id="rId2"/>
              </a:rPr>
              <a:t>/Contests/</a:t>
            </a:r>
            <a:r>
              <a:rPr lang="en-GB" sz="2000" dirty="0">
                <a:hlinkClick r:id="rId2"/>
              </a:rPr>
              <a:t>Index/2399#5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5FF2F7-1582-48CB-8B99-5019276B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2469" y="1854000"/>
            <a:ext cx="7815939" cy="4541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en-US" sz="2800" dirty="0">
                <a:solidFill>
                  <a:schemeClr val="bg2"/>
                </a:solidFill>
              </a:rPr>
              <a:t>JavaScript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функции</a:t>
            </a:r>
            <a:endParaRPr lang="en-US" sz="2800" dirty="0">
              <a:solidFill>
                <a:schemeClr val="bg1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console.log(…)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Въвеждане на текст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8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8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16A0282-1234-4CFE-BF06-625C8A8E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6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51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4EFE89-FB55-40E6-BD85-6CA62C85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65E90A-FC25-426C-9E01-24E142841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F956E-DBD2-432B-AAFA-4997938E49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 комуникираме?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44537"/>
            <a:ext cx="2820987" cy="1584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2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Добрый 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4292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2125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9631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3890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5902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E4C9998-CA80-4CB1-8701-363C4DD5F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89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6056" y="1758797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5745" y="1758797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714704 w 5334000"/>
              <a:gd name="connsiteY13" fmla="*/ 1529842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2521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5541908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14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3F4166EC-4A31-4ABF-BD6C-1C6CEC405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57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6056" y="1758797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5745" y="1758797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2521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78" y="546010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1F7EAD56-A3BF-48B8-879E-D23A521D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62" y="5457089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C8769B0-120A-4CF6-8FF9-636B98B51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10000" cy="52328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 </a:t>
            </a:r>
            <a:r>
              <a:rPr lang="en-US" sz="4000" dirty="0"/>
              <a:t>JavaScript, C#, Java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</a:t>
            </a:r>
            <a:r>
              <a:rPr lang="en-US" sz="4000" dirty="0"/>
              <a:t> 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4000" b="1" dirty="0"/>
              <a:t> </a:t>
            </a:r>
            <a:r>
              <a:rPr lang="bg-BG" sz="4000" dirty="0"/>
              <a:t>(например </a:t>
            </a:r>
            <a:r>
              <a:rPr lang="en-US" sz="4000" dirty="0">
                <a:sym typeface="Wingdings" panose="05000000000000000000" pitchFamily="2" charset="2"/>
              </a:rPr>
              <a:t>Visual Studio Code</a:t>
            </a:r>
            <a:r>
              <a:rPr lang="bg-BG" sz="4000" dirty="0">
                <a:sym typeface="Wingdings" panose="05000000000000000000" pitchFamily="2" charset="2"/>
              </a:rPr>
              <a:t> </a:t>
            </a:r>
            <a:r>
              <a:rPr lang="en-US" sz="4000" dirty="0"/>
              <a:t>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C97296-3936-4766-9841-7A54FF8453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</TotalTime>
  <Words>2581</Words>
  <Application>Microsoft Office PowerPoint</Application>
  <PresentationFormat>Widescreen</PresentationFormat>
  <Paragraphs>411</Paragraphs>
  <Slides>47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Да направим конзолна програма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Конзолни програми с JavaScript</vt:lpstr>
      <vt:lpstr>Числата от 1 до 10</vt:lpstr>
      <vt:lpstr>Променливи и типове данни</vt:lpstr>
      <vt:lpstr>Променливи</vt:lpstr>
      <vt:lpstr>Типове данни</vt:lpstr>
      <vt:lpstr>Масиви – четене от масив</vt:lpstr>
      <vt:lpstr>Какво е масив?</vt:lpstr>
      <vt:lpstr>Масиви – четене от масиви</vt:lpstr>
      <vt:lpstr>Получаване на потребителски вход</vt:lpstr>
      <vt:lpstr>Четене на текст</vt:lpstr>
      <vt:lpstr>Четене на текст (2) 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Задачи с прости изчисления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82</cp:revision>
  <dcterms:created xsi:type="dcterms:W3CDTF">2018-05-23T13:08:44Z</dcterms:created>
  <dcterms:modified xsi:type="dcterms:W3CDTF">2021-01-19T14:54:38Z</dcterms:modified>
  <cp:category>computer programming;programming;C#;програмиране;кодиране</cp:category>
</cp:coreProperties>
</file>