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9"/>
  </p:notesMasterIdLst>
  <p:handoutMasterIdLst>
    <p:handoutMasterId r:id="rId30"/>
  </p:handoutMasterIdLst>
  <p:sldIdLst>
    <p:sldId id="503" r:id="rId2"/>
    <p:sldId id="276" r:id="rId3"/>
    <p:sldId id="492" r:id="rId4"/>
    <p:sldId id="509" r:id="rId5"/>
    <p:sldId id="508" r:id="rId6"/>
    <p:sldId id="507" r:id="rId7"/>
    <p:sldId id="511" r:id="rId8"/>
    <p:sldId id="510" r:id="rId9"/>
    <p:sldId id="515" r:id="rId10"/>
    <p:sldId id="514" r:id="rId11"/>
    <p:sldId id="513" r:id="rId12"/>
    <p:sldId id="512" r:id="rId13"/>
    <p:sldId id="516" r:id="rId14"/>
    <p:sldId id="517" r:id="rId15"/>
    <p:sldId id="528" r:id="rId16"/>
    <p:sldId id="520" r:id="rId17"/>
    <p:sldId id="525" r:id="rId18"/>
    <p:sldId id="524" r:id="rId19"/>
    <p:sldId id="523" r:id="rId20"/>
    <p:sldId id="527" r:id="rId21"/>
    <p:sldId id="522" r:id="rId22"/>
    <p:sldId id="526" r:id="rId23"/>
    <p:sldId id="529" r:id="rId24"/>
    <p:sldId id="521" r:id="rId25"/>
    <p:sldId id="401" r:id="rId26"/>
    <p:sldId id="493" r:id="rId27"/>
    <p:sldId id="4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Data Management" id="{66DCFE1F-60FD-44F2-BE82-706DDBC14898}">
          <p14:sldIdLst>
            <p14:sldId id="509"/>
            <p14:sldId id="508"/>
            <p14:sldId id="507"/>
            <p14:sldId id="511"/>
            <p14:sldId id="510"/>
          </p14:sldIdLst>
        </p14:section>
        <p14:section name="SQL" id="{1824802F-A716-42F1-8689-426078057632}">
          <p14:sldIdLst>
            <p14:sldId id="515"/>
            <p14:sldId id="514"/>
            <p14:sldId id="513"/>
            <p14:sldId id="512"/>
          </p14:sldIdLst>
        </p14:section>
        <p14:section name="SQL vs NoSQL" id="{AE365732-0B54-448C-8F0E-AE3F7571C556}">
          <p14:sldIdLst>
            <p14:sldId id="516"/>
            <p14:sldId id="517"/>
          </p14:sldIdLst>
        </p14:section>
        <p14:section name="Data Types" id="{FE4E31FB-5D18-4A6C-835A-2D0E7DCC51A1}">
          <p14:sldIdLst>
            <p14:sldId id="528"/>
            <p14:sldId id="520"/>
          </p14:sldIdLst>
        </p14:section>
        <p14:section name="Table Relations" id="{389E7C67-F4D8-4686-809F-D8E1C77A33D6}">
          <p14:sldIdLst>
            <p14:sldId id="525"/>
            <p14:sldId id="524"/>
            <p14:sldId id="523"/>
            <p14:sldId id="527"/>
            <p14:sldId id="522"/>
            <p14:sldId id="526"/>
            <p14:sldId id="529"/>
          </p14:sldIdLst>
        </p14:section>
        <p14:section name="Conclusion" id="{E19D07F1-86E2-47E9-B2AB-7ADC4F89DC12}">
          <p14:sldIdLst>
            <p14:sldId id="521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997C7-58AD-0645-0D56-127888716579}" v="218" dt="2020-03-02T10:26:30.156"/>
    <p1510:client id="{97E1B466-1EF2-6786-ED1E-442E7BF15003}" v="694" dt="2020-02-24T11:30:57.310"/>
    <p1510:client id="{ACC232DE-2511-49A3-B33B-FD78A94CD8E3}" v="22" dt="2019-12-04T16:40:36.347"/>
    <p1510:client id="{D80BFC58-FBE7-4D37-FC60-8FBA66B0E078}" v="112" dt="2020-03-02T10:08:41.289"/>
    <p1510:client id="{E83330A1-921C-42B9-F893-100020A17175}" v="141" dt="2020-02-24T10:32:19.98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678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3008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1969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8990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4769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:a16="http://schemas.microsoft.com/office/drawing/2014/main" id="{6AA4EA7A-119C-4849-AC0C-6C035DAFAA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AB69EB05-D6EE-468D-900B-1D8588EC227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2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34621594-B56D-40F2-A076-63B1150DC60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947D39B4-1CE4-4B4A-BC04-76C717ADB5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5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:a16="http://schemas.microsoft.com/office/drawing/2014/main" id="{39A9A936-2B2B-49A2-B7B0-627B67D62983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:a16="http://schemas.microsoft.com/office/drawing/2014/main" id="{2E4D7F9B-F356-4179-ADEE-39356011E0EA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:a16="http://schemas.microsoft.com/office/drawing/2014/main" id="{7764AE2D-4DAB-4269-AF04-A5640BC63F16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:a16="http://schemas.microsoft.com/office/drawing/2014/main" id="{3E1AF8FD-04B6-4518-9053-838C9DFD8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:a16="http://schemas.microsoft.com/office/drawing/2014/main" id="{3F9ADE1B-3E94-405A-A2D1-9E8A157C5C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:a16="http://schemas.microsoft.com/office/drawing/2014/main" id="{D1258FC3-EFB0-4640-8DDC-B6FF371F7F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:a16="http://schemas.microsoft.com/office/drawing/2014/main" id="{2B3CF970-50F3-4DC1-809E-78EA2771D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:a16="http://schemas.microsoft.com/office/drawing/2014/main" id="{2884B789-1D09-48EC-A3B9-BA6E07A91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:a16="http://schemas.microsoft.com/office/drawing/2014/main" id="{FF0B5D4A-19BA-41FA-B6E4-8C891D84C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:a16="http://schemas.microsoft.com/office/drawing/2014/main" id="{D8260A0D-A2F3-4CA7-BE7A-C0DE7F16036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:a16="http://schemas.microsoft.com/office/drawing/2014/main" id="{43142F0C-6433-4CC1-A702-A8FA05B2526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:a16="http://schemas.microsoft.com/office/drawing/2014/main" id="{B724ECE5-D75C-443D-A45F-A0DBF2071E5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D230D146-FEEC-4222-B716-2945C876DA6F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:a16="http://schemas.microsoft.com/office/drawing/2014/main" id="{372D021D-DAA4-4146-9C8E-B50FA8CC6E67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:a16="http://schemas.microsoft.com/office/drawing/2014/main" id="{7C2B0A35-B877-45C0-A18F-F9E4C7329827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:a16="http://schemas.microsoft.com/office/drawing/2014/main" id="{EECF4763-2990-485A-A245-63580FFEB5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:a16="http://schemas.microsoft.com/office/drawing/2014/main" id="{D718DED4-77DA-4768-A24C-1A294D8861E7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:a16="http://schemas.microsoft.com/office/drawing/2014/main" id="{DE43522F-E935-4E1C-9C50-BEF69E2CA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:a16="http://schemas.microsoft.com/office/drawing/2014/main" id="{418E08D8-6689-48F0-8D82-6EC3CC13951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4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73752999-0497-45A4-9546-9DD79911EC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9D0C4C55-B3C0-4C82-9AD8-42D01A23EBD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E8F2BEC4-3150-4A0B-AAF0-575F9328AC8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:a16="http://schemas.microsoft.com/office/drawing/2014/main" id="{2598961F-61DE-4DAB-AACA-AB46E8E29519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:a16="http://schemas.microsoft.com/office/drawing/2014/main" id="{E88CEB1A-ECCB-4D97-A807-60D5BB0795C7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9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5860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8F53B740-C320-49D8-8E0E-F13934DA714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:a16="http://schemas.microsoft.com/office/drawing/2014/main" id="{2689F0FD-6B69-4653-8655-EF07DCB35E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:a16="http://schemas.microsoft.com/office/drawing/2014/main" id="{09887DA0-1B1D-4694-8D71-582A437A79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4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:a16="http://schemas.microsoft.com/office/drawing/2014/main" id="{B31097FE-5911-4106-A581-BBE6A61F58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0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:a16="http://schemas.microsoft.com/office/drawing/2014/main" id="{6A8FC6C3-4DAF-4319-8FDD-7B66133A6DDC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6" name="Picture Bulb" descr="Bulb">
            <a:extLst>
              <a:ext uri="{FF2B5EF4-FFF2-40B4-BE49-F238E27FC236}">
                <a16:creationId xmlns:a16="http://schemas.microsoft.com/office/drawing/2014/main" id="{18739351-DDD5-4164-A22C-503D467357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7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83612B1C-B202-493D-9A12-51B0E17862F8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:a16="http://schemas.microsoft.com/office/drawing/2014/main" id="{884C0DC2-AB95-488B-99DB-84C9FE015B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1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:a16="http://schemas.microsoft.com/office/drawing/2014/main" id="{E1511013-FE69-4AAB-BE73-413320ADF73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0F8B08F4-60E8-4EA8-9A3F-F2BC58690A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5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:a16="http://schemas.microsoft.com/office/drawing/2014/main" id="{166A669B-70AF-47B3-87E4-F3F2EC99FC44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:a16="http://schemas.microsoft.com/office/drawing/2014/main" id="{229F96F4-8662-497A-A39E-CF13E4BA5D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6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:a16="http://schemas.microsoft.com/office/drawing/2014/main" id="{2B9D5E60-17C1-4F74-AC87-F82F8540FB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4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>
                <a:cs typeface="Calibri"/>
              </a:rPr>
              <a:t>Database Basics</a:t>
            </a:r>
            <a:endParaRPr lang="en-US" dirty="0"/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802B82A-691D-44D6-9332-2EBD7C15F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029" y="2142066"/>
            <a:ext cx="2178756" cy="217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0552259" cy="5201066"/>
          </a:xfrm>
        </p:spPr>
        <p:txBody>
          <a:bodyPr>
            <a:normAutofit/>
          </a:bodyPr>
          <a:lstStyle/>
          <a:p>
            <a:r>
              <a:rPr lang="en-US" dirty="0"/>
              <a:t>Programming language designed for managing data in a relational database</a:t>
            </a:r>
          </a:p>
          <a:p>
            <a:r>
              <a:rPr lang="en-US" dirty="0"/>
              <a:t>Developed at </a:t>
            </a:r>
            <a:r>
              <a:rPr lang="en-US" sz="3200" b="1" dirty="0">
                <a:solidFill>
                  <a:schemeClr val="bg1"/>
                </a:solidFill>
              </a:rPr>
              <a:t>IBM</a:t>
            </a:r>
            <a:r>
              <a:rPr lang="en-US" dirty="0"/>
              <a:t> in the early 1970s</a:t>
            </a:r>
          </a:p>
          <a:p>
            <a:r>
              <a:rPr lang="en-US" dirty="0"/>
              <a:t>To communicate with the Engine, we use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rgbClr val="F3CD60"/>
                </a:solidFill>
              </a:rPr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274126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352" y="1170929"/>
            <a:ext cx="11804822" cy="5570355"/>
          </a:xfrm>
        </p:spPr>
        <p:txBody>
          <a:bodyPr>
            <a:normAutofit/>
          </a:bodyPr>
          <a:lstStyle/>
          <a:p>
            <a:r>
              <a:rPr lang="en-US" dirty="0"/>
              <a:t>Subdivided into several language elements</a:t>
            </a:r>
          </a:p>
          <a:p>
            <a:pPr lvl="1"/>
            <a:r>
              <a:rPr lang="en-US" dirty="0"/>
              <a:t>Queries</a:t>
            </a:r>
          </a:p>
          <a:p>
            <a:pPr lvl="1"/>
            <a:r>
              <a:rPr lang="en-US" dirty="0"/>
              <a:t>Clauses</a:t>
            </a:r>
          </a:p>
          <a:p>
            <a:pPr lvl="1"/>
            <a:r>
              <a:rPr lang="en-US" dirty="0"/>
              <a:t>Expressions</a:t>
            </a:r>
          </a:p>
          <a:p>
            <a:pPr lvl="1"/>
            <a:r>
              <a:rPr lang="en-US" dirty="0"/>
              <a:t>Predicates</a:t>
            </a:r>
          </a:p>
          <a:p>
            <a:pPr lvl="1"/>
            <a:r>
              <a:rPr lang="en-US" dirty="0"/>
              <a:t>Statements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  <a:r>
              <a:rPr lang="bg-BG" dirty="0"/>
              <a:t> </a:t>
            </a:r>
            <a:r>
              <a:rPr lang="en-US" dirty="0"/>
              <a:t>(2)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CE34E5D-07C7-46EE-B2B7-FBCA70784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977" y="2937783"/>
            <a:ext cx="5372100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salary = salary * 0.1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job_title = "Cashier";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8433575-CD66-474D-A005-026B4267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419" y="1944470"/>
            <a:ext cx="2420825" cy="677820"/>
          </a:xfrm>
          <a:prstGeom prst="wedgeRoundRectCallout">
            <a:avLst>
              <a:gd name="adj1" fmla="val 37449"/>
              <a:gd name="adj2" fmla="val 7684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Update clause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86828410-B075-4528-9FAD-1D46D7B99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0407" y="1984541"/>
            <a:ext cx="2094434" cy="677820"/>
          </a:xfrm>
          <a:prstGeom prst="wedgeRoundRectCallout">
            <a:avLst>
              <a:gd name="adj1" fmla="val -47822"/>
              <a:gd name="adj2" fmla="val 113091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Expression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4C42807-DCB9-47C3-95F4-68680DC3A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536" y="4348540"/>
            <a:ext cx="1992691" cy="677820"/>
          </a:xfrm>
          <a:prstGeom prst="wedgeRoundRectCallout">
            <a:avLst>
              <a:gd name="adj1" fmla="val 60961"/>
              <a:gd name="adj2" fmla="val -60068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Predicate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6B301A8-526B-4958-BA2D-E7CF95AFD36E}"/>
              </a:ext>
            </a:extLst>
          </p:cNvPr>
          <p:cNvSpPr/>
          <p:nvPr/>
        </p:nvSpPr>
        <p:spPr>
          <a:xfrm rot="10800000">
            <a:off x="5502855" y="2936078"/>
            <a:ext cx="208358" cy="1292662"/>
          </a:xfrm>
          <a:prstGeom prst="righ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10ABB0AB-6BED-4756-920B-9E48E7ECA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772" y="3636823"/>
            <a:ext cx="1798091" cy="677820"/>
          </a:xfrm>
          <a:prstGeom prst="wedgeRoundRectCallout">
            <a:avLst>
              <a:gd name="adj1" fmla="val 59106"/>
              <a:gd name="adj2" fmla="val -37919"/>
              <a:gd name="adj3" fmla="val 16667"/>
            </a:avLst>
          </a:prstGeom>
          <a:solidFill>
            <a:srgbClr val="4F6987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1">
                <a:solidFill>
                  <a:schemeClr val="bg2"/>
                </a:solidFill>
              </a:rPr>
              <a:t>Statement</a:t>
            </a:r>
          </a:p>
        </p:txBody>
      </p:sp>
      <p:sp>
        <p:nvSpPr>
          <p:cNvPr id="14" name="Rectangle: Rounded Corners 23"/>
          <p:cNvSpPr/>
          <p:nvPr/>
        </p:nvSpPr>
        <p:spPr>
          <a:xfrm>
            <a:off x="8315555" y="3380978"/>
            <a:ext cx="2280933" cy="381000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: Rounded Corners 23"/>
          <p:cNvSpPr/>
          <p:nvPr/>
        </p:nvSpPr>
        <p:spPr>
          <a:xfrm>
            <a:off x="6965374" y="3810000"/>
            <a:ext cx="3778827" cy="395173"/>
          </a:xfrm>
          <a:prstGeom prst="round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102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7" grpId="0" animBg="1"/>
      <p:bldP spid="18" grpId="0" animBg="1"/>
      <p:bldP spid="19" grpId="0" animBg="1"/>
      <p:bldP spid="14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Logically divided in four sections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Definition </a:t>
            </a:r>
            <a:r>
              <a:rPr lang="en-US" dirty="0"/>
              <a:t>– describe the structure of our data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Manipulation </a:t>
            </a:r>
            <a:r>
              <a:rPr lang="en-US" dirty="0"/>
              <a:t>– store and retrieve data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Data Control </a:t>
            </a:r>
            <a:r>
              <a:rPr lang="en-US" dirty="0"/>
              <a:t>– define who can access the data</a:t>
            </a:r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Transaction Control </a:t>
            </a:r>
            <a:r>
              <a:rPr lang="en-US" dirty="0"/>
              <a:t>– bundle operations and allow rollback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 (3)</a:t>
            </a:r>
          </a:p>
        </p:txBody>
      </p:sp>
    </p:spTree>
    <p:extLst>
      <p:ext uri="{BB962C8B-B14F-4D97-AF65-F5344CB8AC3E}">
        <p14:creationId xmlns:p14="http://schemas.microsoft.com/office/powerpoint/2010/main" val="255336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SQL vs NoSQL</a:t>
            </a:r>
            <a:endParaRPr lang="en-US" dirty="0"/>
          </a:p>
        </p:txBody>
      </p:sp>
      <p:pic>
        <p:nvPicPr>
          <p:cNvPr id="4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EE2D63B-B78C-4A0A-A7AE-A1ECDBE6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84" y="1165058"/>
            <a:ext cx="2983831" cy="298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4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FC012B-9A9F-4ED3-AC3E-15722AC2B9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>
                <a:ea typeface="+mn-lt"/>
                <a:cs typeface="+mn-lt"/>
              </a:rPr>
              <a:t>NoSQL: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Non-relational database system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Dynamic Schema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Suited for hierarchical data storage</a:t>
            </a:r>
          </a:p>
          <a:p>
            <a:pPr lvl="1" indent="-360045"/>
            <a:r>
              <a:rPr lang="en-US" sz="3350" dirty="0">
                <a:ea typeface="+mn-lt"/>
                <a:cs typeface="+mn-lt"/>
              </a:rPr>
              <a:t>Horizontally scalable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>
                <a:solidFill>
                  <a:srgbClr val="234465"/>
                </a:solidFill>
                <a:cs typeface="Calibri"/>
              </a:rPr>
              <a:t>SQL</a:t>
            </a:r>
            <a:r>
              <a:rPr lang="en-US" sz="3350" dirty="0">
                <a:cs typeface="Calibri"/>
              </a:rPr>
              <a:t>:</a:t>
            </a:r>
          </a:p>
          <a:p>
            <a:pPr lvl="1" indent="-360045"/>
            <a:r>
              <a:rPr lang="en-US" sz="3150" dirty="0">
                <a:cs typeface="Calibri"/>
              </a:rPr>
              <a:t>RDBMS</a:t>
            </a:r>
          </a:p>
          <a:p>
            <a:pPr lvl="1" indent="-360045"/>
            <a:r>
              <a:rPr lang="en-US" sz="3150" dirty="0">
                <a:cs typeface="Calibri"/>
              </a:rPr>
              <a:t>Predefined Schema</a:t>
            </a:r>
          </a:p>
          <a:p>
            <a:pPr lvl="1" indent="-360045"/>
            <a:r>
              <a:rPr lang="en-US" sz="3150" dirty="0">
                <a:cs typeface="Calibri"/>
              </a:rPr>
              <a:t>Suited for complex queries</a:t>
            </a:r>
          </a:p>
          <a:p>
            <a:pPr lvl="1" indent="-360045"/>
            <a:r>
              <a:rPr lang="en-US" sz="3150" dirty="0">
                <a:cs typeface="Calibri"/>
              </a:rPr>
              <a:t>Vertically scalable</a:t>
            </a:r>
          </a:p>
          <a:p>
            <a:pPr lvl="1" indent="-360045"/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SQL vs 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9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Data Types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89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8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58649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cs typeface="Calibri"/>
              </a:rPr>
              <a:t>INT</a:t>
            </a:r>
            <a:r>
              <a:rPr lang="en-US" sz="3350" dirty="0">
                <a:cs typeface="Calibri"/>
              </a:rPr>
              <a:t> - </a:t>
            </a:r>
            <a:r>
              <a:rPr lang="en-US" sz="3350" dirty="0">
                <a:ea typeface="+mn-lt"/>
                <a:cs typeface="+mn-lt"/>
              </a:rPr>
              <a:t>stores whole numbers</a:t>
            </a:r>
            <a:endParaRPr lang="en-US" sz="33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cs typeface="Calibri"/>
              </a:rPr>
              <a:t>VARCHAR /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NVARCHAR </a:t>
            </a:r>
            <a:r>
              <a:rPr lang="en-US" sz="3350" dirty="0">
                <a:cs typeface="Calibri"/>
              </a:rPr>
              <a:t>- </a:t>
            </a:r>
            <a:r>
              <a:rPr lang="en-US" sz="3350" dirty="0">
                <a:ea typeface="+mn-lt"/>
                <a:cs typeface="+mn-lt"/>
              </a:rPr>
              <a:t>variable length character</a:t>
            </a:r>
            <a:endParaRPr lang="en-US" sz="33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cs typeface="Calibri"/>
              </a:rPr>
              <a:t>DECIMAL / FLOAT </a:t>
            </a:r>
            <a:r>
              <a:rPr lang="en-US" sz="3350" dirty="0">
                <a:cs typeface="Calibri"/>
              </a:rPr>
              <a:t>- </a:t>
            </a:r>
            <a:r>
              <a:rPr lang="en-US" sz="3350" dirty="0">
                <a:ea typeface="+mn-lt"/>
                <a:cs typeface="+mn-lt"/>
              </a:rPr>
              <a:t>stores decimal values</a:t>
            </a:r>
            <a:r>
              <a:rPr lang="en-US" sz="3350" dirty="0">
                <a:cs typeface="Calibri"/>
              </a:rPr>
              <a:t> 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cs typeface="Calibri"/>
              </a:rPr>
              <a:t>DATETIME</a:t>
            </a:r>
            <a:r>
              <a:rPr lang="en-US" sz="3350" dirty="0">
                <a:cs typeface="Calibri"/>
              </a:rPr>
              <a:t> - </a:t>
            </a:r>
            <a:r>
              <a:rPr lang="en-US" sz="3350" dirty="0">
                <a:ea typeface="+mn-lt"/>
                <a:cs typeface="+mn-lt"/>
              </a:rPr>
              <a:t>store the date and time</a:t>
            </a:r>
          </a:p>
          <a:p>
            <a:pPr lvl="1" indent="-360045"/>
            <a:r>
              <a:rPr lang="en-US" sz="3150" dirty="0">
                <a:cs typeface="Calibri"/>
              </a:rPr>
              <a:t>Example: </a:t>
            </a:r>
            <a:r>
              <a:rPr lang="en-US" sz="3150" dirty="0">
                <a:ea typeface="+mn-lt"/>
                <a:cs typeface="+mn-lt"/>
              </a:rPr>
              <a:t>1972-11-05 00:00:00.000</a:t>
            </a:r>
            <a:endParaRPr lang="en-US" sz="31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cs typeface="Calibri"/>
              </a:rPr>
              <a:t>BIT</a:t>
            </a:r>
            <a:r>
              <a:rPr lang="en-US" sz="3350" dirty="0">
                <a:cs typeface="Calibri"/>
              </a:rPr>
              <a:t> – Boolean data type</a:t>
            </a:r>
          </a:p>
          <a:p>
            <a:pPr lvl="1" indent="-360045"/>
            <a:endParaRPr lang="en-US" sz="31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Common Data Types: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2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Relational Database Model in Action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Table Relations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719451" y="1471005"/>
            <a:ext cx="2599318" cy="2325819"/>
            <a:chOff x="3957377" y="1324586"/>
            <a:chExt cx="3805662" cy="3405231"/>
          </a:xfrm>
        </p:grpSpPr>
        <p:sp>
          <p:nvSpPr>
            <p:cNvPr id="4" name="Овал 3"/>
            <p:cNvSpPr/>
            <p:nvPr/>
          </p:nvSpPr>
          <p:spPr>
            <a:xfrm>
              <a:off x="6502844" y="2667000"/>
              <a:ext cx="201168" cy="2011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256212" y="264947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957377" y="1324586"/>
              <a:ext cx="3805662" cy="3405231"/>
              <a:chOff x="3957377" y="1324586"/>
              <a:chExt cx="3805662" cy="3405231"/>
            </a:xfrm>
          </p:grpSpPr>
          <p:sp>
            <p:nvSpPr>
              <p:cNvPr id="3" name="Облаковидно 2"/>
              <p:cNvSpPr/>
              <p:nvPr/>
            </p:nvSpPr>
            <p:spPr>
              <a:xfrm>
                <a:off x="5010314" y="1324586"/>
                <a:ext cx="2057400" cy="1308064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3957377" y="1496470"/>
                <a:ext cx="3805662" cy="3233347"/>
                <a:chOff x="3957377" y="1496470"/>
                <a:chExt cx="3805662" cy="3233347"/>
              </a:xfrm>
            </p:grpSpPr>
            <p:pic>
              <p:nvPicPr>
                <p:cNvPr id="1028" name="Picture 4" descr="Image result for table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57377" y="2863489"/>
                  <a:ext cx="2053062" cy="1733287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4" descr="Image result for table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239" y="2864205"/>
                  <a:ext cx="2209800" cy="1865612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4" name="Picture 10" descr="Image result for hearth animated love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553239" y="1496470"/>
                  <a:ext cx="971550" cy="9715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36508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b="1" dirty="0">
                <a:solidFill>
                  <a:srgbClr val="FFA000"/>
                </a:solidFill>
              </a:rPr>
              <a:t>Relationships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between tables are based on </a:t>
            </a:r>
            <a:r>
              <a:rPr lang="bg-BG" dirty="0"/>
              <a:t>                 </a:t>
            </a:r>
            <a:r>
              <a:rPr lang="en-US" dirty="0"/>
              <a:t>interconnections:</a:t>
            </a:r>
            <a:r>
              <a:rPr lang="bg-BG" dirty="0"/>
              <a:t> </a:t>
            </a:r>
            <a:r>
              <a:rPr lang="en-US" dirty="0"/>
              <a:t> 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PRIMARY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FOREIGN</a:t>
            </a:r>
            <a:r>
              <a:rPr lang="en-US" b="1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KEY</a:t>
            </a:r>
            <a:endParaRPr lang="bg-BG" b="1" dirty="0">
              <a:solidFill>
                <a:srgbClr val="FFA000"/>
              </a:solidFill>
              <a:latin typeface="Consolas" panose="020B0609020204030204" pitchFamily="49" charset="0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  <a:r>
              <a:rPr lang="bg-BG" dirty="0"/>
              <a:t> </a:t>
            </a: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9708738" y="3449046"/>
            <a:ext cx="157261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/>
              <a:t>countries</a:t>
            </a:r>
            <a:endParaRPr lang="bg-BG" sz="2800" b="1" dirty="0"/>
          </a:p>
        </p:txBody>
      </p:sp>
      <p:sp>
        <p:nvSpPr>
          <p:cNvPr id="18" name="TextBox 12"/>
          <p:cNvSpPr txBox="1"/>
          <p:nvPr/>
        </p:nvSpPr>
        <p:spPr>
          <a:xfrm>
            <a:off x="4341934" y="2961615"/>
            <a:ext cx="1100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7317501" y="4263748"/>
            <a:ext cx="1657197" cy="384453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>
            <a:off x="7265559" y="4788466"/>
            <a:ext cx="1709139" cy="12135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7287563" y="5181600"/>
            <a:ext cx="1687135" cy="16502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7315201" y="5334000"/>
            <a:ext cx="1659497" cy="30480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7287563" y="5691901"/>
            <a:ext cx="1691387" cy="403149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418164" y="2559497"/>
            <a:ext cx="1923770" cy="524718"/>
          </a:xfrm>
          <a:prstGeom prst="wedgeRoundRectCallout">
            <a:avLst>
              <a:gd name="adj1" fmla="val -12487"/>
              <a:gd name="adj2" fmla="val 114175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047455" y="2559497"/>
            <a:ext cx="1923770" cy="524718"/>
          </a:xfrm>
          <a:prstGeom prst="wedgeRoundRectCallout">
            <a:avLst>
              <a:gd name="adj1" fmla="val -34499"/>
              <a:gd name="adj2" fmla="val 119409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8576188" y="2880848"/>
            <a:ext cx="192377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rgbClr val="4F6987"/>
          </a:solidFill>
          <a:ln>
            <a:solidFill>
              <a:srgbClr val="253E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8233092" y="6230649"/>
            <a:ext cx="2157179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Relationships</a:t>
            </a:r>
          </a:p>
        </p:txBody>
      </p:sp>
      <p:graphicFrame>
        <p:nvGraphicFramePr>
          <p:cNvPr id="21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513105"/>
              </p:ext>
            </p:extLst>
          </p:nvPr>
        </p:nvGraphicFramePr>
        <p:xfrm>
          <a:off x="2703947" y="3581401"/>
          <a:ext cx="4380956" cy="28177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96854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02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5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country_id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Sofia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Varna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Munich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Berlin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Moscow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857746"/>
              </p:ext>
            </p:extLst>
          </p:nvPr>
        </p:nvGraphicFramePr>
        <p:xfrm>
          <a:off x="9184112" y="4032320"/>
          <a:ext cx="2390915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5747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63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35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Bulgaria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Germany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Russia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195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6560" y="1121144"/>
            <a:ext cx="9498428" cy="5276048"/>
          </a:xfrm>
        </p:spPr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</a:rPr>
              <a:t>foreign key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is an </a:t>
            </a:r>
            <a:r>
              <a:rPr lang="en-US" sz="3200" b="1" dirty="0">
                <a:solidFill>
                  <a:srgbClr val="FFA000"/>
                </a:solidFill>
              </a:rPr>
              <a:t>identifier</a:t>
            </a:r>
            <a:r>
              <a:rPr lang="en-US" sz="3200" dirty="0"/>
              <a:t> of a record located in another table</a:t>
            </a:r>
            <a:r>
              <a:rPr lang="bg-BG" sz="3200" dirty="0"/>
              <a:t> </a:t>
            </a:r>
            <a:r>
              <a:rPr lang="en-US" sz="3200" dirty="0"/>
              <a:t>(usually its primary key)</a:t>
            </a:r>
            <a:endParaRPr lang="bg-BG" sz="3200" dirty="0"/>
          </a:p>
          <a:p>
            <a:r>
              <a:rPr lang="en-US" sz="3200" dirty="0"/>
              <a:t>By using relationships, we avoid repeating data in the database</a:t>
            </a:r>
            <a:r>
              <a:rPr lang="bg-BG" sz="3200" dirty="0"/>
              <a:t> </a:t>
            </a:r>
            <a:endParaRPr lang="en-US" sz="3200" dirty="0"/>
          </a:p>
          <a:p>
            <a:r>
              <a:rPr lang="en-US" sz="3200" dirty="0"/>
              <a:t>Relationships have</a:t>
            </a:r>
            <a:r>
              <a:rPr lang="bg-BG" sz="3200" dirty="0"/>
              <a:t> </a:t>
            </a:r>
            <a:r>
              <a:rPr lang="en-US" sz="3200" dirty="0"/>
              <a:t>multiplicity</a:t>
            </a:r>
            <a:r>
              <a:rPr lang="bg-BG" sz="3200" dirty="0"/>
              <a:t>:</a:t>
            </a:r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One-to-many</a:t>
            </a:r>
            <a:r>
              <a:rPr lang="bg-BG" sz="3000" dirty="0"/>
              <a:t> – </a:t>
            </a:r>
            <a:r>
              <a:rPr lang="en-US" sz="3000" dirty="0"/>
              <a:t>e.g., mountains</a:t>
            </a:r>
            <a:r>
              <a:rPr lang="bg-BG" sz="3000" dirty="0"/>
              <a:t> / </a:t>
            </a:r>
            <a:r>
              <a:rPr lang="en-US" sz="3000" dirty="0"/>
              <a:t>peaks</a:t>
            </a:r>
            <a:endParaRPr lang="bg-BG" sz="3000" dirty="0"/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Many-to-many</a:t>
            </a:r>
            <a:r>
              <a:rPr lang="bg-BG" sz="3000" dirty="0"/>
              <a:t> – </a:t>
            </a:r>
            <a:r>
              <a:rPr lang="en-US" sz="3000" dirty="0"/>
              <a:t>e.g., student</a:t>
            </a:r>
            <a:r>
              <a:rPr lang="bg-BG" sz="3000" dirty="0"/>
              <a:t> / </a:t>
            </a:r>
            <a:r>
              <a:rPr lang="en-US" sz="3000" dirty="0"/>
              <a:t>course</a:t>
            </a:r>
            <a:endParaRPr lang="bg-BG" sz="3000" dirty="0"/>
          </a:p>
          <a:p>
            <a:pPr lvl="1">
              <a:buClr>
                <a:srgbClr val="234465"/>
              </a:buClr>
            </a:pPr>
            <a:r>
              <a:rPr lang="en-US" sz="3000" b="1" dirty="0">
                <a:solidFill>
                  <a:srgbClr val="FFA000"/>
                </a:solidFill>
              </a:rPr>
              <a:t>One-to-one</a:t>
            </a:r>
            <a:r>
              <a:rPr lang="en-US" sz="3000" dirty="0"/>
              <a:t> – e.g., example</a:t>
            </a:r>
            <a:r>
              <a:rPr lang="bg-BG" sz="3000" dirty="0"/>
              <a:t> </a:t>
            </a:r>
            <a:r>
              <a:rPr lang="en-US" sz="3000" dirty="0"/>
              <a:t>driver</a:t>
            </a:r>
            <a:r>
              <a:rPr lang="bg-BG" sz="3000" dirty="0"/>
              <a:t> / </a:t>
            </a:r>
            <a:r>
              <a:rPr lang="en-US" sz="3000" dirty="0"/>
              <a:t>car</a:t>
            </a:r>
            <a:endParaRPr lang="bg-BG" sz="3000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(2)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48187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/>
            <a:r>
              <a:rPr lang="en-US"/>
              <a:t>Data Management</a:t>
            </a:r>
          </a:p>
          <a:p>
            <a:pPr marL="513715" indent="-513715"/>
            <a:r>
              <a:rPr lang="en-US">
                <a:ea typeface="+mn-lt"/>
                <a:cs typeface="+mn-lt"/>
              </a:rPr>
              <a:t>Structured Query Language</a:t>
            </a:r>
          </a:p>
          <a:p>
            <a:pPr marL="513715" indent="-513715"/>
            <a:r>
              <a:rPr lang="en-US"/>
              <a:t>Difference between SQL and NoSQL</a:t>
            </a:r>
          </a:p>
          <a:p>
            <a:pPr marL="513715" indent="-513715"/>
            <a:r>
              <a:rPr lang="en-US">
                <a:cs typeface="Calibri"/>
              </a:rPr>
              <a:t>Data Types</a:t>
            </a:r>
            <a:endParaRPr lang="en-US" dirty="0">
              <a:cs typeface="Calibri"/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sp>
        <p:nvSpPr>
          <p:cNvPr id="13" name="TextBox 12"/>
          <p:cNvSpPr txBox="1"/>
          <p:nvPr/>
        </p:nvSpPr>
        <p:spPr>
          <a:xfrm>
            <a:off x="2003588" y="2649759"/>
            <a:ext cx="77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9371" y="2649759"/>
            <a:ext cx="1207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4800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4030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5600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3334031" y="4779239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rgbClr val="FFA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808903"/>
              </p:ext>
            </p:extLst>
          </p:nvPr>
        </p:nvGraphicFramePr>
        <p:xfrm>
          <a:off x="667910" y="3240621"/>
          <a:ext cx="3840147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6575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7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car_id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166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1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865233"/>
              </p:ext>
            </p:extLst>
          </p:nvPr>
        </p:nvGraphicFramePr>
        <p:xfrm>
          <a:off x="7315201" y="3287589"/>
          <a:ext cx="4144947" cy="14446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5902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39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driver_name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166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102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01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 animBg="1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sp>
        <p:nvSpPr>
          <p:cNvPr id="13" name="TextBox 12"/>
          <p:cNvSpPr txBox="1"/>
          <p:nvPr/>
        </p:nvSpPr>
        <p:spPr>
          <a:xfrm>
            <a:off x="2037421" y="2662572"/>
            <a:ext cx="17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Mountains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10600" y="2596890"/>
            <a:ext cx="1014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4630" y="2165132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6790344" y="2165132"/>
            <a:ext cx="1923770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2430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rgbClr val="4F6987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2125900" y="4393080"/>
            <a:ext cx="7498824" cy="1691237"/>
            <a:chOff x="1338788" y="4121521"/>
            <a:chExt cx="7498824" cy="1691237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rgbClr val="FFA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418012" y="5227983"/>
              <a:ext cx="18288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Relation</a:t>
              </a:r>
              <a:endParaRPr lang="en-US" sz="2800" dirty="0"/>
            </a:p>
          </p:txBody>
        </p:sp>
      </p:grp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79323"/>
              </p:ext>
            </p:extLst>
          </p:nvPr>
        </p:nvGraphicFramePr>
        <p:xfrm>
          <a:off x="1143000" y="3253840"/>
          <a:ext cx="4114800" cy="990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mountain_id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Causasus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7345790"/>
              </p:ext>
            </p:extLst>
          </p:nvPr>
        </p:nvGraphicFramePr>
        <p:xfrm>
          <a:off x="7216569" y="3253841"/>
          <a:ext cx="3802186" cy="14789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92386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2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peak_id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mountain_id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66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067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328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  <a:endParaRPr lang="bg-BG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34000" y="2882469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334000" y="3415869"/>
            <a:ext cx="1676400" cy="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87366" y="1691903"/>
            <a:ext cx="1762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0766" y="1657026"/>
            <a:ext cx="1360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projects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4000" y="2882469"/>
            <a:ext cx="1655642" cy="381000"/>
          </a:xfrm>
          <a:prstGeom prst="straightConnector1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5642" y="4323380"/>
            <a:ext cx="3117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employees_projects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 rot="16200000" flipH="1">
            <a:off x="1989555" y="3360327"/>
            <a:ext cx="2061818" cy="2796157"/>
          </a:xfrm>
          <a:prstGeom prst="bentConnector2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9010370" y="3632816"/>
            <a:ext cx="1143000" cy="2061818"/>
          </a:xfrm>
          <a:prstGeom prst="bentConnector2">
            <a:avLst/>
          </a:prstGeom>
          <a:ln w="47625">
            <a:solidFill>
              <a:srgbClr val="FFA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514630" y="1251152"/>
            <a:ext cx="1923770" cy="524718"/>
          </a:xfrm>
          <a:prstGeom prst="wedgeRoundRectCallout">
            <a:avLst>
              <a:gd name="adj1" fmla="val -2855"/>
              <a:gd name="adj2" fmla="val 10674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6925174" y="1232434"/>
            <a:ext cx="1923770" cy="524718"/>
          </a:xfrm>
          <a:prstGeom prst="wedgeRoundRectCallout">
            <a:avLst>
              <a:gd name="adj1" fmla="val -2344"/>
              <a:gd name="adj2" fmla="val 102997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2362201" y="3842607"/>
            <a:ext cx="2190029" cy="524718"/>
          </a:xfrm>
          <a:prstGeom prst="wedgeRoundRectCallout">
            <a:avLst>
              <a:gd name="adj1" fmla="val 44700"/>
              <a:gd name="adj2" fmla="val 110815"/>
              <a:gd name="adj3" fmla="val 16667"/>
            </a:avLst>
          </a:prstGeom>
          <a:solidFill>
            <a:srgbClr val="4F6984">
              <a:alpha val="94902"/>
            </a:srgbClr>
          </a:solidFill>
          <a:ln w="19050">
            <a:solidFill>
              <a:srgbClr val="253E57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graphicFrame>
        <p:nvGraphicFramePr>
          <p:cNvPr id="20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040215"/>
              </p:ext>
            </p:extLst>
          </p:nvPr>
        </p:nvGraphicFramePr>
        <p:xfrm>
          <a:off x="990245" y="2236062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employee_id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5109143"/>
              </p:ext>
            </p:extLst>
          </p:nvPr>
        </p:nvGraphicFramePr>
        <p:xfrm>
          <a:off x="4578715" y="4889264"/>
          <a:ext cx="4260485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53064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007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employee_id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project_id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graphicFrame>
        <p:nvGraphicFramePr>
          <p:cNvPr id="2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038843"/>
              </p:ext>
            </p:extLst>
          </p:nvPr>
        </p:nvGraphicFramePr>
        <p:xfrm>
          <a:off x="7380846" y="2204398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8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project_id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754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 animBg="1"/>
      <p:bldP spid="24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D48ED470-70EE-4438-B8CD-584784D4AB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C0530347-B002-4DC2-B284-F7110D25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Junction Tables</a:t>
            </a:r>
          </a:p>
        </p:txBody>
      </p:sp>
      <p:graphicFrame>
        <p:nvGraphicFramePr>
          <p:cNvPr id="5" name="Group 49">
            <a:extLst>
              <a:ext uri="{FF2B5EF4-FFF2-40B4-BE49-F238E27FC236}">
                <a16:creationId xmlns:a16="http://schemas.microsoft.com/office/drawing/2014/main" id="{A76178B6-8582-4DFC-A096-D43B435DB6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227507"/>
              </p:ext>
            </p:extLst>
          </p:nvPr>
        </p:nvGraphicFramePr>
        <p:xfrm>
          <a:off x="786000" y="2017776"/>
          <a:ext cx="3840147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00091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44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student_id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Peter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George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sp>
        <p:nvSpPr>
          <p:cNvPr id="6" name="TextBox 12">
            <a:extLst>
              <a:ext uri="{FF2B5EF4-FFF2-40B4-BE49-F238E27FC236}">
                <a16:creationId xmlns:a16="http://schemas.microsoft.com/office/drawing/2014/main" id="{67B549BC-F678-484C-AC03-636C94DCFF9C}"/>
              </a:ext>
            </a:extLst>
          </p:cNvPr>
          <p:cNvSpPr txBox="1"/>
          <p:nvPr/>
        </p:nvSpPr>
        <p:spPr>
          <a:xfrm>
            <a:off x="1983441" y="1425735"/>
            <a:ext cx="144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students</a:t>
            </a:r>
          </a:p>
        </p:txBody>
      </p:sp>
      <p:graphicFrame>
        <p:nvGraphicFramePr>
          <p:cNvPr id="8" name="Group 49">
            <a:extLst>
              <a:ext uri="{FF2B5EF4-FFF2-40B4-BE49-F238E27FC236}">
                <a16:creationId xmlns:a16="http://schemas.microsoft.com/office/drawing/2014/main" id="{90865A85-3FC7-400B-BF40-143F8D1A56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80894"/>
              </p:ext>
            </p:extLst>
          </p:nvPr>
        </p:nvGraphicFramePr>
        <p:xfrm>
          <a:off x="6366000" y="2020788"/>
          <a:ext cx="4066749" cy="14112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41717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1525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classroom_id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number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</a:tbl>
          </a:graphicData>
        </a:graphic>
      </p:graphicFrame>
      <p:sp>
        <p:nvSpPr>
          <p:cNvPr id="9" name="TextBox 12">
            <a:extLst>
              <a:ext uri="{FF2B5EF4-FFF2-40B4-BE49-F238E27FC236}">
                <a16:creationId xmlns:a16="http://schemas.microsoft.com/office/drawing/2014/main" id="{CA6303F0-8695-4C0C-A609-06A904F04C62}"/>
              </a:ext>
            </a:extLst>
          </p:cNvPr>
          <p:cNvSpPr txBox="1"/>
          <p:nvPr/>
        </p:nvSpPr>
        <p:spPr>
          <a:xfrm>
            <a:off x="7500410" y="1428747"/>
            <a:ext cx="1797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classrooms</a:t>
            </a:r>
          </a:p>
        </p:txBody>
      </p:sp>
      <p:graphicFrame>
        <p:nvGraphicFramePr>
          <p:cNvPr id="10" name="Group 49">
            <a:extLst>
              <a:ext uri="{FF2B5EF4-FFF2-40B4-BE49-F238E27FC236}">
                <a16:creationId xmlns:a16="http://schemas.microsoft.com/office/drawing/2014/main" id="{9D458B9E-216E-4283-BFA1-C385E6B8AD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773865"/>
              </p:ext>
            </p:extLst>
          </p:nvPr>
        </p:nvGraphicFramePr>
        <p:xfrm>
          <a:off x="1670999" y="4509000"/>
          <a:ext cx="8235001" cy="18684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25000">
                  <a:extLst>
                    <a:ext uri="{9D8B030D-6E8A-4147-A177-3AD203B41FA5}">
                      <a16:colId xmlns:a16="http://schemas.microsoft.com/office/drawing/2014/main" val="4077283653"/>
                    </a:ext>
                  </a:extLst>
                </a:gridCol>
                <a:gridCol w="23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5001">
                  <a:extLst>
                    <a:ext uri="{9D8B030D-6E8A-4147-A177-3AD203B41FA5}">
                      <a16:colId xmlns:a16="http://schemas.microsoft.com/office/drawing/2014/main" val="1819349273"/>
                    </a:ext>
                  </a:extLst>
                </a:gridCol>
              </a:tblGrid>
              <a:tr h="4621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student_id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classroom_id</a:t>
                      </a: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pk_student_classroom</a:t>
                      </a:r>
                    </a:p>
                  </a:txBody>
                  <a:tcPr marL="157466" marR="157466" horzOverflow="overflow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GB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kumimoji="1" lang="en-GB" sz="2400" b="1" i="0" u="none" strike="noStrike" kern="1200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74607"/>
                  </a:ext>
                </a:extLst>
              </a:tr>
              <a:tr h="425288"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GB" sz="24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176631"/>
                  </a:ext>
                </a:extLst>
              </a:tr>
            </a:tbl>
          </a:graphicData>
        </a:graphic>
      </p:graphicFrame>
      <p:sp>
        <p:nvSpPr>
          <p:cNvPr id="11" name="TextBox 12">
            <a:extLst>
              <a:ext uri="{FF2B5EF4-FFF2-40B4-BE49-F238E27FC236}">
                <a16:creationId xmlns:a16="http://schemas.microsoft.com/office/drawing/2014/main" id="{DACAD694-DF86-4365-B88D-A93186CBC130}"/>
              </a:ext>
            </a:extLst>
          </p:cNvPr>
          <p:cNvSpPr txBox="1"/>
          <p:nvPr/>
        </p:nvSpPr>
        <p:spPr>
          <a:xfrm>
            <a:off x="4071000" y="3929515"/>
            <a:ext cx="2955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student_classroom</a:t>
            </a:r>
            <a:endParaRPr lang="en-US" sz="2800" dirty="0"/>
          </a:p>
        </p:txBody>
      </p:sp>
      <p:sp>
        <p:nvSpPr>
          <p:cNvPr id="12" name="Правоъгълник: със заоблени ъгли 11">
            <a:extLst>
              <a:ext uri="{FF2B5EF4-FFF2-40B4-BE49-F238E27FC236}">
                <a16:creationId xmlns:a16="http://schemas.microsoft.com/office/drawing/2014/main" id="{F6A53073-DF9F-4B5E-8C8E-B1DC9BE124FE}"/>
              </a:ext>
            </a:extLst>
          </p:cNvPr>
          <p:cNvSpPr/>
          <p:nvPr/>
        </p:nvSpPr>
        <p:spPr bwMode="auto">
          <a:xfrm>
            <a:off x="8796000" y="5552076"/>
            <a:ext cx="2835000" cy="110342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Combination of the 2 ids</a:t>
            </a:r>
          </a:p>
        </p:txBody>
      </p:sp>
    </p:spTree>
    <p:extLst>
      <p:ext uri="{BB962C8B-B14F-4D97-AF65-F5344CB8AC3E}">
        <p14:creationId xmlns:p14="http://schemas.microsoft.com/office/powerpoint/2010/main" val="353904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41171" y="1753167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What is a Database?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cs typeface="Calibri"/>
              </a:rPr>
              <a:t>RDBMS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cs typeface="Calibri"/>
              </a:rPr>
              <a:t>SQL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cs typeface="Calibri"/>
              </a:rPr>
              <a:t>SQL vs NoSQL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cs typeface="Calibri"/>
              </a:rPr>
              <a:t>Data Types</a:t>
            </a:r>
          </a:p>
          <a:p>
            <a:pPr marL="456565" indent="-456565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  <a:cs typeface="Calibri"/>
              </a:rPr>
              <a:t>Table Relations</a:t>
            </a:r>
          </a:p>
        </p:txBody>
      </p:sp>
    </p:spTree>
    <p:extLst>
      <p:ext uri="{BB962C8B-B14F-4D97-AF65-F5344CB8AC3E}">
        <p14:creationId xmlns:p14="http://schemas.microsoft.com/office/powerpoint/2010/main" val="329692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When Do We Need a Database?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Management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139" y="1676401"/>
            <a:ext cx="2961724" cy="209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8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35B9BC-5281-407B-8BDE-FD3FE3B5EA8E}"/>
              </a:ext>
            </a:extLst>
          </p:cNvPr>
          <p:cNvSpPr/>
          <p:nvPr/>
        </p:nvSpPr>
        <p:spPr>
          <a:xfrm>
            <a:off x="1676400" y="1493221"/>
            <a:ext cx="3823666" cy="4740279"/>
          </a:xfrm>
          <a:prstGeom prst="rect">
            <a:avLst/>
          </a:prstGeom>
          <a:solidFill>
            <a:srgbClr val="E9EBEF">
              <a:alpha val="36000"/>
            </a:srgbClr>
          </a:solidFill>
          <a:ln w="12700">
            <a:solidFill>
              <a:srgbClr val="A3AB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60785-6C90-408A-AB02-D094BFA68345}"/>
              </a:ext>
            </a:extLst>
          </p:cNvPr>
          <p:cNvSpPr txBox="1"/>
          <p:nvPr/>
        </p:nvSpPr>
        <p:spPr>
          <a:xfrm>
            <a:off x="2435898" y="1571151"/>
            <a:ext cx="2304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SALES RECEIPT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68168-4055-4C9C-AD59-4E718C67B5B6}"/>
              </a:ext>
            </a:extLst>
          </p:cNvPr>
          <p:cNvSpPr txBox="1"/>
          <p:nvPr/>
        </p:nvSpPr>
        <p:spPr>
          <a:xfrm>
            <a:off x="3214041" y="2126184"/>
            <a:ext cx="2083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Date: 07/16/2016</a:t>
            </a:r>
          </a:p>
          <a:p>
            <a:pPr algn="r"/>
            <a:r>
              <a:rPr lang="en-US" sz="2000" dirty="0"/>
              <a:t>Order#:[00315]</a:t>
            </a:r>
          </a:p>
          <a:p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7187F-C24F-423B-9C0C-39BFA1A493FD}"/>
              </a:ext>
            </a:extLst>
          </p:cNvPr>
          <p:cNvSpPr txBox="1"/>
          <p:nvPr/>
        </p:nvSpPr>
        <p:spPr>
          <a:xfrm>
            <a:off x="1749744" y="3069433"/>
            <a:ext cx="367888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Customer: David Rivers</a:t>
            </a:r>
          </a:p>
          <a:p>
            <a:r>
              <a:rPr lang="en-US" dirty="0"/>
              <a:t>Product: Oil Pump</a:t>
            </a:r>
          </a:p>
          <a:p>
            <a:r>
              <a:rPr lang="en-US" dirty="0"/>
              <a:t>S/N: OP147-0623</a:t>
            </a:r>
          </a:p>
          <a:p>
            <a:endParaRPr lang="en-US" dirty="0"/>
          </a:p>
          <a:p>
            <a:r>
              <a:rPr lang="en-US" dirty="0"/>
              <a:t>Unit Price:	</a:t>
            </a:r>
            <a:r>
              <a:rPr lang="en-US" b="1" dirty="0"/>
              <a:t>69.90</a:t>
            </a:r>
          </a:p>
          <a:p>
            <a:r>
              <a:rPr lang="en-US" dirty="0"/>
              <a:t>Qty:		</a:t>
            </a:r>
            <a:r>
              <a:rPr lang="en-US" b="1" dirty="0"/>
              <a:t>1</a:t>
            </a:r>
          </a:p>
          <a:p>
            <a:endParaRPr lang="en-US" dirty="0"/>
          </a:p>
          <a:p>
            <a:r>
              <a:rPr lang="en-US" b="1" dirty="0"/>
              <a:t>Total:</a:t>
            </a:r>
            <a:r>
              <a:rPr lang="en-US" dirty="0"/>
              <a:t>		</a:t>
            </a:r>
            <a:r>
              <a:rPr lang="en-US" b="1" dirty="0"/>
              <a:t>69.90</a:t>
            </a: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0FBE1FC4-994C-4348-A01E-8FDD20671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148" y="1812875"/>
            <a:ext cx="3657600" cy="1426961"/>
          </a:xfrm>
          <a:prstGeom prst="wedgeRoundRectCallout">
            <a:avLst>
              <a:gd name="adj1" fmla="val -21673"/>
              <a:gd name="adj2" fmla="val 48638"/>
              <a:gd name="adj3" fmla="val 16667"/>
            </a:avLst>
          </a:prstGeom>
          <a:solidFill>
            <a:srgbClr val="4F6987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0000" tIns="90000" rIns="270000" bIns="9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00315 – 07/16/2016</a:t>
            </a:r>
          </a:p>
          <a:p>
            <a:r>
              <a:rPr lang="en-US" dirty="0">
                <a:solidFill>
                  <a:schemeClr val="bg2"/>
                </a:solidFill>
              </a:rPr>
              <a:t>David Rivers</a:t>
            </a:r>
          </a:p>
          <a:p>
            <a:r>
              <a:rPr lang="en-US" dirty="0">
                <a:solidFill>
                  <a:schemeClr val="bg2"/>
                </a:solidFill>
              </a:rPr>
              <a:t>Oil Pump (OP147-0623)</a:t>
            </a:r>
          </a:p>
          <a:p>
            <a:r>
              <a:rPr lang="en-US" dirty="0">
                <a:solidFill>
                  <a:schemeClr val="bg2"/>
                </a:solidFill>
              </a:rPr>
              <a:t>1 x 69.90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FCF2EE9-A90C-4E95-9452-DD7C0902F9AD}"/>
              </a:ext>
            </a:extLst>
          </p:cNvPr>
          <p:cNvSpPr/>
          <p:nvPr/>
        </p:nvSpPr>
        <p:spPr>
          <a:xfrm>
            <a:off x="3352800" y="2173648"/>
            <a:ext cx="1944842" cy="27818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4A8B726-1716-48F4-B01C-9FFDFE6ACBA7}"/>
              </a:ext>
            </a:extLst>
          </p:cNvPr>
          <p:cNvSpPr/>
          <p:nvPr/>
        </p:nvSpPr>
        <p:spPr>
          <a:xfrm>
            <a:off x="3352800" y="2497855"/>
            <a:ext cx="1944842" cy="278182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73A4488-F8FD-4351-B992-20A67CBA62C7}"/>
              </a:ext>
            </a:extLst>
          </p:cNvPr>
          <p:cNvSpPr/>
          <p:nvPr/>
        </p:nvSpPr>
        <p:spPr>
          <a:xfrm>
            <a:off x="2828959" y="3125315"/>
            <a:ext cx="1207594" cy="25289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A34B48A-7988-44B7-8A9F-D615261EC0D9}"/>
              </a:ext>
            </a:extLst>
          </p:cNvPr>
          <p:cNvSpPr/>
          <p:nvPr/>
        </p:nvSpPr>
        <p:spPr>
          <a:xfrm>
            <a:off x="2261088" y="3688975"/>
            <a:ext cx="1207594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1E3634C-239D-42CD-9CCB-819E5DD9A08D}"/>
              </a:ext>
            </a:extLst>
          </p:cNvPr>
          <p:cNvSpPr/>
          <p:nvPr/>
        </p:nvSpPr>
        <p:spPr>
          <a:xfrm>
            <a:off x="3593416" y="4225186"/>
            <a:ext cx="652545" cy="25289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4B4C6E4-8ECE-4AF4-8555-A34E4C3176B9}"/>
              </a:ext>
            </a:extLst>
          </p:cNvPr>
          <p:cNvSpPr/>
          <p:nvPr/>
        </p:nvSpPr>
        <p:spPr>
          <a:xfrm>
            <a:off x="3603296" y="4517901"/>
            <a:ext cx="652545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58C5960-CF65-4CCE-AFBD-15E449C23FF7}"/>
              </a:ext>
            </a:extLst>
          </p:cNvPr>
          <p:cNvSpPr/>
          <p:nvPr/>
        </p:nvSpPr>
        <p:spPr>
          <a:xfrm>
            <a:off x="2620514" y="3417511"/>
            <a:ext cx="973563" cy="22990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158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(2)</a:t>
            </a:r>
          </a:p>
        </p:txBody>
      </p:sp>
      <p:graphicFrame>
        <p:nvGraphicFramePr>
          <p:cNvPr id="10" name="Group 49">
            <a:extLst>
              <a:ext uri="{FF2B5EF4-FFF2-40B4-BE49-F238E27FC236}">
                <a16:creationId xmlns:a16="http://schemas.microsoft.com/office/drawing/2014/main" id="{7E1592ED-B759-4B90-8835-28C74D22892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18965339"/>
              </p:ext>
            </p:extLst>
          </p:nvPr>
        </p:nvGraphicFramePr>
        <p:xfrm>
          <a:off x="635000" y="5029200"/>
          <a:ext cx="11556999" cy="859536"/>
        </p:xfrm>
        <a:graphic>
          <a:graphicData uri="http://schemas.openxmlformats.org/drawingml/2006/table">
            <a:tbl>
              <a:tblPr/>
              <a:tblGrid>
                <a:gridCol w="116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735">
                  <a:extLst>
                    <a:ext uri="{9D8B030D-6E8A-4147-A177-3AD203B41FA5}">
                      <a16:colId xmlns:a16="http://schemas.microsoft.com/office/drawing/2014/main" val="1239204646"/>
                    </a:ext>
                  </a:extLst>
                </a:gridCol>
                <a:gridCol w="2973669">
                  <a:extLst>
                    <a:ext uri="{9D8B030D-6E8A-4147-A177-3AD203B41FA5}">
                      <a16:colId xmlns:a16="http://schemas.microsoft.com/office/drawing/2014/main" val="1378573508"/>
                    </a:ext>
                  </a:extLst>
                </a:gridCol>
                <a:gridCol w="1997720">
                  <a:extLst>
                    <a:ext uri="{9D8B030D-6E8A-4147-A177-3AD203B41FA5}">
                      <a16:colId xmlns:a16="http://schemas.microsoft.com/office/drawing/2014/main" val="1731450279"/>
                    </a:ext>
                  </a:extLst>
                </a:gridCol>
                <a:gridCol w="1792274">
                  <a:extLst>
                    <a:ext uri="{9D8B030D-6E8A-4147-A177-3AD203B41FA5}">
                      <a16:colId xmlns:a16="http://schemas.microsoft.com/office/drawing/2014/main" val="1760972266"/>
                    </a:ext>
                  </a:extLst>
                </a:gridCol>
                <a:gridCol w="1112221">
                  <a:extLst>
                    <a:ext uri="{9D8B030D-6E8A-4147-A177-3AD203B41FA5}">
                      <a16:colId xmlns:a16="http://schemas.microsoft.com/office/drawing/2014/main" val="1780815459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Order#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Date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S/N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Qty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EF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00315</a:t>
                      </a: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07/16/2016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David Rivers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Oil Pump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OP147-063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2">
                              <a:lumMod val="90000"/>
                            </a:schemeClr>
                          </a:solidFill>
                          <a:effectLst/>
                          <a:latin typeface="Consolas" pitchFamily="49" charset="0"/>
                        </a:rPr>
                        <a:t>1</a:t>
                      </a:r>
                      <a:endParaRPr kumimoji="1" lang="bg-BG" sz="2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2">
                            <a:lumMod val="90000"/>
                          </a:schemeClr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>
                    <a:lnL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34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950" y="1828801"/>
            <a:ext cx="3962400" cy="2759529"/>
          </a:xfrm>
          <a:prstGeom prst="rect">
            <a:avLst/>
          </a:prstGeom>
          <a:ln>
            <a:solidFill>
              <a:srgbClr val="234465"/>
            </a:solidFill>
          </a:ln>
        </p:spPr>
      </p:pic>
    </p:spTree>
    <p:extLst>
      <p:ext uri="{BB962C8B-B14F-4D97-AF65-F5344CB8AC3E}">
        <p14:creationId xmlns:p14="http://schemas.microsoft.com/office/powerpoint/2010/main" val="4515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1" y="1196125"/>
            <a:ext cx="11201400" cy="5201066"/>
          </a:xfrm>
        </p:spPr>
        <p:txBody>
          <a:bodyPr/>
          <a:lstStyle/>
          <a:p>
            <a:r>
              <a:rPr lang="en-US" dirty="0"/>
              <a:t>A database is an </a:t>
            </a:r>
            <a:r>
              <a:rPr lang="en-US" b="1" dirty="0">
                <a:solidFill>
                  <a:schemeClr val="bg1"/>
                </a:solidFill>
              </a:rPr>
              <a:t>organized</a:t>
            </a:r>
            <a:r>
              <a:rPr lang="en-US" dirty="0"/>
              <a:t> collection of </a:t>
            </a:r>
            <a:r>
              <a:rPr lang="en-US" b="1" dirty="0">
                <a:solidFill>
                  <a:schemeClr val="bg1"/>
                </a:solidFill>
              </a:rPr>
              <a:t>related</a:t>
            </a:r>
            <a:r>
              <a:rPr lang="en-US" dirty="0"/>
              <a:t> information</a:t>
            </a:r>
          </a:p>
          <a:p>
            <a:pPr lvl="1"/>
            <a:r>
              <a:rPr lang="en-US" dirty="0"/>
              <a:t>It imposes </a:t>
            </a:r>
            <a:r>
              <a:rPr lang="en-US" b="1" dirty="0">
                <a:solidFill>
                  <a:schemeClr val="bg1"/>
                </a:solidFill>
              </a:rPr>
              <a:t>rules</a:t>
            </a:r>
            <a:r>
              <a:rPr lang="en-US" dirty="0"/>
              <a:t> on the contained data</a:t>
            </a:r>
          </a:p>
          <a:p>
            <a:pPr lvl="1"/>
            <a:r>
              <a:rPr lang="en-US" dirty="0"/>
              <a:t>Access to data is usually provided by a "</a:t>
            </a:r>
            <a:r>
              <a:rPr lang="en-US" sz="3400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" (DBMS)</a:t>
            </a:r>
            <a:r>
              <a:rPr lang="en-US" dirty="0">
                <a:solidFill>
                  <a:schemeClr val="accent1"/>
                </a:solidFill>
              </a:rPr>
              <a:t>     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management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endParaRPr lang="en-US" dirty="0"/>
          </a:p>
          <a:p>
            <a:pPr lvl="1"/>
            <a:r>
              <a:rPr lang="en-US" dirty="0"/>
              <a:t>Relational storage first proposed by Edgar Codd in 1970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8553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196125"/>
            <a:ext cx="11430000" cy="52010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2400"/>
              </a:spcBef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elational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ata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ase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anagement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ystem</a:t>
            </a:r>
          </a:p>
          <a:p>
            <a:pPr lvl="1" indent="-360045">
              <a:spcBef>
                <a:spcPts val="1200"/>
              </a:spcBef>
            </a:pPr>
            <a:r>
              <a:rPr lang="en-US" dirty="0"/>
              <a:t>Database </a:t>
            </a:r>
            <a:r>
              <a:rPr lang="en-US" b="1" dirty="0">
                <a:solidFill>
                  <a:schemeClr val="bg1"/>
                </a:solidFill>
              </a:rPr>
              <a:t>management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parses requests </a:t>
            </a:r>
            <a:r>
              <a:rPr lang="en-US" dirty="0"/>
              <a:t>from the user and takes the </a:t>
            </a:r>
            <a:r>
              <a:rPr lang="en-US" b="1" dirty="0">
                <a:solidFill>
                  <a:schemeClr val="bg1"/>
                </a:solidFill>
              </a:rPr>
              <a:t>appropriate</a:t>
            </a:r>
            <a:r>
              <a:rPr lang="en-US" dirty="0"/>
              <a:t> </a:t>
            </a:r>
            <a:r>
              <a:rPr lang="bg-BG" dirty="0"/>
              <a:t>   </a:t>
            </a:r>
            <a:r>
              <a:rPr lang="en-US" dirty="0"/>
              <a:t>action</a:t>
            </a:r>
            <a:endParaRPr lang="en-US" dirty="0">
              <a:cs typeface="Calibri"/>
            </a:endParaRPr>
          </a:p>
          <a:p>
            <a:pPr lvl="1" indent="-360045"/>
            <a:r>
              <a:rPr lang="en-US" dirty="0"/>
              <a:t>The user </a:t>
            </a:r>
            <a:r>
              <a:rPr lang="en-US" b="1" dirty="0">
                <a:solidFill>
                  <a:schemeClr val="bg1"/>
                </a:solidFill>
              </a:rPr>
              <a:t>doesn't have direct access </a:t>
            </a:r>
            <a:r>
              <a:rPr lang="en-US" dirty="0"/>
              <a:t>to the stored data</a:t>
            </a:r>
            <a:endParaRPr lang="bg-BG" dirty="0">
              <a:cs typeface="Calibri"/>
            </a:endParaRPr>
          </a:p>
          <a:p>
            <a:pPr lvl="1" indent="-360045"/>
            <a:r>
              <a:rPr lang="en-US" dirty="0"/>
              <a:t>Data is presented by </a:t>
            </a:r>
            <a:r>
              <a:rPr lang="en-US" b="1" dirty="0">
                <a:solidFill>
                  <a:schemeClr val="bg1"/>
                </a:solidFill>
              </a:rPr>
              <a:t>relations</a:t>
            </a:r>
            <a:r>
              <a:rPr lang="en-US" dirty="0"/>
              <a:t> – collection of tables related by </a:t>
            </a:r>
            <a:r>
              <a:rPr lang="en-US" b="1" dirty="0">
                <a:solidFill>
                  <a:schemeClr val="bg1"/>
                </a:solidFill>
              </a:rPr>
              <a:t>common fields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150" dirty="0"/>
              <a:t>PostgreSQL, SQLite, Oracle and MySQL</a:t>
            </a:r>
            <a:endParaRPr lang="en-US" sz="3150" dirty="0">
              <a:solidFill>
                <a:schemeClr val="tx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</a:t>
            </a:r>
          </a:p>
        </p:txBody>
      </p:sp>
    </p:spTree>
    <p:extLst>
      <p:ext uri="{BB962C8B-B14F-4D97-AF65-F5344CB8AC3E}">
        <p14:creationId xmlns:p14="http://schemas.microsoft.com/office/powerpoint/2010/main" val="239436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 algn="ctr"/>
            <a:r>
              <a:rPr lang="en-US"/>
              <a:t>Structured Query Language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6B81FDE-3AD6-43AE-8525-1D8DD31AD4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66" y="1815794"/>
            <a:ext cx="2838330" cy="1593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862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3740</TotalTime>
  <Words>1261</Words>
  <Application>Microsoft Office PowerPoint</Application>
  <PresentationFormat>Widescreen</PresentationFormat>
  <Paragraphs>305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1_SoftUni</vt:lpstr>
      <vt:lpstr>Database Basics</vt:lpstr>
      <vt:lpstr>Table of Contents</vt:lpstr>
      <vt:lpstr>Have a Question?</vt:lpstr>
      <vt:lpstr>Data Management</vt:lpstr>
      <vt:lpstr>Storage vs. Management</vt:lpstr>
      <vt:lpstr>Storage vs. Management (2)</vt:lpstr>
      <vt:lpstr>Databases</vt:lpstr>
      <vt:lpstr>RDBMS</vt:lpstr>
      <vt:lpstr>Structured Query Language</vt:lpstr>
      <vt:lpstr>Structured Query Language</vt:lpstr>
      <vt:lpstr>Structured Query Language (2)</vt:lpstr>
      <vt:lpstr>Structured Query Language (3)</vt:lpstr>
      <vt:lpstr>SQL vs NoSQL</vt:lpstr>
      <vt:lpstr>SQL vs NoSQL</vt:lpstr>
      <vt:lpstr>Data Types</vt:lpstr>
      <vt:lpstr>Common Data Types:</vt:lpstr>
      <vt:lpstr>Table Relations</vt:lpstr>
      <vt:lpstr>Relationships </vt:lpstr>
      <vt:lpstr>Relationships (2)</vt:lpstr>
      <vt:lpstr>One-to-One</vt:lpstr>
      <vt:lpstr>One-to-Many/Many-to-One</vt:lpstr>
      <vt:lpstr>Many-to-Many</vt:lpstr>
      <vt:lpstr>Junction Tables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Bsics - Database Basics</dc:title>
  <dc:subject>Software Development</dc:subject>
  <dc:creator>Software University</dc:creator>
  <cp:keywords>python web;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272</cp:revision>
  <dcterms:created xsi:type="dcterms:W3CDTF">2018-05-23T13:08:44Z</dcterms:created>
  <dcterms:modified xsi:type="dcterms:W3CDTF">2021-04-29T10:16:36Z</dcterms:modified>
  <cp:category>python, programming, code, softuni</cp:category>
</cp:coreProperties>
</file>