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8"/>
  </p:notesMasterIdLst>
  <p:handoutMasterIdLst>
    <p:handoutMasterId r:id="rId39"/>
  </p:handoutMasterIdLst>
  <p:sldIdLst>
    <p:sldId id="274" r:id="rId5"/>
    <p:sldId id="276" r:id="rId6"/>
    <p:sldId id="492" r:id="rId7"/>
    <p:sldId id="494" r:id="rId8"/>
    <p:sldId id="495" r:id="rId9"/>
    <p:sldId id="512" r:id="rId10"/>
    <p:sldId id="513" r:id="rId11"/>
    <p:sldId id="514" r:id="rId12"/>
    <p:sldId id="515" r:id="rId13"/>
    <p:sldId id="516" r:id="rId14"/>
    <p:sldId id="518" r:id="rId15"/>
    <p:sldId id="519" r:id="rId16"/>
    <p:sldId id="517" r:id="rId17"/>
    <p:sldId id="520" r:id="rId18"/>
    <p:sldId id="521" r:id="rId19"/>
    <p:sldId id="524" r:id="rId20"/>
    <p:sldId id="522" r:id="rId21"/>
    <p:sldId id="523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496" r:id="rId33"/>
    <p:sldId id="349" r:id="rId34"/>
    <p:sldId id="40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a Model?" id="{32080409-9F52-4FCE-8050-08A89662D585}">
          <p14:sldIdLst>
            <p14:sldId id="494"/>
            <p14:sldId id="495"/>
            <p14:sldId id="512"/>
            <p14:sldId id="513"/>
            <p14:sldId id="514"/>
          </p14:sldIdLst>
        </p14:section>
        <p14:section name="Set up Database" id="{A462FA60-45D9-48EB-9400-7AC1C3811032}">
          <p14:sldIdLst>
            <p14:sldId id="515"/>
            <p14:sldId id="516"/>
            <p14:sldId id="518"/>
            <p14:sldId id="519"/>
            <p14:sldId id="517"/>
          </p14:sldIdLst>
        </p14:section>
        <p14:section name="Django Admin" id="{DC5A6D8F-8AC8-4FCD-B5C4-7DD6458E6358}">
          <p14:sldIdLst>
            <p14:sldId id="520"/>
            <p14:sldId id="521"/>
            <p14:sldId id="524"/>
            <p14:sldId id="522"/>
            <p14:sldId id="523"/>
          </p14:sldIdLst>
        </p14:section>
        <p14:section name="MTV Pattern" id="{BBC4C58D-1FC2-4EF0-B5D7-90B4C92F5561}">
          <p14:sldIdLst>
            <p14:sldId id="525"/>
            <p14:sldId id="526"/>
            <p14:sldId id="527"/>
          </p14:sldIdLst>
        </p14:section>
        <p14:section name="CRUD" id="{61A4401F-8E14-450B-8E3E-94C29C7E4E5D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MTV Pattern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492491"/>
            <a:ext cx="2175018" cy="2175018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619F96-C52F-4AB7-8DC3-4690A3379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41" y="2970615"/>
            <a:ext cx="1843279" cy="1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71C1-E4BA-414A-87D9-8AD6E5640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configure our project to work with </a:t>
            </a:r>
            <a:r>
              <a:rPr lang="en-US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we need to set it up in the </a:t>
            </a:r>
            <a:r>
              <a:rPr lang="en-US" b="1" dirty="0">
                <a:solidFill>
                  <a:schemeClr val="bg1"/>
                </a:solidFill>
              </a:rPr>
              <a:t>settings.py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AC8EB-1F7F-4E9C-BF87-29EC20B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PostgreSQL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8B103-2E0D-47C4-96F9-B1904D40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90" y="2591095"/>
            <a:ext cx="7048500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61FC0E0-8590-4F74-A1B0-44E05A6FB618}"/>
              </a:ext>
            </a:extLst>
          </p:cNvPr>
          <p:cNvSpPr/>
          <p:nvPr/>
        </p:nvSpPr>
        <p:spPr bwMode="auto">
          <a:xfrm>
            <a:off x="8314441" y="3271416"/>
            <a:ext cx="2582945" cy="669303"/>
          </a:xfrm>
          <a:prstGeom prst="wedgeRoundRectCallout">
            <a:avLst>
              <a:gd name="adj1" fmla="val -33242"/>
              <a:gd name="adj2" fmla="val 95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94BDCFD-B522-40B7-9EC1-3DAF12DBCFA4}"/>
              </a:ext>
            </a:extLst>
          </p:cNvPr>
          <p:cNvSpPr/>
          <p:nvPr/>
        </p:nvSpPr>
        <p:spPr bwMode="auto">
          <a:xfrm>
            <a:off x="1866000" y="4315120"/>
            <a:ext cx="2817355" cy="857839"/>
          </a:xfrm>
          <a:prstGeom prst="wedgeRoundRectCallout">
            <a:avLst>
              <a:gd name="adj1" fmla="val 56495"/>
              <a:gd name="adj2" fmla="val -5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D0E89AC-1CB6-4AC9-80B8-1E1B1FE608C6}"/>
              </a:ext>
            </a:extLst>
          </p:cNvPr>
          <p:cNvSpPr/>
          <p:nvPr/>
        </p:nvSpPr>
        <p:spPr bwMode="auto">
          <a:xfrm>
            <a:off x="7608495" y="4675695"/>
            <a:ext cx="3006086" cy="926183"/>
          </a:xfrm>
          <a:prstGeom prst="wedgeRoundRectCallout">
            <a:avLst>
              <a:gd name="adj1" fmla="val -64651"/>
              <a:gd name="adj2" fmla="val -16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user credentials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AFC9-D13A-446D-B882-4FA484EA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1E8CC-8645-4313-BC0F-76B59CB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PostgreSQL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4E741-6FF0-4113-ACCF-5E032A2B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9" y="1140643"/>
            <a:ext cx="42529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23F94-1C4C-476F-AF23-7C180FA8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47" y="1140643"/>
            <a:ext cx="43651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5960C5-06EA-48B4-A3A2-830435140734}"/>
              </a:ext>
            </a:extLst>
          </p:cNvPr>
          <p:cNvSpPr/>
          <p:nvPr/>
        </p:nvSpPr>
        <p:spPr bwMode="auto">
          <a:xfrm>
            <a:off x="6617616" y="3271101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4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12B4-F207-45DD-B1B8-DC814C11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1FF83-DAFC-40EA-BA5C-0E853E1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BCDBD-FC69-48F5-8F71-06E73E3D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55" y="1121377"/>
            <a:ext cx="4711296" cy="538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FAA2E-DC70-4AE1-B659-120E7E12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60" y="1121377"/>
            <a:ext cx="3363025" cy="53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C91818-DA17-45D3-9AE3-BE0B767A4F85}"/>
              </a:ext>
            </a:extLst>
          </p:cNvPr>
          <p:cNvSpPr/>
          <p:nvPr/>
        </p:nvSpPr>
        <p:spPr bwMode="auto">
          <a:xfrm>
            <a:off x="7126515" y="3429000"/>
            <a:ext cx="546754" cy="4171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8E6073-2462-46DC-9E0F-3D76BA357AF7}"/>
              </a:ext>
            </a:extLst>
          </p:cNvPr>
          <p:cNvSpPr/>
          <p:nvPr/>
        </p:nvSpPr>
        <p:spPr bwMode="auto">
          <a:xfrm>
            <a:off x="9500024" y="3676454"/>
            <a:ext cx="2253006" cy="839574"/>
          </a:xfrm>
          <a:prstGeom prst="wedgeRoundRectCallout">
            <a:avLst>
              <a:gd name="adj1" fmla="val -31712"/>
              <a:gd name="adj2" fmla="val 7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5FF461-83E9-42EF-818C-DA3CADDD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A2C-8607-4D03-A651-335BC230E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4291" y="4567315"/>
            <a:ext cx="5578802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makemigrations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7DFB-6FF6-4B9C-828F-ACD5DDDA1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apply the changes, we made in our models, we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migrations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During a migration against the database, there are series of migrations that Django requires that create </a:t>
            </a:r>
            <a:r>
              <a:rPr lang="en-US" b="1" dirty="0">
                <a:solidFill>
                  <a:schemeClr val="bg1"/>
                </a:solidFill>
              </a:rPr>
              <a:t>tables </a:t>
            </a:r>
            <a:r>
              <a:rPr lang="en-US" dirty="0"/>
              <a:t>to keep track of administrators and sessions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CCE3C-EDAB-4E9F-B8A0-ADFDDFC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Changes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944936C-B40F-4119-9532-AEC7D7AA5BA3}"/>
              </a:ext>
            </a:extLst>
          </p:cNvPr>
          <p:cNvSpPr txBox="1">
            <a:spLocks/>
          </p:cNvSpPr>
          <p:nvPr/>
        </p:nvSpPr>
        <p:spPr>
          <a:xfrm>
            <a:off x="784291" y="5367928"/>
            <a:ext cx="5578802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8974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7B79F5-0A0C-4655-A12F-52E35C8D8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Admin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6D9CDC-4280-4458-9AE5-B2056E33E3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F7E9E-D872-4769-AEA8-CD8714E8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13" y="758956"/>
            <a:ext cx="6487974" cy="370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36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0D60-F0D9-416F-8ECF-38E3320D6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Django Admin is an automatic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admin interface</a:t>
            </a:r>
          </a:p>
          <a:p>
            <a:r>
              <a:rPr lang="en-US" dirty="0">
                <a:latin typeface="+mj-lt"/>
              </a:rPr>
              <a:t>It reads data from your models to provide interface where users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manage</a:t>
            </a:r>
            <a:r>
              <a:rPr lang="en-US" dirty="0">
                <a:latin typeface="+mj-lt"/>
              </a:rPr>
              <a:t>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content</a:t>
            </a:r>
            <a:r>
              <a:rPr lang="en-US" dirty="0">
                <a:latin typeface="+mj-lt"/>
              </a:rPr>
              <a:t> of the application</a:t>
            </a:r>
          </a:p>
          <a:p>
            <a:r>
              <a:rPr lang="en-US" dirty="0">
                <a:latin typeface="+mj-lt"/>
              </a:rPr>
              <a:t>The admin is enabled in the default project template used by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startproject</a:t>
            </a:r>
            <a:endParaRPr lang="bg-BG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C4EF7-42B9-4B0F-97C3-0369A6FC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79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A3BB0-033A-4DEE-B439-77C37FF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E5B7-1D5F-4DF2-840C-C03556504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see the data in Django Admin, we need to 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 all the models in a special file in our app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admin.py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791105-4E18-4894-93E7-84FC7650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admin.py File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F5F23-D2F6-47BB-A7A4-A93085D9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69" y="3123830"/>
            <a:ext cx="8977067" cy="2660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4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8B44C3-C26D-40F0-99C8-FD6618ACE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6CB53-5F6C-4A68-995C-D2B92665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285" y="2689256"/>
            <a:ext cx="5804704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createsuperuser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5FD5-8AD2-492C-8CA4-AB66E0DC2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the Django Admin, you need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superuser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create a superuser, we use the following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start our project and navigate to the admin site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164B1-B534-4A00-A26C-37AA8BE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Django Admin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C540D-8888-4331-BF64-BD9A4B1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5" y="4048750"/>
            <a:ext cx="6553052" cy="245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Django Admin we can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 stored in our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manually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data from the database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Benefits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3" y="3779000"/>
            <a:ext cx="11402014" cy="2439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2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FB39CCB-D47F-45BF-AA36-F6E26DA09E0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emplate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iew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B08996-0AE2-4085-8E09-B2CA216EB5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MTV Pattern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20D09-F8EB-47C0-8209-8A545A2FFD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37BAD-C782-4E82-AA41-F82B782D9ECA}"/>
              </a:ext>
            </a:extLst>
          </p:cNvPr>
          <p:cNvSpPr/>
          <p:nvPr/>
        </p:nvSpPr>
        <p:spPr>
          <a:xfrm>
            <a:off x="4787789" y="1859340"/>
            <a:ext cx="26164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MTV</a:t>
            </a:r>
          </a:p>
        </p:txBody>
      </p:sp>
    </p:spTree>
    <p:extLst>
      <p:ext uri="{BB962C8B-B14F-4D97-AF65-F5344CB8AC3E}">
        <p14:creationId xmlns:p14="http://schemas.microsoft.com/office/powerpoint/2010/main" val="13319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What is a Model?</a:t>
            </a:r>
          </a:p>
          <a:p>
            <a:r>
              <a:rPr lang="en-US" sz="3000" dirty="0"/>
              <a:t>Set up Database</a:t>
            </a:r>
          </a:p>
          <a:p>
            <a:r>
              <a:rPr lang="en-US" sz="3000" dirty="0"/>
              <a:t>Django Admin</a:t>
            </a:r>
          </a:p>
          <a:p>
            <a:r>
              <a:rPr lang="en-US" sz="3000" dirty="0"/>
              <a:t>MTV Pattern</a:t>
            </a:r>
          </a:p>
          <a:p>
            <a:r>
              <a:rPr lang="en-US" sz="3000" dirty="0"/>
              <a:t>CRUD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6C6D9-3C33-4486-A0A7-B8AE29F05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135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MTV is a software </a:t>
            </a:r>
            <a:r>
              <a:rPr lang="en-US" b="1" dirty="0">
                <a:solidFill>
                  <a:schemeClr val="bg1"/>
                </a:solidFill>
              </a:rPr>
              <a:t>architecture pattern </a:t>
            </a:r>
            <a:r>
              <a:rPr lang="en-US" dirty="0"/>
              <a:t>that separates data presentation from the logic of handling user interactions</a:t>
            </a:r>
          </a:p>
          <a:p>
            <a:pPr>
              <a:buClr>
                <a:schemeClr val="tx1"/>
              </a:buClr>
            </a:pPr>
            <a:r>
              <a:rPr lang="en-US" dirty="0"/>
              <a:t>MTV stands for Model, Template, 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dirty="0"/>
              <a:t> - Logical data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dirty="0"/>
              <a:t> - Data formatting and 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dirty="0"/>
              <a:t> - Presentation layer (data display)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D88FD1-20C4-40A6-8D29-452B5BC4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MTV Means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94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7948B-6018-494B-A9D3-DDF28C36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FFA23E-C545-4AA1-AD6B-1A4ACFED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MTV Works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FAB7A6-3D8A-4AC6-81AB-6DB2E1AC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256645"/>
            <a:ext cx="6000000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A6816-5B88-46A3-B43C-A34A1F1224A6}"/>
              </a:ext>
            </a:extLst>
          </p:cNvPr>
          <p:cNvSpPr/>
          <p:nvPr/>
        </p:nvSpPr>
        <p:spPr>
          <a:xfrm>
            <a:off x="4528904" y="1859340"/>
            <a:ext cx="31341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computer programming,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and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 (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) are the four basic functions of </a:t>
            </a:r>
            <a:r>
              <a:rPr lang="en-US" b="1" dirty="0">
                <a:solidFill>
                  <a:schemeClr val="bg1"/>
                </a:solidFill>
              </a:rPr>
              <a:t>persistent storage</a:t>
            </a:r>
          </a:p>
          <a:p>
            <a:r>
              <a:rPr lang="en-US" dirty="0"/>
              <a:t>Alternate words are sometimes used when defining the basic functions of CRUD, such as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instead of read,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instead of update, or </a:t>
            </a:r>
            <a:r>
              <a:rPr lang="en-US" b="1" dirty="0">
                <a:solidFill>
                  <a:schemeClr val="bg1"/>
                </a:solidFill>
              </a:rPr>
              <a:t>destroy</a:t>
            </a:r>
            <a:r>
              <a:rPr lang="en-US" dirty="0"/>
              <a:t> instead of delete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CRUD?</a:t>
            </a:r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AAD54-B380-4733-8946-3B2F8D44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047-BF91-447A-9B92-14790C997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you've created your data models, Django automatically gives you a database-abstraction API that lets you create, retrieve, update and delete objects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0BCDC-0D1E-472A-8EC4-DBF94CD5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Django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17008AB-4638-429D-99C7-B03504EB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56" y="3894437"/>
            <a:ext cx="4598877" cy="184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1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039" y="3976688"/>
            <a:ext cx="11133991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test_app.models</a:t>
            </a:r>
            <a:r>
              <a:rPr lang="en-US" dirty="0"/>
              <a:t> import Person</a:t>
            </a:r>
          </a:p>
          <a:p>
            <a:r>
              <a:rPr lang="en-US" dirty="0"/>
              <a:t>&gt;&gt;&gt; person = Person(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"John",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"Smith", </a:t>
            </a:r>
            <a:r>
              <a:rPr lang="en-US" dirty="0">
                <a:solidFill>
                  <a:schemeClr val="bg1"/>
                </a:solidFill>
              </a:rPr>
              <a:t>age=</a:t>
            </a:r>
            <a:r>
              <a:rPr lang="en-US" dirty="0"/>
              <a:t>35)</a:t>
            </a:r>
          </a:p>
          <a:p>
            <a:r>
              <a:rPr lang="en-US" dirty="0"/>
              <a:t>&gt;&gt;&gt; </a:t>
            </a:r>
            <a:r>
              <a:rPr lang="en-US" dirty="0" err="1"/>
              <a:t>person.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create an object, we use the standard syntax for creating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we are ready, we just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to save the object in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DC99-BA88-4475-8B5A-98891EDDD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3" y="1746130"/>
            <a:ext cx="7834609" cy="849629"/>
          </a:xfrm>
        </p:spPr>
        <p:txBody>
          <a:bodyPr/>
          <a:lstStyle/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</a:t>
            </a:r>
            <a:r>
              <a:rPr lang="en-US" sz="2000" dirty="0" err="1">
                <a:solidFill>
                  <a:schemeClr val="bg1"/>
                </a:solidFill>
              </a:rPr>
              <a:t>objects.all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all objects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a specific object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filter 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Field lookups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3A9AEE-6448-418B-851D-31FE0D4FB058}"/>
              </a:ext>
            </a:extLst>
          </p:cNvPr>
          <p:cNvSpPr txBox="1">
            <a:spLocks/>
          </p:cNvSpPr>
          <p:nvPr/>
        </p:nvSpPr>
        <p:spPr>
          <a:xfrm>
            <a:off x="621234" y="3069465"/>
            <a:ext cx="7834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Person.objects.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="John")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939CCE-F75C-4E28-9FCE-DED3AC73F9DF}"/>
              </a:ext>
            </a:extLst>
          </p:cNvPr>
          <p:cNvSpPr txBox="1">
            <a:spLocks/>
          </p:cNvSpPr>
          <p:nvPr/>
        </p:nvSpPr>
        <p:spPr>
          <a:xfrm>
            <a:off x="621233" y="4388630"/>
            <a:ext cx="7834609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Person.objects.</a:t>
            </a:r>
            <a:r>
              <a:rPr lang="en-US" sz="2000" dirty="0" err="1">
                <a:solidFill>
                  <a:schemeClr val="bg1"/>
                </a:solidFill>
              </a:rPr>
              <a:t>filter</a:t>
            </a:r>
            <a:r>
              <a:rPr lang="en-US" sz="2000" dirty="0">
                <a:solidFill>
                  <a:schemeClr val="bg1"/>
                </a:solidFill>
              </a:rPr>
              <a:t>(age=35)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F7BC64-2094-4A27-8F34-AC7257B6262C}"/>
              </a:ext>
            </a:extLst>
          </p:cNvPr>
          <p:cNvSpPr txBox="1">
            <a:spLocks/>
          </p:cNvSpPr>
          <p:nvPr/>
        </p:nvSpPr>
        <p:spPr>
          <a:xfrm>
            <a:off x="621232" y="5756047"/>
            <a:ext cx="7834609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Person.objects.filter</a:t>
            </a:r>
            <a:r>
              <a:rPr lang="en-US" sz="2000" dirty="0"/>
              <a:t>(age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lte</a:t>
            </a:r>
            <a:r>
              <a:rPr lang="en-US" sz="2000" dirty="0"/>
              <a:t>=35)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BE357C-ABEB-402D-B937-607B7429B142}"/>
              </a:ext>
            </a:extLst>
          </p:cNvPr>
          <p:cNvSpPr/>
          <p:nvPr/>
        </p:nvSpPr>
        <p:spPr bwMode="auto">
          <a:xfrm>
            <a:off x="7274510" y="5118510"/>
            <a:ext cx="2048599" cy="849629"/>
          </a:xfrm>
          <a:prstGeom prst="wedgeRoundRectCallout">
            <a:avLst>
              <a:gd name="adj1" fmla="val -50655"/>
              <a:gd name="adj2" fmla="val 78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or equal</a:t>
            </a:r>
          </a:p>
        </p:txBody>
      </p:sp>
    </p:spTree>
    <p:extLst>
      <p:ext uri="{BB962C8B-B14F-4D97-AF65-F5344CB8AC3E}">
        <p14:creationId xmlns:p14="http://schemas.microsoft.com/office/powerpoint/2010/main" val="32269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3DA20-51B5-4C92-B281-5EF66479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8217-9621-4518-B4E8-E0E195B7A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844" y="2864923"/>
            <a:ext cx="6693966" cy="1750324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test_app.models</a:t>
            </a:r>
            <a:r>
              <a:rPr lang="en-US" dirty="0"/>
              <a:t> import Person</a:t>
            </a:r>
          </a:p>
          <a:p>
            <a:r>
              <a:rPr lang="en-US" dirty="0"/>
              <a:t>&gt;&gt;&gt; person = </a:t>
            </a:r>
            <a:r>
              <a:rPr lang="en-US" dirty="0" err="1"/>
              <a:t>Person.objects.get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pk</a:t>
            </a:r>
            <a:r>
              <a:rPr lang="en-US" dirty="0"/>
              <a:t>=1)</a:t>
            </a:r>
          </a:p>
          <a:p>
            <a:r>
              <a:rPr lang="en-US" dirty="0"/>
              <a:t>&gt;&gt;&gt; </a:t>
            </a:r>
            <a:r>
              <a:rPr lang="en-US" dirty="0" err="1"/>
              <a:t>person.age</a:t>
            </a:r>
            <a:r>
              <a:rPr lang="en-US" dirty="0"/>
              <a:t> = 36</a:t>
            </a:r>
          </a:p>
          <a:p>
            <a:r>
              <a:rPr lang="en-US" dirty="0"/>
              <a:t>&gt;&gt;&gt; </a:t>
            </a:r>
            <a:r>
              <a:rPr lang="en-US" dirty="0" err="1"/>
              <a:t>person.save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295B-6B08-4D66-BED3-BA55E23CF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update an object, we need to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fields we want to and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again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5AEA6-9756-418C-8D53-8841B96C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F6E3EE7-251B-421C-A4ED-18E184B20DD4}"/>
              </a:ext>
            </a:extLst>
          </p:cNvPr>
          <p:cNvSpPr/>
          <p:nvPr/>
        </p:nvSpPr>
        <p:spPr bwMode="auto">
          <a:xfrm>
            <a:off x="6629260" y="3837343"/>
            <a:ext cx="2667785" cy="801279"/>
          </a:xfrm>
          <a:prstGeom prst="wedgeRoundRectCallout">
            <a:avLst>
              <a:gd name="adj1" fmla="val -56169"/>
              <a:gd name="adj2" fmla="val -539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6916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2747577"/>
            <a:ext cx="6907627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first_app.models</a:t>
            </a:r>
            <a:r>
              <a:rPr lang="en-US" dirty="0"/>
              <a:t> import Person</a:t>
            </a:r>
          </a:p>
          <a:p>
            <a:r>
              <a:rPr lang="en-US" dirty="0"/>
              <a:t>&gt;&gt;&gt; person = </a:t>
            </a:r>
            <a:r>
              <a:rPr lang="en-US" dirty="0" err="1"/>
              <a:t>Person.objects.get</a:t>
            </a:r>
            <a:r>
              <a:rPr lang="en-US" dirty="0"/>
              <a:t>(pk=1)</a:t>
            </a:r>
          </a:p>
          <a:p>
            <a:r>
              <a:rPr lang="en-US" dirty="0"/>
              <a:t>&gt;&gt;&gt; </a:t>
            </a:r>
            <a:r>
              <a:rPr lang="en-US" dirty="0" err="1"/>
              <a:t>person.</a:t>
            </a:r>
            <a:r>
              <a:rPr lang="en-US" dirty="0" err="1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delete an object, we need to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 and then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method to remove it from the database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700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Applying the MTV Pattern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400" dirty="0"/>
              <a:t> is definitive source of information about your data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Admin is automatic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admin interface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MTV stands for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dirty="0"/>
              <a:t>odel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</a:t>
            </a:r>
            <a:r>
              <a:rPr lang="en-US" sz="3400" dirty="0"/>
              <a:t>iew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400" dirty="0"/>
              <a:t>emplate</a:t>
            </a: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Model?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model is the single, definitive </a:t>
            </a:r>
            <a:r>
              <a:rPr lang="en-US" b="1" dirty="0">
                <a:solidFill>
                  <a:schemeClr val="bg1"/>
                </a:solidFill>
              </a:rPr>
              <a:t>source of information </a:t>
            </a:r>
            <a:r>
              <a:rPr lang="en-US" dirty="0"/>
              <a:t>about your data</a:t>
            </a:r>
          </a:p>
          <a:p>
            <a:r>
              <a:rPr lang="en-US" dirty="0"/>
              <a:t>It contains the essential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of the data you're storing</a:t>
            </a:r>
          </a:p>
          <a:p>
            <a:r>
              <a:rPr lang="en-US" dirty="0"/>
              <a:t>Generally, each model maps to a single </a:t>
            </a:r>
            <a:r>
              <a:rPr lang="en-US" b="1" dirty="0">
                <a:solidFill>
                  <a:schemeClr val="bg1"/>
                </a:solidFill>
              </a:rPr>
              <a:t>database table</a:t>
            </a:r>
          </a:p>
          <a:p>
            <a:r>
              <a:rPr lang="en-US" dirty="0"/>
              <a:t>Each model is a Python class that subclasses </a:t>
            </a:r>
            <a:r>
              <a:rPr lang="en-US" b="1" dirty="0" err="1">
                <a:latin typeface="Consolas" panose="020B0609020204030204" pitchFamily="49" charset="0"/>
              </a:rPr>
              <a:t>django.db.models.Model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Each attribute of the model represents a </a:t>
            </a:r>
            <a:r>
              <a:rPr lang="en-US" b="1" dirty="0">
                <a:solidFill>
                  <a:schemeClr val="bg1"/>
                </a:solidFill>
              </a:rPr>
              <a:t>database field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each application we have a </a:t>
            </a:r>
            <a:r>
              <a:rPr lang="en-US" b="1" dirty="0">
                <a:latin typeface="Consolas" panose="020B0609020204030204" pitchFamily="49" charset="0"/>
              </a:rPr>
              <a:t>models.py</a:t>
            </a:r>
            <a:r>
              <a:rPr lang="en-US" dirty="0"/>
              <a:t> 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there we create all of our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 that will be used in 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models.py File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6E908-3725-4A15-A397-F97D0A22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"/>
          <a:stretch/>
        </p:blipFill>
        <p:spPr>
          <a:xfrm>
            <a:off x="3191027" y="3337089"/>
            <a:ext cx="6696075" cy="2933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3D12334-F646-4BCC-9B5E-E41E3B8B5D4B}"/>
              </a:ext>
            </a:extLst>
          </p:cNvPr>
          <p:cNvSpPr/>
          <p:nvPr/>
        </p:nvSpPr>
        <p:spPr bwMode="auto">
          <a:xfrm>
            <a:off x="2127834" y="4007772"/>
            <a:ext cx="1875969" cy="795875"/>
          </a:xfrm>
          <a:prstGeom prst="wedgeRoundRectCallout">
            <a:avLst>
              <a:gd name="adj1" fmla="val 90723"/>
              <a:gd name="adj2" fmla="val 64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FA2E0E6-02EE-417C-9A15-F4A04FFF1F67}"/>
              </a:ext>
            </a:extLst>
          </p:cNvPr>
          <p:cNvSpPr/>
          <p:nvPr/>
        </p:nvSpPr>
        <p:spPr bwMode="auto">
          <a:xfrm>
            <a:off x="7898011" y="4405709"/>
            <a:ext cx="1875969" cy="620790"/>
          </a:xfrm>
          <a:prstGeom prst="wedgeRoundRectCallout">
            <a:avLst>
              <a:gd name="adj1" fmla="val -67565"/>
              <a:gd name="adj2" fmla="val 603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0E354-20D6-4E01-A912-1E65AE81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2B63-6FE1-467A-B27C-8AAE97641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9905" y="1019393"/>
            <a:ext cx="10321675" cy="5737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BooleanField</a:t>
            </a:r>
            <a:r>
              <a:rPr lang="en-US" dirty="0"/>
              <a:t> - a True/False field (default for </a:t>
            </a:r>
            <a:r>
              <a:rPr lang="en-US" dirty="0" err="1"/>
              <a:t>CheckboxInput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CharField</a:t>
            </a:r>
            <a:r>
              <a:rPr lang="en-US" dirty="0"/>
              <a:t> - small- to large-sized strings (used with </a:t>
            </a:r>
            <a:r>
              <a:rPr lang="en-US" dirty="0" err="1"/>
              <a:t>max_length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DateField</a:t>
            </a:r>
            <a:r>
              <a:rPr lang="en-US" dirty="0"/>
              <a:t> - a date represented by </a:t>
            </a:r>
            <a:r>
              <a:rPr lang="en-US" dirty="0" err="1"/>
              <a:t>datetime.date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FloatField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IntegerField</a:t>
            </a:r>
            <a:r>
              <a:rPr lang="en-US" dirty="0"/>
              <a:t> - self explanatory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URLField</a:t>
            </a:r>
            <a:r>
              <a:rPr lang="en-US" dirty="0"/>
              <a:t> - </a:t>
            </a:r>
            <a:r>
              <a:rPr lang="en-US" dirty="0" err="1"/>
              <a:t>CharField</a:t>
            </a:r>
            <a:r>
              <a:rPr lang="en-US" dirty="0"/>
              <a:t> for URL's (validated by </a:t>
            </a:r>
            <a:r>
              <a:rPr lang="en-US" dirty="0" err="1"/>
              <a:t>URLValidator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TextField</a:t>
            </a:r>
            <a:r>
              <a:rPr lang="en-US" dirty="0"/>
              <a:t> - Large text Field (used for </a:t>
            </a:r>
            <a:r>
              <a:rPr lang="en-US" dirty="0" err="1"/>
              <a:t>Textarea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B7970-0F31-4F84-BCFD-2FEE012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7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- Many-to-one relationship; requires two positional arguments: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 and the </a:t>
            </a:r>
            <a:r>
              <a:rPr lang="en-US" b="1" dirty="0" err="1">
                <a:solidFill>
                  <a:schemeClr val="bg1"/>
                </a:solidFill>
              </a:rPr>
              <a:t>on_delete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option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ManyToManyField</a:t>
            </a:r>
            <a:r>
              <a:rPr lang="en-US" dirty="0"/>
              <a:t> - Many-to-many relationship; requires a positional argument: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r>
              <a:rPr lang="en-US" dirty="0"/>
              <a:t> - One-to-one relationship; similar to </a:t>
            </a:r>
            <a:r>
              <a:rPr lang="en-US" dirty="0" err="1"/>
              <a:t>ForeignKey</a:t>
            </a:r>
            <a:r>
              <a:rPr lang="en-US" dirty="0"/>
              <a:t> with unique=True, but the "reverse" side of the relation will return a single object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6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 up Database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1239</Words>
  <Application>Microsoft Office PowerPoint</Application>
  <PresentationFormat>Widescreen</PresentationFormat>
  <Paragraphs>179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Models and MTV Pattern</vt:lpstr>
      <vt:lpstr>Table of Contents</vt:lpstr>
      <vt:lpstr>Have a Question?</vt:lpstr>
      <vt:lpstr>What is a Model?</vt:lpstr>
      <vt:lpstr>Model Definition</vt:lpstr>
      <vt:lpstr>The models.py File</vt:lpstr>
      <vt:lpstr>Basic Model Fields</vt:lpstr>
      <vt:lpstr>Relationship Fields</vt:lpstr>
      <vt:lpstr>Set up Database</vt:lpstr>
      <vt:lpstr>Set up PostgreSQL</vt:lpstr>
      <vt:lpstr>Connect to PostgreSQL</vt:lpstr>
      <vt:lpstr>Create Database</vt:lpstr>
      <vt:lpstr>Applying Changes</vt:lpstr>
      <vt:lpstr>Django Admin</vt:lpstr>
      <vt:lpstr>Django Admin</vt:lpstr>
      <vt:lpstr>The admin.py File</vt:lpstr>
      <vt:lpstr>Access Django Admin</vt:lpstr>
      <vt:lpstr>Django Admin Benefits</vt:lpstr>
      <vt:lpstr>The MTV Pattern</vt:lpstr>
      <vt:lpstr>What MTV Means</vt:lpstr>
      <vt:lpstr>How MTV Works</vt:lpstr>
      <vt:lpstr>CRUD</vt:lpstr>
      <vt:lpstr>What is CRUD?</vt:lpstr>
      <vt:lpstr>CRUD in Django</vt:lpstr>
      <vt:lpstr>Create</vt:lpstr>
      <vt:lpstr>Read</vt:lpstr>
      <vt:lpstr>Update</vt:lpstr>
      <vt:lpstr>Delete</vt:lpstr>
      <vt:lpstr>Live 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77</cp:revision>
  <dcterms:created xsi:type="dcterms:W3CDTF">2018-05-23T13:08:44Z</dcterms:created>
  <dcterms:modified xsi:type="dcterms:W3CDTF">2021-04-29T10:27:00Z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