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496" r:id="rId9"/>
    <p:sldId id="511" r:id="rId10"/>
    <p:sldId id="512" r:id="rId11"/>
    <p:sldId id="513" r:id="rId12"/>
    <p:sldId id="514" r:id="rId13"/>
    <p:sldId id="515" r:id="rId14"/>
    <p:sldId id="520" r:id="rId15"/>
    <p:sldId id="517" r:id="rId16"/>
    <p:sldId id="518" r:id="rId17"/>
    <p:sldId id="519" r:id="rId18"/>
    <p:sldId id="522" r:id="rId19"/>
    <p:sldId id="523" r:id="rId20"/>
    <p:sldId id="525" r:id="rId21"/>
    <p:sldId id="524" r:id="rId22"/>
    <p:sldId id="526" r:id="rId23"/>
    <p:sldId id="521" r:id="rId24"/>
    <p:sldId id="349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emplate Inheritance" id="{85F90570-3370-41E9-9154-039507B98AB0}">
          <p14:sldIdLst>
            <p14:sldId id="507"/>
            <p14:sldId id="508"/>
            <p14:sldId id="509"/>
            <p14:sldId id="510"/>
            <p14:sldId id="496"/>
          </p14:sldIdLst>
        </p14:section>
        <p14:section name="Built-In Filters" id="{4AF0A70B-BC5C-4589-B418-101AA02069E0}">
          <p14:sldIdLst>
            <p14:sldId id="511"/>
            <p14:sldId id="512"/>
            <p14:sldId id="513"/>
            <p14:sldId id="514"/>
            <p14:sldId id="515"/>
            <p14:sldId id="520"/>
          </p14:sldIdLst>
        </p14:section>
        <p14:section name="Custom Filters" id="{706EC5A5-D4CC-4117-9BFB-B56A6C692548}">
          <p14:sldIdLst>
            <p14:sldId id="517"/>
            <p14:sldId id="518"/>
            <p14:sldId id="519"/>
          </p14:sldIdLst>
        </p14:section>
        <p14:section name="Template Tags" id="{FF707C95-6548-4F2D-B0A7-606D03AFA39C}">
          <p14:sldIdLst>
            <p14:sldId id="522"/>
            <p14:sldId id="523"/>
            <p14:sldId id="525"/>
            <p14:sldId id="524"/>
            <p14:sldId id="526"/>
          </p14:sldIdLst>
        </p14:section>
        <p14:section name="Conclusion" id="{E19D07F1-86E2-47E9-B2AB-7ADC4F89DC12}">
          <p14:sldIdLst>
            <p14:sldId id="521"/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templates/builtin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inheritance, template and custom filters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Advanced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EF6F509-7002-4595-9B24-3981278A1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142452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AF7C2-7555-4262-99DE-22984EC53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Filters allow us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variables before displaying them in the browser</a:t>
            </a:r>
          </a:p>
          <a:p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name|lower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}}</a:t>
            </a:r>
            <a:r>
              <a:rPr lang="en-US" dirty="0"/>
              <a:t> displays the value of name variable after being filtered through the lower filter</a:t>
            </a:r>
          </a:p>
          <a:p>
            <a:r>
              <a:rPr lang="en-US" dirty="0"/>
              <a:t>We use a pipe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"|"</a:t>
            </a:r>
            <a:r>
              <a:rPr lang="en-US" dirty="0"/>
              <a:t> to apply a filter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8F03E-8814-4B8F-829B-41BD4707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 Filter?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1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BA24-FC02-410C-BEE2-60AFD58D5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also be "chained"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output of one filter is applied to the next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6AAC4-0F51-4F90-8BCE-E81EA92C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117D1-1CC0-4131-94E9-A6C92D404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3453199"/>
            <a:ext cx="5040000" cy="587891"/>
          </a:xfrm>
        </p:spPr>
        <p:txBody>
          <a:bodyPr/>
          <a:lstStyle/>
          <a:p>
            <a:r>
              <a:rPr lang="en-US" dirty="0"/>
              <a:t>{{ </a:t>
            </a:r>
            <a:r>
              <a:rPr lang="en-US" dirty="0" err="1"/>
              <a:t>text|escape|linebreaks</a:t>
            </a:r>
            <a:r>
              <a:rPr lang="en-US" dirty="0"/>
              <a:t> }}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F601D6-7A92-41CC-9F2C-12ED52C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Filters</a:t>
            </a:r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A3CB5-BE3B-4B5A-8C01-67E72C4605FC}"/>
              </a:ext>
            </a:extLst>
          </p:cNvPr>
          <p:cNvSpPr/>
          <p:nvPr/>
        </p:nvSpPr>
        <p:spPr bwMode="auto">
          <a:xfrm>
            <a:off x="5556000" y="2736987"/>
            <a:ext cx="4725000" cy="9777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Escaping text contents and converting line breaks to &lt;p&gt;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A close up of graphics&#10;&#10;Description automatically generated">
            <a:extLst>
              <a:ext uri="{FF2B5EF4-FFF2-40B4-BE49-F238E27FC236}">
                <a16:creationId xmlns:a16="http://schemas.microsoft.com/office/drawing/2014/main" id="{1B29A46A-400F-4ED7-96DE-6DC92711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4317886"/>
            <a:ext cx="1836186" cy="18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5438-6010-4225-BF29-761E240E5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filters require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colon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":"</a:t>
            </a:r>
            <a:r>
              <a:rPr lang="en-US" dirty="0"/>
              <a:t> to mark arguments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1CD1-C1E3-4A96-8ECA-3D13539F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A428-2541-44B9-9F9B-6249B6B8CD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362170"/>
            <a:ext cx="5969766" cy="587891"/>
          </a:xfrm>
        </p:spPr>
        <p:txBody>
          <a:bodyPr/>
          <a:lstStyle/>
          <a:p>
            <a:r>
              <a:rPr lang="en-US" dirty="0"/>
              <a:t>{{ description|truncatewords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30 }}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62051E-B4D9-495B-86A8-4F524B3A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with Arguments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6201D-E877-429E-83BD-E44F2ACF53BB}"/>
              </a:ext>
            </a:extLst>
          </p:cNvPr>
          <p:cNvSpPr/>
          <p:nvPr/>
        </p:nvSpPr>
        <p:spPr bwMode="auto">
          <a:xfrm>
            <a:off x="6408736" y="2589346"/>
            <a:ext cx="5177264" cy="112020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display the first 30 chars of the description variable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39EF26-864B-4EC5-916A-7978F078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93" y="4090823"/>
            <a:ext cx="2285152" cy="22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87E0D-219A-4B52-95BB-0C791FCFC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3343-A815-4040-8B21-6027BC8C89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380" y="1360662"/>
            <a:ext cx="10405368" cy="975368"/>
          </a:xfrm>
        </p:spPr>
        <p:txBody>
          <a:bodyPr/>
          <a:lstStyle/>
          <a:p>
            <a:r>
              <a:rPr lang="en-US" dirty="0"/>
              <a:t>{{ my_</a:t>
            </a:r>
            <a:r>
              <a:rPr lang="en-US" dirty="0" err="1"/>
              <a:t>date|date</a:t>
            </a:r>
            <a:r>
              <a:rPr lang="en-US" dirty="0"/>
              <a:t>:"Y-m-d"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formats date according to format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08F9D5-985F-4D87-A8BB-EE5551AB2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6349536"/>
            <a:ext cx="8235049" cy="4077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https://docs.djangoproject.com/en/3.0/ref/templates/builtins/</a:t>
            </a:r>
            <a:endParaRPr lang="bg-B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379A87-B9AB-4857-B15E-B8A2C0FA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Filters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4741D2-99BC-4A13-87F3-618054C32859}"/>
              </a:ext>
            </a:extLst>
          </p:cNvPr>
          <p:cNvSpPr txBox="1">
            <a:spLocks/>
          </p:cNvSpPr>
          <p:nvPr/>
        </p:nvSpPr>
        <p:spPr>
          <a:xfrm>
            <a:off x="190406" y="2619000"/>
            <a:ext cx="10405368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value|default</a:t>
            </a:r>
            <a:r>
              <a:rPr lang="en-US" dirty="0"/>
              <a:t>:"empty"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uses the given default if a value is False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38FBB6-C46C-486D-8F71-B1CA916CFE5D}"/>
              </a:ext>
            </a:extLst>
          </p:cNvPr>
          <p:cNvSpPr txBox="1">
            <a:spLocks/>
          </p:cNvSpPr>
          <p:nvPr/>
        </p:nvSpPr>
        <p:spPr>
          <a:xfrm>
            <a:off x="190406" y="3879000"/>
            <a:ext cx="1040559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value|join</a:t>
            </a:r>
            <a:r>
              <a:rPr lang="en-US" dirty="0"/>
              <a:t>:", 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joins a list with a string (like </a:t>
            </a:r>
            <a:r>
              <a:rPr lang="en-US" i="1" dirty="0" err="1">
                <a:solidFill>
                  <a:schemeClr val="accent2"/>
                </a:solidFill>
              </a:rPr>
              <a:t>str.join</a:t>
            </a:r>
            <a:r>
              <a:rPr lang="en-US" i="1" dirty="0">
                <a:solidFill>
                  <a:schemeClr val="accent2"/>
                </a:solidFill>
              </a:rPr>
              <a:t>(list) in python)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78E90F-25A9-43D9-AA1A-836720A6AF5A}"/>
              </a:ext>
            </a:extLst>
          </p:cNvPr>
          <p:cNvSpPr txBox="1">
            <a:spLocks/>
          </p:cNvSpPr>
          <p:nvPr/>
        </p:nvSpPr>
        <p:spPr>
          <a:xfrm>
            <a:off x="188379" y="5139000"/>
            <a:ext cx="1040559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value|length</a:t>
            </a:r>
            <a:r>
              <a:rPr lang="en-US" dirty="0"/>
              <a:t>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returns the length of the value</a:t>
            </a:r>
          </a:p>
        </p:txBody>
      </p:sp>
    </p:spTree>
    <p:extLst>
      <p:ext uri="{BB962C8B-B14F-4D97-AF65-F5344CB8AC3E}">
        <p14:creationId xmlns:p14="http://schemas.microsoft.com/office/powerpoint/2010/main" val="40179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Built-in Filters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C1850-DEF3-4A47-B0F7-B4D933E3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C948D-11FF-43F8-AF9A-4F8CE1718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EF2385B-BC04-4948-80E1-09C90BB8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your application create a </a:t>
            </a:r>
            <a:r>
              <a:rPr lang="en-US" b="1" dirty="0" err="1">
                <a:solidFill>
                  <a:schemeClr val="bg1"/>
                </a:solidFill>
              </a:rPr>
              <a:t>templatestag</a:t>
            </a:r>
            <a:r>
              <a:rPr lang="en-US" dirty="0"/>
              <a:t> module with your </a:t>
            </a:r>
            <a:r>
              <a:rPr lang="en-US" b="1" dirty="0">
                <a:solidFill>
                  <a:schemeClr val="bg1"/>
                </a:solidFill>
              </a:rPr>
              <a:t>custom filter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your own </a:t>
            </a:r>
            <a:r>
              <a:rPr lang="en-US" b="1" dirty="0">
                <a:solidFill>
                  <a:schemeClr val="bg1"/>
                </a:solidFill>
              </a:rPr>
              <a:t>filter 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templatestags</a:t>
            </a:r>
            <a:r>
              <a:rPr lang="en-US" dirty="0"/>
              <a:t> Folder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7D369-CF4A-47FB-89E3-DA3394F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91699"/>
            <a:ext cx="2200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199A6-CE06-4C25-944F-4A5AD5A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9" y="3191700"/>
            <a:ext cx="7647901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0316F7-D1BE-4EE3-BC32-786FAFD2DF6D}"/>
              </a:ext>
            </a:extLst>
          </p:cNvPr>
          <p:cNvSpPr/>
          <p:nvPr/>
        </p:nvSpPr>
        <p:spPr bwMode="auto">
          <a:xfrm>
            <a:off x="3243666" y="4631699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AA85-6B70-42C4-8536-25B291A2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Load the filter in your template and use it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C2B98-0B05-4901-A358-B7239FE9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3E01F-D680-44B4-8F10-6D2C1AC2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Custom Filter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47438-3600-4DDD-8AC5-4FF16A2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2214000"/>
            <a:ext cx="58483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EE15D-D10D-4199-9131-D21314F94828}"/>
              </a:ext>
            </a:extLst>
          </p:cNvPr>
          <p:cNvSpPr/>
          <p:nvPr/>
        </p:nvSpPr>
        <p:spPr bwMode="auto">
          <a:xfrm>
            <a:off x="5601000" y="2619000"/>
            <a:ext cx="2925000" cy="1080000"/>
          </a:xfrm>
          <a:prstGeom prst="wedgeRoundRectCallout">
            <a:avLst>
              <a:gd name="adj1" fmla="val -89868"/>
              <a:gd name="adj2" fmla="val 2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name of your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1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48386C-174F-47AE-9A5B-B8DD0E02F7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Tags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4EBD-5A5F-4FCF-8F04-191E951DED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76B71-ECC2-4886-80FD-D16F0FA50FD8}"/>
              </a:ext>
            </a:extLst>
          </p:cNvPr>
          <p:cNvSpPr/>
          <p:nvPr/>
        </p:nvSpPr>
        <p:spPr>
          <a:xfrm>
            <a:off x="4220070" y="2153175"/>
            <a:ext cx="3751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{%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my_tag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197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template tag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tx2"/>
                </a:solidFill>
              </a:rPr>
              <a:t> which </a:t>
            </a:r>
            <a:r>
              <a:rPr lang="en-US" b="1" dirty="0">
                <a:solidFill>
                  <a:schemeClr val="bg1"/>
                </a:solidFill>
              </a:rPr>
              <a:t>accepts</a:t>
            </a:r>
            <a:r>
              <a:rPr lang="en-US" dirty="0">
                <a:solidFill>
                  <a:schemeClr val="tx2"/>
                </a:solidFill>
              </a:rPr>
              <a:t> one or more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>
                <a:solidFill>
                  <a:schemeClr val="tx2"/>
                </a:solidFill>
              </a:rPr>
              <a:t>, processes those values and </a:t>
            </a:r>
            <a:r>
              <a:rPr lang="en-US" b="1" dirty="0">
                <a:solidFill>
                  <a:schemeClr val="bg1"/>
                </a:solidFill>
              </a:rPr>
              <a:t>returns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to be displayed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We already know some of the </a:t>
            </a:r>
            <a:r>
              <a:rPr lang="en-US" b="1" dirty="0">
                <a:solidFill>
                  <a:schemeClr val="bg1"/>
                </a:solidFill>
              </a:rPr>
              <a:t>built-in template tags</a:t>
            </a:r>
          </a:p>
          <a:p>
            <a:pPr marL="900112" lvl="1" indent="-457200"/>
            <a:r>
              <a:rPr lang="en-US" dirty="0">
                <a:solidFill>
                  <a:schemeClr val="tx2"/>
                </a:solidFill>
              </a:rPr>
              <a:t>for</a:t>
            </a:r>
          </a:p>
          <a:p>
            <a:pPr marL="900112" lvl="1" indent="-457200"/>
            <a:r>
              <a:rPr lang="en-US" dirty="0">
                <a:solidFill>
                  <a:schemeClr val="tx2"/>
                </a:solidFill>
              </a:rPr>
              <a:t>if/else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 Tag?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30D0EA-3647-4DD4-9F27-7D72317E3948}"/>
              </a:ext>
            </a:extLst>
          </p:cNvPr>
          <p:cNvSpPr txBox="1">
            <a:spLocks/>
          </p:cNvSpPr>
          <p:nvPr/>
        </p:nvSpPr>
        <p:spPr>
          <a:xfrm>
            <a:off x="5511000" y="4014000"/>
            <a:ext cx="5268375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user %}</a:t>
            </a:r>
          </a:p>
          <a:p>
            <a:r>
              <a:rPr lang="en-US" dirty="0"/>
              <a:t>   &lt;h1&gt; Welcome User! &lt;/h1&gt;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%}</a:t>
            </a:r>
          </a:p>
          <a:p>
            <a:r>
              <a:rPr lang="en-US" dirty="0"/>
              <a:t>   &lt;h1&gt; Please, login! &lt;/h1&gt;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endif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6713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9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Template Inheritance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extends</a:t>
            </a:r>
          </a:p>
          <a:p>
            <a:r>
              <a:rPr lang="en-US" dirty="0"/>
              <a:t>Template Filters</a:t>
            </a:r>
          </a:p>
          <a:p>
            <a:pPr lvl="1"/>
            <a:r>
              <a:rPr lang="en-US" dirty="0"/>
              <a:t>built-in filters</a:t>
            </a:r>
          </a:p>
          <a:p>
            <a:pPr lvl="1"/>
            <a:r>
              <a:rPr lang="en-US" dirty="0"/>
              <a:t>custom filters</a:t>
            </a:r>
            <a:endParaRPr lang="bg-BG" dirty="0"/>
          </a:p>
          <a:p>
            <a:r>
              <a:rPr lang="en-US" dirty="0"/>
              <a:t>Template Tags</a:t>
            </a:r>
          </a:p>
          <a:p>
            <a:pPr lvl="1"/>
            <a:r>
              <a:rPr lang="en-US" dirty="0"/>
              <a:t>built-in tags</a:t>
            </a:r>
          </a:p>
          <a:p>
            <a:pPr lvl="1"/>
            <a:r>
              <a:rPr lang="en-US" dirty="0"/>
              <a:t>custom tags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F909-6709-46D1-A922-0DE16457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FB0-7845-4B74-B42E-08A43E5B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us with </a:t>
            </a:r>
            <a:r>
              <a:rPr lang="en-US" b="1" dirty="0">
                <a:solidFill>
                  <a:schemeClr val="bg1"/>
                </a:solidFill>
              </a:rPr>
              <a:t>helper functions </a:t>
            </a:r>
            <a:r>
              <a:rPr lang="en-US" dirty="0"/>
              <a:t>that allow us to create our custom template tags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simple_tag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returns a string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inclusion_tag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returns a rendered template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assignment_tag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576A5-5F03-4BD5-8D9E-D84C36E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 Helper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7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D601D-B211-4823-8950-B4272377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E7EA-0D01-4215-957F-DDD2924E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create a custom template tag, we need again create a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package</a:t>
            </a:r>
          </a:p>
          <a:p>
            <a:r>
              <a:rPr lang="en-US" dirty="0"/>
              <a:t>Here is an example of </a:t>
            </a:r>
            <a:r>
              <a:rPr lang="en-US" b="1" dirty="0">
                <a:solidFill>
                  <a:schemeClr val="bg1"/>
                </a:solidFill>
              </a:rPr>
              <a:t>an inclusion custom 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5FE8-FAF3-49A5-8ABE-B9F2A2D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Template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C05A-969E-434E-A553-322AA14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4" y="3776177"/>
            <a:ext cx="2209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04423D6-C79E-4FF5-BA53-A45EECCDCF17}"/>
              </a:ext>
            </a:extLst>
          </p:cNvPr>
          <p:cNvSpPr/>
          <p:nvPr/>
        </p:nvSpPr>
        <p:spPr bwMode="auto">
          <a:xfrm>
            <a:off x="4920056" y="4354657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FBC5-9B65-4EEE-B759-17773011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06" y="3293999"/>
            <a:ext cx="5961839" cy="245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C7AFD-16D3-4510-9A35-75C58193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27BB-A638-4535-A2E5-4AAB9DE9B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latin typeface="Consolas" panose="020B0609020204030204" pitchFamily="49" charset="0"/>
              </a:rPr>
              <a:t>'article.html'</a:t>
            </a:r>
            <a:r>
              <a:rPr lang="en-US" dirty="0"/>
              <a:t> template and make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through the articles</a:t>
            </a:r>
          </a:p>
          <a:p>
            <a:r>
              <a:rPr lang="en-US" dirty="0"/>
              <a:t>After that, use your tag in your </a:t>
            </a:r>
            <a:r>
              <a:rPr lang="en-US" b="1" dirty="0">
                <a:solidFill>
                  <a:schemeClr val="bg1"/>
                </a:solidFill>
              </a:rPr>
              <a:t>main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87746-CF15-4857-AAF0-8B1DED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Template Tag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59ED-20AF-4F30-A0AB-769449AD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3" y="3114000"/>
            <a:ext cx="4748845" cy="19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1B6F1-CF64-4AF2-AB9A-7F20DE65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0" y="5047375"/>
            <a:ext cx="4577030" cy="132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0478169-9B55-495F-8D50-4DE9302A8129}"/>
              </a:ext>
            </a:extLst>
          </p:cNvPr>
          <p:cNvSpPr/>
          <p:nvPr/>
        </p:nvSpPr>
        <p:spPr bwMode="auto">
          <a:xfrm rot="5400000">
            <a:off x="7992801" y="3107199"/>
            <a:ext cx="985636" cy="26192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9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Custom Filters and Tags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skeleton template</a:t>
            </a:r>
            <a:endParaRPr lang="bg-BG" dirty="0"/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reuse</a:t>
            </a:r>
            <a:r>
              <a:rPr lang="en-US" dirty="0"/>
              <a:t> the common parts of our app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Filters allow us to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modify</a:t>
            </a:r>
            <a:r>
              <a:rPr lang="en-US" dirty="0"/>
              <a:t> variables before displaying them in the browser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DC3516-55A5-4594-AA1D-CE135E2B95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block, </a:t>
            </a:r>
            <a:r>
              <a:rPr lang="en-US" dirty="0" err="1"/>
              <a:t>endblock</a:t>
            </a:r>
            <a:r>
              <a:rPr lang="en-US" dirty="0"/>
              <a:t>, extends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BD322B-7D2C-4159-9084-30D785EB2A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0FD5-71D4-404A-B031-7D67C7AA77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D802947E-4D05-4DC5-B678-B0BE4B3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1395891"/>
            <a:ext cx="2531815" cy="25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94234" cy="5546589"/>
          </a:xfrm>
        </p:spPr>
        <p:txBody>
          <a:bodyPr/>
          <a:lstStyle/>
          <a:p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/>
                </a:solidFill>
              </a:rPr>
              <a:t>base </a:t>
            </a:r>
            <a:r>
              <a:rPr lang="en-US" dirty="0"/>
              <a:t>skeleton template</a:t>
            </a:r>
          </a:p>
          <a:p>
            <a:r>
              <a:rPr lang="en-US" dirty="0"/>
              <a:t>The base template contains all the </a:t>
            </a:r>
            <a:r>
              <a:rPr lang="en-US" b="1" dirty="0">
                <a:solidFill>
                  <a:schemeClr val="bg1"/>
                </a:solidFill>
              </a:rPr>
              <a:t>common </a:t>
            </a:r>
            <a:r>
              <a:rPr lang="en-US" dirty="0"/>
              <a:t>elements and defines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templates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</a:p>
          <a:p>
            <a:r>
              <a:rPr lang="en-US" dirty="0"/>
              <a:t>Typically, header, footer etc. remain the same in the whole app</a:t>
            </a:r>
          </a:p>
          <a:p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the common parts of our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6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2169000"/>
            <a:ext cx="6435000" cy="4081283"/>
          </a:xfrm>
        </p:spPr>
        <p:txBody>
          <a:bodyPr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&lt;link </a:t>
            </a:r>
            <a:r>
              <a:rPr lang="en-US" sz="2000" dirty="0" err="1"/>
              <a:t>rel</a:t>
            </a:r>
            <a:r>
              <a:rPr lang="en-US" sz="2000" dirty="0"/>
              <a:t>="stylesheet" </a:t>
            </a:r>
            <a:r>
              <a:rPr lang="en-US" sz="2000" dirty="0" err="1"/>
              <a:t>href</a:t>
            </a:r>
            <a:r>
              <a:rPr lang="en-US" sz="2000" dirty="0"/>
              <a:t>="style.css"&gt;</a:t>
            </a:r>
          </a:p>
          <a:p>
            <a:r>
              <a:rPr lang="en-US" sz="2000" dirty="0"/>
              <a:t>    &lt;title&gt;My amazing site&lt;/title&gt;</a:t>
            </a: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{% block content%}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187492" y="1580853"/>
            <a:ext cx="643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base.html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E3-E467-4F37-821E-0D9A64488EFC}"/>
              </a:ext>
            </a:extLst>
          </p:cNvPr>
          <p:cNvSpPr txBox="1">
            <a:spLocks/>
          </p:cNvSpPr>
          <p:nvPr/>
        </p:nvSpPr>
        <p:spPr>
          <a:xfrm>
            <a:off x="7269452" y="2757147"/>
            <a:ext cx="4735056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000" dirty="0"/>
              <a:t>{% block </a:t>
            </a:r>
            <a:r>
              <a:rPr lang="en-US" sz="2000" dirty="0">
                <a:solidFill>
                  <a:schemeClr val="bg1"/>
                </a:solidFill>
              </a:rPr>
              <a:t>content</a:t>
            </a:r>
            <a:r>
              <a:rPr lang="en-US" sz="2000" dirty="0"/>
              <a:t> %}</a:t>
            </a:r>
          </a:p>
          <a:p>
            <a:r>
              <a:rPr lang="en-US" sz="2000" dirty="0"/>
              <a:t>{% for entry in </a:t>
            </a:r>
            <a:r>
              <a:rPr lang="en-US" sz="2000" dirty="0" err="1"/>
              <a:t>blog_entries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&lt;h2&gt;{{ </a:t>
            </a:r>
            <a:r>
              <a:rPr lang="en-US" sz="2000" dirty="0" err="1"/>
              <a:t>entry.title</a:t>
            </a:r>
            <a:r>
              <a:rPr lang="en-US" sz="2000" dirty="0"/>
              <a:t> }}&lt;/h2&gt;</a:t>
            </a:r>
          </a:p>
          <a:p>
            <a:r>
              <a:rPr lang="en-US" sz="2000" dirty="0"/>
              <a:t>    &lt;p&gt;{{ </a:t>
            </a:r>
            <a:r>
              <a:rPr lang="en-US" sz="2000" dirty="0" err="1"/>
              <a:t>entry.body</a:t>
            </a:r>
            <a:r>
              <a:rPr lang="en-US" sz="2000" dirty="0"/>
              <a:t> }}&lt;/p&gt;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%}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CD3567-1CAE-4F30-99DB-4B1905868496}"/>
              </a:ext>
            </a:extLst>
          </p:cNvPr>
          <p:cNvSpPr txBox="1">
            <a:spLocks/>
          </p:cNvSpPr>
          <p:nvPr/>
        </p:nvSpPr>
        <p:spPr>
          <a:xfrm>
            <a:off x="7266538" y="2169000"/>
            <a:ext cx="473505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23CD07-F4BB-4568-ACA3-E2AF780B78DB}"/>
              </a:ext>
            </a:extLst>
          </p:cNvPr>
          <p:cNvSpPr/>
          <p:nvPr/>
        </p:nvSpPr>
        <p:spPr bwMode="auto">
          <a:xfrm>
            <a:off x="6714390" y="3809875"/>
            <a:ext cx="479351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tag to include an existing template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include in templates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68359" y="3250379"/>
            <a:ext cx="5989672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200" dirty="0"/>
              <a:t>{% block </a:t>
            </a:r>
            <a:r>
              <a:rPr lang="en-US" sz="2200" dirty="0">
                <a:solidFill>
                  <a:schemeClr val="bg1"/>
                </a:solidFill>
              </a:rPr>
              <a:t>content</a:t>
            </a:r>
            <a:r>
              <a:rPr lang="en-US" sz="2200" dirty="0"/>
              <a:t> %}</a:t>
            </a:r>
          </a:p>
          <a:p>
            <a:r>
              <a:rPr lang="en-US" sz="2200" dirty="0"/>
              <a:t>{% for entry in </a:t>
            </a:r>
            <a:r>
              <a:rPr lang="en-US" sz="2200" dirty="0" err="1"/>
              <a:t>blog_entries</a:t>
            </a:r>
            <a:r>
              <a:rPr lang="en-US" sz="2200" dirty="0"/>
              <a:t> %}</a:t>
            </a:r>
          </a:p>
          <a:p>
            <a:r>
              <a:rPr lang="en-US" sz="2200" dirty="0"/>
              <a:t>    {%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 "blog_header.html" %}</a:t>
            </a:r>
          </a:p>
          <a:p>
            <a:r>
              <a:rPr lang="en-US" sz="2200" dirty="0"/>
              <a:t>    &lt;h2&gt;{{ </a:t>
            </a:r>
            <a:r>
              <a:rPr lang="en-US" sz="2200" dirty="0" err="1"/>
              <a:t>entry.title</a:t>
            </a:r>
            <a:r>
              <a:rPr lang="en-US" sz="2200" dirty="0"/>
              <a:t> }}&lt;/h2&gt;</a:t>
            </a:r>
          </a:p>
          <a:p>
            <a:r>
              <a:rPr lang="en-US" sz="2200" dirty="0"/>
              <a:t>    &lt;p&gt;{{ </a:t>
            </a:r>
            <a:r>
              <a:rPr lang="en-US" sz="2200" dirty="0" err="1"/>
              <a:t>entry.body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endfor</a:t>
            </a:r>
            <a:r>
              <a:rPr lang="en-US" sz="2200" dirty="0"/>
              <a:t> %}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765446" y="266223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</p:spTree>
    <p:extLst>
      <p:ext uri="{BB962C8B-B14F-4D97-AF65-F5344CB8AC3E}">
        <p14:creationId xmlns:p14="http://schemas.microsoft.com/office/powerpoint/2010/main" val="19866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Template Inheritance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CE256-347B-460E-A886-3FAF3632BA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Built-in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2D60B-0877-4AD3-BAB9-44059FCC4F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0AFC5D5-288C-4730-9D1A-1AC9697F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17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1062</Words>
  <Application>Microsoft Office PowerPoint</Application>
  <PresentationFormat>Широк екран</PresentationFormat>
  <Paragraphs>172</Paragraphs>
  <Slides>27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Templates Advanced</vt:lpstr>
      <vt:lpstr>Table of Contents</vt:lpstr>
      <vt:lpstr>Have a Question?</vt:lpstr>
      <vt:lpstr>Template Inheritance</vt:lpstr>
      <vt:lpstr>Template Inheritance</vt:lpstr>
      <vt:lpstr>Example: Template Inheritance</vt:lpstr>
      <vt:lpstr>Using include in templates</vt:lpstr>
      <vt:lpstr>Demo</vt:lpstr>
      <vt:lpstr>Built-in Filters</vt:lpstr>
      <vt:lpstr>What is a Template Filter?</vt:lpstr>
      <vt:lpstr>Chained Filters</vt:lpstr>
      <vt:lpstr>Filters with Arguments</vt:lpstr>
      <vt:lpstr>Some Built-in Filters</vt:lpstr>
      <vt:lpstr>Demo</vt:lpstr>
      <vt:lpstr>Custom Filters</vt:lpstr>
      <vt:lpstr>Create templatestags Folder</vt:lpstr>
      <vt:lpstr>Use Your Custom Filter</vt:lpstr>
      <vt:lpstr>Template Tags</vt:lpstr>
      <vt:lpstr>What is a Template Tag?</vt:lpstr>
      <vt:lpstr>Template Tags Helper Functions</vt:lpstr>
      <vt:lpstr>Creating Custom Template Tags</vt:lpstr>
      <vt:lpstr>Using the Template Tag</vt:lpstr>
      <vt:lpstr>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Templates Advanced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32</cp:revision>
  <dcterms:created xsi:type="dcterms:W3CDTF">2018-05-23T13:08:44Z</dcterms:created>
  <dcterms:modified xsi:type="dcterms:W3CDTF">2021-05-18T09:07:59Z</dcterms:modified>
  <cp:category>python, programming, code, softuni</cp:category>
</cp:coreProperties>
</file>