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8" r:id="rId9"/>
    <p:sldId id="509" r:id="rId10"/>
    <p:sldId id="520" r:id="rId11"/>
    <p:sldId id="521" r:id="rId12"/>
    <p:sldId id="522" r:id="rId13"/>
    <p:sldId id="523" r:id="rId14"/>
    <p:sldId id="524" r:id="rId15"/>
    <p:sldId id="510" r:id="rId16"/>
    <p:sldId id="511" r:id="rId17"/>
    <p:sldId id="512" r:id="rId18"/>
    <p:sldId id="513" r:id="rId19"/>
    <p:sldId id="514" r:id="rId20"/>
    <p:sldId id="519" r:id="rId21"/>
    <p:sldId id="496" r:id="rId22"/>
    <p:sldId id="515" r:id="rId23"/>
    <p:sldId id="516" r:id="rId24"/>
    <p:sldId id="517" r:id="rId25"/>
    <p:sldId id="518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media files" id="{71B43FE4-6B7B-464A-916E-2DF3AAA5F713}">
          <p14:sldIdLst>
            <p14:sldId id="504"/>
            <p14:sldId id="505"/>
            <p14:sldId id="506"/>
          </p14:sldIdLst>
        </p14:section>
        <p14:section name="The pillow library" id="{18310F87-9CA7-4BFF-BD33-F8E8CDCA32E9}">
          <p14:sldIdLst>
            <p14:sldId id="507"/>
            <p14:sldId id="508"/>
            <p14:sldId id="509"/>
          </p14:sldIdLst>
        </p14:section>
        <p14:section name="Static Files" id="{71A8BBB7-C169-4FB6-AA29-AA6323C23FF3}">
          <p14:sldIdLst>
            <p14:sldId id="520"/>
            <p14:sldId id="521"/>
            <p14:sldId id="522"/>
            <p14:sldId id="523"/>
            <p14:sldId id="524"/>
          </p14:sldIdLst>
        </p14:section>
        <p14:section name="Media Files in Django" id="{6AD72C22-6384-4FD7-B44F-CE932B73298A}">
          <p14:sldIdLst>
            <p14:sldId id="510"/>
            <p14:sldId id="511"/>
            <p14:sldId id="512"/>
            <p14:sldId id="513"/>
            <p14:sldId id="514"/>
            <p14:sldId id="519"/>
            <p14:sldId id="496"/>
            <p14:sldId id="515"/>
            <p14:sldId id="516"/>
            <p14:sldId id="517"/>
            <p14:sldId id="518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Files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EDAC5B-B06C-4FD1-A587-1A26EBD35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1809000"/>
            <a:ext cx="2702778" cy="27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Managing Static Files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1028" name="Picture 4" descr="Css Vector SVG Icon (5) - PNG Repo Free PNG Icons">
            <a:extLst>
              <a:ext uri="{FF2B5EF4-FFF2-40B4-BE49-F238E27FC236}">
                <a16:creationId xmlns:a16="http://schemas.microsoft.com/office/drawing/2014/main" id="{4EABACBD-B0F8-4885-A48B-FD99ADC3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0" y="1401651"/>
            <a:ext cx="2303400" cy="2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23448-6282-4C6B-A150-A61E44924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Most of the times, your application would need to </a:t>
            </a:r>
            <a:r>
              <a:rPr lang="en-US" b="1" dirty="0">
                <a:solidFill>
                  <a:schemeClr val="bg1"/>
                </a:solidFill>
              </a:rPr>
              <a:t>serve external files </a:t>
            </a:r>
            <a:r>
              <a:rPr lang="en-US" dirty="0"/>
              <a:t>such as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, etc.</a:t>
            </a:r>
          </a:p>
          <a:p>
            <a:r>
              <a:rPr lang="en-US" dirty="0"/>
              <a:t>This type of files are called </a:t>
            </a:r>
            <a:r>
              <a:rPr lang="en-US" b="1" dirty="0">
                <a:solidFill>
                  <a:schemeClr val="bg1"/>
                </a:solidFill>
              </a:rPr>
              <a:t>"static files"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B7678-F52A-4B2E-A061-981366E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Static Files</a:t>
            </a:r>
            <a:endParaRPr lang="bg-BG" dirty="0"/>
          </a:p>
        </p:txBody>
      </p:sp>
      <p:pic>
        <p:nvPicPr>
          <p:cNvPr id="2050" name="Picture 2" descr="A comparison of how YouTube looks with and without CSS rules | Cascading  style sheets, Css, Css style">
            <a:extLst>
              <a:ext uri="{FF2B5EF4-FFF2-40B4-BE49-F238E27FC236}">
                <a16:creationId xmlns:a16="http://schemas.microsoft.com/office/drawing/2014/main" id="{610E3343-80E4-46AE-A2B0-BC18FB9C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00" y="3088136"/>
            <a:ext cx="6726000" cy="349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9B069-F025-40D6-ACB2-B1A5140B4E4A}"/>
              </a:ext>
            </a:extLst>
          </p:cNvPr>
          <p:cNvSpPr/>
          <p:nvPr/>
        </p:nvSpPr>
        <p:spPr bwMode="auto">
          <a:xfrm>
            <a:off x="8931000" y="3586794"/>
            <a:ext cx="2790000" cy="11472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and without CSS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E028D-7776-4439-AC4A-2CC7670A3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make sure that your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STATIC_URL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sure you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STATICFILES_DIRS</a:t>
            </a:r>
            <a:r>
              <a:rPr lang="en-US" dirty="0"/>
              <a:t>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54FB8-A24E-43C0-8F6A-8C6B96FE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263578-E85D-4ABE-B6A9-4BCEC76AE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203" y="2664000"/>
            <a:ext cx="4197797" cy="587891"/>
          </a:xfrm>
        </p:spPr>
        <p:txBody>
          <a:bodyPr/>
          <a:lstStyle/>
          <a:p>
            <a:r>
              <a:rPr lang="en-US" dirty="0"/>
              <a:t>STATIC_URL = '/static/'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1E0D0D-D40E-40F4-B49D-3547C34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Static Files in Django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B93F1BC-8F21-40D6-BCB6-51F767016090}"/>
              </a:ext>
            </a:extLst>
          </p:cNvPr>
          <p:cNvSpPr txBox="1">
            <a:spLocks/>
          </p:cNvSpPr>
          <p:nvPr/>
        </p:nvSpPr>
        <p:spPr>
          <a:xfrm>
            <a:off x="773202" y="4001762"/>
            <a:ext cx="6627798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STATICFILES_DIRS = [</a:t>
            </a:r>
          </a:p>
          <a:p>
            <a:r>
              <a:rPr lang="fr-FR" dirty="0"/>
              <a:t>    </a:t>
            </a:r>
            <a:r>
              <a:rPr lang="fr-FR" dirty="0" err="1"/>
              <a:t>os.path.join</a:t>
            </a:r>
            <a:r>
              <a:rPr lang="fr-FR" dirty="0"/>
              <a:t>(BASE_DIR, '</a:t>
            </a:r>
            <a:r>
              <a:rPr lang="fr-FR" dirty="0" err="1"/>
              <a:t>static</a:t>
            </a:r>
            <a:r>
              <a:rPr lang="fr-FR" dirty="0"/>
              <a:t>'),</a:t>
            </a:r>
          </a:p>
          <a:p>
            <a:r>
              <a:rPr lang="fr-F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E378-5FB3-4E22-AB9E-2465988B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your CSS for example you will need the following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include images, we use the same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80334-3A8A-4FB3-8C1A-2C01F5A5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6A53-ADC1-4011-915D-AEE2E6CE1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529000"/>
            <a:ext cx="10949531" cy="9753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/style.css' %}"</a:t>
            </a:r>
            <a:r>
              <a:rPr lang="en-US" dirty="0"/>
              <a:t>/&gt;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3FB2C-4B97-4C23-BB76-EC02757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Files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C9C4AD-02BD-475A-99E7-CEB510974935}"/>
              </a:ext>
            </a:extLst>
          </p:cNvPr>
          <p:cNvSpPr/>
          <p:nvPr/>
        </p:nvSpPr>
        <p:spPr bwMode="auto">
          <a:xfrm>
            <a:off x="8241600" y="2094888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CSS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CF5F6-9F5E-4DA6-8B09-47A07F3C457B}"/>
              </a:ext>
            </a:extLst>
          </p:cNvPr>
          <p:cNvSpPr txBox="1">
            <a:spLocks/>
          </p:cNvSpPr>
          <p:nvPr/>
        </p:nvSpPr>
        <p:spPr>
          <a:xfrm>
            <a:off x="696000" y="5000773"/>
            <a:ext cx="10949531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{% load static %}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"{% static './my_image.png' %}"</a:t>
            </a:r>
            <a:r>
              <a:rPr lang="en-US" dirty="0"/>
              <a:t> alt="My image"&gt;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5720E3-28A8-4C9E-86B3-291D2F8CD6F2}"/>
              </a:ext>
            </a:extLst>
          </p:cNvPr>
          <p:cNvSpPr/>
          <p:nvPr/>
        </p:nvSpPr>
        <p:spPr bwMode="auto">
          <a:xfrm>
            <a:off x="8241600" y="4509492"/>
            <a:ext cx="3254400" cy="7698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the image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Configuring and Using Static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Media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0A233ACA-B65E-44D4-A31B-129E7101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00" y="1137351"/>
            <a:ext cx="1035000" cy="103500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264A03D-6846-49F4-B68B-0BFB8D96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63" y="2395242"/>
            <a:ext cx="503271" cy="5032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718399-EE3F-4D92-B450-11B9CE8C228C}"/>
              </a:ext>
            </a:extLst>
          </p:cNvPr>
          <p:cNvSpPr/>
          <p:nvPr/>
        </p:nvSpPr>
        <p:spPr>
          <a:xfrm>
            <a:off x="4974698" y="2855218"/>
            <a:ext cx="2242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5670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AF21-5AF4-4A93-BE5F-DAA8AC730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media folder and configure it in the settings.py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C45733-6100-4F02-A346-E66D727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Media Folder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439E0F-9D28-40F3-B33D-ED561391160C}"/>
              </a:ext>
            </a:extLst>
          </p:cNvPr>
          <p:cNvSpPr/>
          <p:nvPr/>
        </p:nvSpPr>
        <p:spPr bwMode="auto">
          <a:xfrm>
            <a:off x="3999833" y="3506080"/>
            <a:ext cx="90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BC447-2182-41D5-8408-B7BC62F5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91" y="2130880"/>
            <a:ext cx="63436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1B32B-53B2-4363-B338-D5F6818F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5" y="2630942"/>
            <a:ext cx="2647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3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65F00-9DAD-4930-A7F3-58166360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3AFE7-CC1F-4BFD-88B1-E213220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Image Field in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E1F22-37E9-462C-B63F-624A2C0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1359000"/>
            <a:ext cx="87344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EA57225-31EB-4B49-AFD5-80C09025DC10}"/>
              </a:ext>
            </a:extLst>
          </p:cNvPr>
          <p:cNvSpPr/>
          <p:nvPr/>
        </p:nvSpPr>
        <p:spPr bwMode="auto">
          <a:xfrm>
            <a:off x="10011000" y="3159000"/>
            <a:ext cx="990000" cy="2162174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ED44E-2B13-48D3-BB3C-85E7FB0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49000"/>
            <a:ext cx="259080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AA39FC-DD47-41E8-A6F2-3C17B49F86F1}"/>
              </a:ext>
            </a:extLst>
          </p:cNvPr>
          <p:cNvSpPr/>
          <p:nvPr/>
        </p:nvSpPr>
        <p:spPr bwMode="auto">
          <a:xfrm>
            <a:off x="2046000" y="3834000"/>
            <a:ext cx="4509722" cy="1081087"/>
          </a:xfrm>
          <a:prstGeom prst="wedgeRoundRectCallout">
            <a:avLst>
              <a:gd name="adj1" fmla="val 77563"/>
              <a:gd name="adj2" fmla="val -72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folder where the images will be stored</a:t>
            </a:r>
          </a:p>
        </p:txBody>
      </p:sp>
    </p:spTree>
    <p:extLst>
      <p:ext uri="{BB962C8B-B14F-4D97-AF65-F5344CB8AC3E}">
        <p14:creationId xmlns:p14="http://schemas.microsoft.com/office/powerpoint/2010/main" val="3682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BBCA6-0564-42F4-ABF8-02A2C102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A53A5F-843D-46A2-B5C9-D4C184F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282-2AEB-4057-8811-182496FB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404000"/>
            <a:ext cx="5010000" cy="22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DE0FC-5442-49BF-A1C1-B812E119E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4566000" y="4239000"/>
            <a:ext cx="6286500" cy="13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6C824-B63A-4722-8556-4AD346CE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087" y="1733662"/>
            <a:ext cx="33909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F5CE5D-CDA6-4D70-AABD-1EAB8CC8D165}"/>
              </a:ext>
            </a:extLst>
          </p:cNvPr>
          <p:cNvSpPr/>
          <p:nvPr/>
        </p:nvSpPr>
        <p:spPr bwMode="auto">
          <a:xfrm rot="17742003">
            <a:off x="8127146" y="3360277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65C10-BBB2-4697-99E9-5137C976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4D584-270D-44C2-A194-BD96E2CB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1B2B-F3A4-4D56-B906-BFAA6175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539000"/>
            <a:ext cx="84201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8656E-F124-45C0-960A-03A68DF4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4" y="3828146"/>
            <a:ext cx="8420101" cy="193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106D3F-5AB0-410E-929B-0DDB54B1FC45}"/>
              </a:ext>
            </a:extLst>
          </p:cNvPr>
          <p:cNvSpPr/>
          <p:nvPr/>
        </p:nvSpPr>
        <p:spPr bwMode="auto">
          <a:xfrm>
            <a:off x="7041000" y="4239000"/>
            <a:ext cx="3150000" cy="882654"/>
          </a:xfrm>
          <a:prstGeom prst="wedgeRoundRectCallout">
            <a:avLst>
              <a:gd name="adj1" fmla="val -72374"/>
              <a:gd name="adj2" fmla="val 66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the URLs for media</a:t>
            </a:r>
          </a:p>
        </p:txBody>
      </p:sp>
    </p:spTree>
    <p:extLst>
      <p:ext uri="{BB962C8B-B14F-4D97-AF65-F5344CB8AC3E}">
        <p14:creationId xmlns:p14="http://schemas.microsoft.com/office/powerpoint/2010/main" val="25739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  <a:p>
            <a:r>
              <a:rPr lang="en-US" dirty="0"/>
              <a:t>The pillow library</a:t>
            </a:r>
            <a:endParaRPr lang="bg-BG" dirty="0"/>
          </a:p>
          <a:p>
            <a:r>
              <a:rPr lang="en-US" dirty="0"/>
              <a:t>Static Files</a:t>
            </a:r>
          </a:p>
          <a:p>
            <a:r>
              <a:rPr lang="en-US" dirty="0"/>
              <a:t>Media Files in Django</a:t>
            </a:r>
          </a:p>
          <a:p>
            <a:pPr lvl="1"/>
            <a:r>
              <a:rPr lang="en-US" dirty="0"/>
              <a:t>Uploading images</a:t>
            </a:r>
          </a:p>
          <a:p>
            <a:pPr lvl="1"/>
            <a:r>
              <a:rPr lang="en-US" dirty="0"/>
              <a:t>Uploading documents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4DC24-4A5A-4BE5-BB28-BBD74096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78372-D79B-40CB-8241-7399A75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Image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EFDC6-F042-4EED-B259-30F18636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629000"/>
            <a:ext cx="11000025" cy="104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80AA0F-CB08-4350-B1F4-47B06F61EFEF}"/>
              </a:ext>
            </a:extLst>
          </p:cNvPr>
          <p:cNvSpPr/>
          <p:nvPr/>
        </p:nvSpPr>
        <p:spPr bwMode="auto">
          <a:xfrm>
            <a:off x="5746012" y="3114000"/>
            <a:ext cx="450000" cy="81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B9073-337C-4B34-B761-85199120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12" y="4183910"/>
            <a:ext cx="24384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CED88E87-4631-4CD1-BA73-294D55C8E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6FF7D1-A8C0-463F-8D17-FD361F24E8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Media Files in Django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596E-4878-45CD-A25D-926F09AE8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264A03D-6846-49F4-B68B-0BFB8D964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63" y="2395242"/>
            <a:ext cx="503271" cy="5032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718399-EE3F-4D92-B450-11B9CE8C228C}"/>
              </a:ext>
            </a:extLst>
          </p:cNvPr>
          <p:cNvSpPr/>
          <p:nvPr/>
        </p:nvSpPr>
        <p:spPr>
          <a:xfrm>
            <a:off x="4974698" y="2855218"/>
            <a:ext cx="2242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664124-3439-4DA6-99FE-F604360F8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59" y="1269000"/>
            <a:ext cx="837877" cy="8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B8E38-7A35-4B96-B694-F5745FC2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Documents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7156E-A4D3-4E9E-A0B3-2F2B5DE5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989000"/>
            <a:ext cx="96012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9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0CF2-13CD-4BE4-A760-F52850B7C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8C211-3A03-494D-9C90-98B95830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B1DB-028C-4B79-998E-115B645B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1404000"/>
            <a:ext cx="51720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18325-14F5-4304-9C56-4E3EFAF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644000"/>
            <a:ext cx="73723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1DFD-F6DD-41B7-9FCB-DB74BFEF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2183018"/>
            <a:ext cx="352425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D57BC6-C97E-4147-B84F-EBEBA1F15594}"/>
              </a:ext>
            </a:extLst>
          </p:cNvPr>
          <p:cNvSpPr/>
          <p:nvPr/>
        </p:nvSpPr>
        <p:spPr bwMode="auto">
          <a:xfrm rot="17742003">
            <a:off x="7459707" y="3856216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2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Media files are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pictures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music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audios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videos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documents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We use the pillow library for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opening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manipulating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saving</a:t>
            </a:r>
            <a:r>
              <a:rPr lang="en-US" dirty="0"/>
              <a:t> many different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dirty="0"/>
              <a:t> file formats</a:t>
            </a:r>
            <a:endParaRPr lang="bg-BG" dirty="0"/>
          </a:p>
          <a:p>
            <a:pPr marL="452438" indent="-452438">
              <a:buClr>
                <a:schemeClr val="bg2"/>
              </a:buClr>
            </a:pPr>
            <a:endParaRPr lang="en-US" dirty="0"/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C4EEDB-6882-4555-89A7-E554D006E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D0CDB-C46E-4C3E-8C46-05F53297B4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76C1FF0-DD78-42B5-9BB8-D4AAB38C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385091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66F-F6DE-4E94-B696-483532664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Media files are </a:t>
            </a:r>
            <a:r>
              <a:rPr lang="en-US" b="1" dirty="0">
                <a:solidFill>
                  <a:schemeClr val="bg1"/>
                </a:solidFill>
              </a:rPr>
              <a:t>pictures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audios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documents</a:t>
            </a:r>
          </a:p>
          <a:p>
            <a:r>
              <a:rPr lang="en-US" dirty="0"/>
              <a:t>Computer programs or applications can read and work with a digital file after it is </a:t>
            </a:r>
            <a:r>
              <a:rPr lang="en-US" b="1" dirty="0">
                <a:solidFill>
                  <a:schemeClr val="bg1"/>
                </a:solidFill>
              </a:rPr>
              <a:t>encoded</a:t>
            </a:r>
            <a:r>
              <a:rPr lang="en-US" dirty="0"/>
              <a:t> during the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process</a:t>
            </a:r>
          </a:p>
          <a:p>
            <a:r>
              <a:rPr lang="en-US" dirty="0"/>
              <a:t>For instance, document formats can be read and edited in word-processing programs like Microsoft 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070537-FFB1-4AF9-A4BA-F4C40A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</p:txBody>
      </p:sp>
    </p:spTree>
    <p:extLst>
      <p:ext uri="{BB962C8B-B14F-4D97-AF65-F5344CB8AC3E}">
        <p14:creationId xmlns:p14="http://schemas.microsoft.com/office/powerpoint/2010/main" val="3025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DE4097-601E-48E8-9DF1-490C10BAE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en-US" dirty="0"/>
              <a:t> file formats: JPEG, GIF, TIFF, BMP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AAC, MP3, WAV, WMA, DOLBY DIGITAL, DTS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AIFF, ASF, FLAC, ADPCM, DSD, LPCM, OGG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file formats: MPEG-1, MPEG-2, MPEG-4, AVI, MOV, AVCHD, H.264, H.265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formats: DivX and DivX HD, </a:t>
            </a:r>
            <a:r>
              <a:rPr lang="en-US" dirty="0" err="1"/>
              <a:t>Xvid</a:t>
            </a:r>
            <a:r>
              <a:rPr lang="en-US" dirty="0"/>
              <a:t> HD, MKV, RMVB, WMV9, TS/TP/M2T, WMV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A4018-AD58-4E33-9705-6163142E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1DFD5-CB8F-4348-AB42-018F5A0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Media Files</a:t>
            </a:r>
          </a:p>
        </p:txBody>
      </p:sp>
    </p:spTree>
    <p:extLst>
      <p:ext uri="{BB962C8B-B14F-4D97-AF65-F5344CB8AC3E}">
        <p14:creationId xmlns:p14="http://schemas.microsoft.com/office/powerpoint/2010/main" val="2211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1F2E508-1B90-4F14-8C6E-52A022606F8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Python Imaging Library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5CC6FD-565F-44F1-83C2-E634D6E1F0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Pillow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755C5-671F-4BFA-B1EA-86A64548D3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09AB2AF-8CB2-4F14-95EA-B852DA7C9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3" y="1044000"/>
            <a:ext cx="3047814" cy="30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BA4E-2E58-4084-BAD4-C2AD608EB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ython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maging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ibrary (abbreviated as </a:t>
            </a:r>
            <a:r>
              <a:rPr lang="en-US" b="1" dirty="0">
                <a:solidFill>
                  <a:schemeClr val="bg1"/>
                </a:solidFill>
              </a:rPr>
              <a:t>PIL</a:t>
            </a:r>
            <a:r>
              <a:rPr lang="en-US" dirty="0"/>
              <a:t>) (in newer versions known as </a:t>
            </a:r>
            <a:r>
              <a:rPr lang="en-US" b="1" dirty="0">
                <a:solidFill>
                  <a:schemeClr val="bg1"/>
                </a:solidFill>
              </a:rPr>
              <a:t>Pillow</a:t>
            </a:r>
            <a:r>
              <a:rPr lang="en-US" dirty="0"/>
              <a:t>) is a free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It adds support for </a:t>
            </a:r>
            <a:r>
              <a:rPr lang="en-US" b="1" dirty="0">
                <a:solidFill>
                  <a:schemeClr val="bg1"/>
                </a:solidFill>
              </a:rPr>
              <a:t>opening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many different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en-US" dirty="0"/>
              <a:t> file formats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available for Windows, Mac OS X and Linux</a:t>
            </a:r>
          </a:p>
          <a:p>
            <a:pPr>
              <a:buClr>
                <a:schemeClr val="tx1"/>
              </a:buClr>
            </a:pPr>
            <a:r>
              <a:rPr lang="en-US" dirty="0"/>
              <a:t>Some of the file formats supported are PPM, PNG, JPEG, GIF, TIFF, and BMP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72AD64-93D1-4418-A82E-4EDB82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Pillow?</a:t>
            </a:r>
          </a:p>
        </p:txBody>
      </p:sp>
    </p:spTree>
    <p:extLst>
      <p:ext uri="{BB962C8B-B14F-4D97-AF65-F5344CB8AC3E}">
        <p14:creationId xmlns:p14="http://schemas.microsoft.com/office/powerpoint/2010/main" val="7597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18FDA-86F1-44E9-B426-88588FC36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pillow, we can use the python package manager (pip)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Warnings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Pillow and PIL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co-exist in the same environment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Before installing Pillow, please </a:t>
            </a:r>
            <a:r>
              <a:rPr lang="en-US" b="1" dirty="0">
                <a:solidFill>
                  <a:schemeClr val="bg1"/>
                </a:solidFill>
              </a:rPr>
              <a:t>uninstall PIL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6C358-23FF-4B1C-A6F5-45E533EF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9293-C187-48D0-B46B-C19D22B2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169000"/>
            <a:ext cx="3870000" cy="649766"/>
          </a:xfrm>
        </p:spPr>
        <p:txBody>
          <a:bodyPr/>
          <a:lstStyle/>
          <a:p>
            <a:r>
              <a:rPr lang="en-US" sz="2800" dirty="0"/>
              <a:t>pip install pillow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A4226-2309-422B-A1A0-66CEDF5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Pillow</a:t>
            </a:r>
          </a:p>
        </p:txBody>
      </p:sp>
    </p:spTree>
    <p:extLst>
      <p:ext uri="{BB962C8B-B14F-4D97-AF65-F5344CB8AC3E}">
        <p14:creationId xmlns:p14="http://schemas.microsoft.com/office/powerpoint/2010/main" val="1895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872</Words>
  <Application>Microsoft Office PowerPoint</Application>
  <PresentationFormat>Широк екран</PresentationFormat>
  <Paragraphs>142</Paragraphs>
  <Slides>29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Media Files</vt:lpstr>
      <vt:lpstr>Table of Contents</vt:lpstr>
      <vt:lpstr>Have a Question?</vt:lpstr>
      <vt:lpstr>What are Media Files?</vt:lpstr>
      <vt:lpstr>What are Media Files?</vt:lpstr>
      <vt:lpstr>Most Common Media Files</vt:lpstr>
      <vt:lpstr>Pillow</vt:lpstr>
      <vt:lpstr>What is Pillow?</vt:lpstr>
      <vt:lpstr>Installing Pillow</vt:lpstr>
      <vt:lpstr>Static Files in Django</vt:lpstr>
      <vt:lpstr>A Word About Static Files</vt:lpstr>
      <vt:lpstr>Configuring Static Files in Django</vt:lpstr>
      <vt:lpstr>Using Static Files</vt:lpstr>
      <vt:lpstr>Demo</vt:lpstr>
      <vt:lpstr>Media Files in Django</vt:lpstr>
      <vt:lpstr>Configure Media Folder</vt:lpstr>
      <vt:lpstr>Create Image Field in a Model</vt:lpstr>
      <vt:lpstr>Create a Model Form</vt:lpstr>
      <vt:lpstr>Handling the POST Request</vt:lpstr>
      <vt:lpstr>Displaying the Image</vt:lpstr>
      <vt:lpstr>Demo</vt:lpstr>
      <vt:lpstr>Media Files in Django</vt:lpstr>
      <vt:lpstr>Create Documents Folder</vt:lpstr>
      <vt:lpstr>Create Model Form</vt:lpstr>
      <vt:lpstr>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Media Files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25</cp:revision>
  <dcterms:created xsi:type="dcterms:W3CDTF">2018-05-23T13:08:44Z</dcterms:created>
  <dcterms:modified xsi:type="dcterms:W3CDTF">2021-05-18T09:08:15Z</dcterms:modified>
  <cp:category>computer programming;programming;software development;software engineering</cp:category>
</cp:coreProperties>
</file>