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503" r:id="rId2"/>
    <p:sldId id="276" r:id="rId3"/>
    <p:sldId id="492" r:id="rId4"/>
    <p:sldId id="353" r:id="rId5"/>
    <p:sldId id="507" r:id="rId6"/>
    <p:sldId id="516" r:id="rId7"/>
    <p:sldId id="515" r:id="rId8"/>
    <p:sldId id="525" r:id="rId9"/>
    <p:sldId id="522" r:id="rId10"/>
    <p:sldId id="528" r:id="rId11"/>
    <p:sldId id="523" r:id="rId12"/>
    <p:sldId id="524" r:id="rId13"/>
    <p:sldId id="530" r:id="rId14"/>
    <p:sldId id="517" r:id="rId15"/>
    <p:sldId id="518" r:id="rId16"/>
    <p:sldId id="520" r:id="rId17"/>
    <p:sldId id="526" r:id="rId18"/>
    <p:sldId id="521" r:id="rId19"/>
    <p:sldId id="527" r:id="rId20"/>
    <p:sldId id="529" r:id="rId21"/>
    <p:sldId id="531" r:id="rId22"/>
    <p:sldId id="532" r:id="rId23"/>
    <p:sldId id="533" r:id="rId24"/>
    <p:sldId id="534" r:id="rId25"/>
    <p:sldId id="535" r:id="rId26"/>
    <p:sldId id="536" r:id="rId27"/>
    <p:sldId id="537" r:id="rId28"/>
    <p:sldId id="538" r:id="rId29"/>
    <p:sldId id="496" r:id="rId30"/>
    <p:sldId id="349" r:id="rId31"/>
    <p:sldId id="401" r:id="rId32"/>
    <p:sldId id="493" r:id="rId33"/>
    <p:sldId id="4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Registration" id="{66DCFE1F-60FD-44F2-BE82-706DDBC14898}">
          <p14:sldIdLst>
            <p14:sldId id="353"/>
            <p14:sldId id="507"/>
            <p14:sldId id="516"/>
            <p14:sldId id="515"/>
            <p14:sldId id="525"/>
            <p14:sldId id="522"/>
            <p14:sldId id="528"/>
            <p14:sldId id="523"/>
            <p14:sldId id="524"/>
            <p14:sldId id="530"/>
          </p14:sldIdLst>
        </p14:section>
        <p14:section name="Login/Logout" id="{911C91AE-0247-4C3E-A01E-3DDBFF18487C}">
          <p14:sldIdLst>
            <p14:sldId id="517"/>
            <p14:sldId id="518"/>
            <p14:sldId id="520"/>
            <p14:sldId id="526"/>
            <p14:sldId id="521"/>
            <p14:sldId id="527"/>
            <p14:sldId id="529"/>
          </p14:sldIdLst>
        </p14:section>
        <p14:section name="Django Signals" id="{172165B1-CEA8-4BDF-A423-8E7B5310579E}">
          <p14:sldIdLst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61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88817" y="6397198"/>
            <a:ext cx="808713" cy="308845"/>
          </a:xfrm>
          <a:prstGeom prst="rect">
            <a:avLst/>
          </a:prstGeom>
        </p:spPr>
        <p:txBody>
          <a:bodyPr/>
          <a:lstStyle/>
          <a:p>
            <a:fld id="{055373AC-9AA7-423B-BA00-BA1C74164DBD}" type="datetime1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997530" y="6397198"/>
            <a:ext cx="10567285" cy="3088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0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Login and Register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00" y="2079000"/>
            <a:ext cx="2556185" cy="25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our </a:t>
            </a:r>
            <a:r>
              <a:rPr lang="en-US" b="1" dirty="0">
                <a:solidFill>
                  <a:schemeClr val="bg1"/>
                </a:solidFill>
              </a:rPr>
              <a:t>urls.py</a:t>
            </a:r>
            <a:r>
              <a:rPr lang="en-US" dirty="0"/>
              <a:t> file in our project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User registration (4)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6000" y="2349000"/>
            <a:ext cx="100350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latin typeface="Consolas" panose="020B0609020204030204" pitchFamily="49" charset="0"/>
              </a:rPr>
              <a:t>urlpatterns</a:t>
            </a:r>
            <a:r>
              <a:rPr lang="en-US" sz="2400" b="1" dirty="0">
                <a:latin typeface="Consolas" panose="020B0609020204030204" pitchFamily="49" charset="0"/>
              </a:rPr>
              <a:t> = [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path('', </a:t>
            </a:r>
            <a:r>
              <a:rPr lang="en-US" sz="2400" b="1" dirty="0" err="1">
                <a:latin typeface="Consolas" panose="020B0609020204030204" pitchFamily="49" charset="0"/>
              </a:rPr>
              <a:t>views.index</a:t>
            </a:r>
            <a:r>
              <a:rPr lang="en-US" sz="2400" b="1" dirty="0">
                <a:latin typeface="Consolas" panose="020B0609020204030204" pitchFamily="49" charset="0"/>
              </a:rPr>
              <a:t>, name='index'),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path('admin/', </a:t>
            </a:r>
            <a:r>
              <a:rPr lang="en-US" sz="2400" b="1" dirty="0" err="1">
                <a:latin typeface="Consolas" panose="020B0609020204030204" pitchFamily="49" charset="0"/>
              </a:rPr>
              <a:t>admin.site.urls</a:t>
            </a:r>
            <a:r>
              <a:rPr lang="en-US" sz="2400" b="1" dirty="0">
                <a:latin typeface="Consolas" panose="020B0609020204030204" pitchFamily="49" charset="0"/>
              </a:rPr>
              <a:t>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path('app/', include('</a:t>
            </a:r>
            <a:r>
              <a:rPr lang="en-US" sz="2400" b="1" dirty="0" err="1">
                <a:latin typeface="Consolas" panose="020B0609020204030204" pitchFamily="49" charset="0"/>
              </a:rPr>
              <a:t>basic_app.urls</a:t>
            </a:r>
            <a:r>
              <a:rPr lang="en-US" sz="2400" b="1" dirty="0">
                <a:latin typeface="Consolas" panose="020B0609020204030204" pitchFamily="49" charset="0"/>
              </a:rPr>
              <a:t>')),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1353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now start the project, including our templates folder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User registration (5)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2124000"/>
            <a:ext cx="8247619" cy="42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567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User registration (6)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00" y="1719000"/>
            <a:ext cx="8624265" cy="420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297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view our registered users in the admin page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00" y="2112889"/>
            <a:ext cx="8771428" cy="36952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8762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Login/Logout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5E12F7E-630D-44C1-8624-0F28D0F6F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53" y="1560537"/>
            <a:ext cx="2033094" cy="203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2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a user is registered, we want to make sure that </a:t>
            </a:r>
            <a:r>
              <a:rPr lang="en-US" b="1" dirty="0">
                <a:solidFill>
                  <a:schemeClr val="bg1"/>
                </a:solidFill>
              </a:rPr>
              <a:t>they can log in and out </a:t>
            </a:r>
            <a:r>
              <a:rPr lang="en-US" dirty="0"/>
              <a:t>of the site</a:t>
            </a:r>
          </a:p>
          <a:p>
            <a:r>
              <a:rPr lang="en-US" dirty="0"/>
              <a:t>This process involves</a:t>
            </a:r>
          </a:p>
          <a:p>
            <a:pPr lvl="1"/>
            <a:r>
              <a:rPr lang="en-US" dirty="0"/>
              <a:t>Setting up the </a:t>
            </a:r>
            <a:r>
              <a:rPr lang="en-US" b="1" dirty="0">
                <a:solidFill>
                  <a:schemeClr val="bg1"/>
                </a:solidFill>
              </a:rPr>
              <a:t>login views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built-in decorators </a:t>
            </a:r>
            <a:r>
              <a:rPr lang="en-US" dirty="0"/>
              <a:t>for access</a:t>
            </a:r>
          </a:p>
          <a:p>
            <a:pPr lvl="1"/>
            <a:r>
              <a:rPr lang="en-US" dirty="0"/>
              <a:t>Adding the </a:t>
            </a:r>
            <a:r>
              <a:rPr lang="en-US" b="1" dirty="0">
                <a:solidFill>
                  <a:schemeClr val="bg1"/>
                </a:solidFill>
              </a:rPr>
              <a:t>LOGIN_URL in settings</a:t>
            </a:r>
          </a:p>
          <a:p>
            <a:pPr lvl="1"/>
            <a:r>
              <a:rPr lang="en-US" dirty="0"/>
              <a:t>Creating </a:t>
            </a:r>
            <a:r>
              <a:rPr lang="en-US" b="1" dirty="0">
                <a:solidFill>
                  <a:schemeClr val="bg1"/>
                </a:solidFill>
              </a:rPr>
              <a:t>the login.html</a:t>
            </a:r>
          </a:p>
          <a:p>
            <a:pPr lvl="1"/>
            <a:r>
              <a:rPr lang="en-US" dirty="0"/>
              <a:t>Editing the </a:t>
            </a:r>
            <a:r>
              <a:rPr lang="en-US" b="1" dirty="0">
                <a:solidFill>
                  <a:schemeClr val="bg1"/>
                </a:solidFill>
              </a:rPr>
              <a:t>urls.py files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9496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User login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8997" y="1719000"/>
            <a:ext cx="11257415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django.contrib.auth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import authenticate, login, logout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user_login</a:t>
            </a:r>
            <a:r>
              <a:rPr lang="en-US" sz="2400" b="1" dirty="0">
                <a:latin typeface="Consolas" panose="020B0609020204030204" pitchFamily="49" charset="0"/>
              </a:rPr>
              <a:t>(request):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if </a:t>
            </a:r>
            <a:r>
              <a:rPr lang="en-US" sz="2400" b="1" dirty="0" err="1">
                <a:latin typeface="Consolas" panose="020B0609020204030204" pitchFamily="49" charset="0"/>
              </a:rPr>
              <a:t>request.method</a:t>
            </a:r>
            <a:r>
              <a:rPr lang="en-US" sz="2400" b="1" dirty="0">
                <a:latin typeface="Consolas" panose="020B0609020204030204" pitchFamily="49" charset="0"/>
              </a:rPr>
              <a:t> == 'POST':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username = </a:t>
            </a:r>
            <a:r>
              <a:rPr lang="en-US" sz="2400" b="1" dirty="0" err="1">
                <a:latin typeface="Consolas" panose="020B0609020204030204" pitchFamily="49" charset="0"/>
              </a:rPr>
              <a:t>request.POST.get</a:t>
            </a:r>
            <a:r>
              <a:rPr lang="en-US" sz="2400" b="1" dirty="0">
                <a:latin typeface="Consolas" panose="020B0609020204030204" pitchFamily="49" charset="0"/>
              </a:rPr>
              <a:t>('username')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password = </a:t>
            </a:r>
            <a:r>
              <a:rPr lang="en-US" sz="2400" b="1" dirty="0" err="1">
                <a:latin typeface="Consolas" panose="020B0609020204030204" pitchFamily="49" charset="0"/>
              </a:rPr>
              <a:t>request.POST.get</a:t>
            </a:r>
            <a:r>
              <a:rPr lang="en-US" sz="2400" b="1" dirty="0">
                <a:latin typeface="Consolas" panose="020B0609020204030204" pitchFamily="49" charset="0"/>
              </a:rPr>
              <a:t>('password')</a:t>
            </a:r>
          </a:p>
        </p:txBody>
      </p:sp>
    </p:spTree>
    <p:extLst>
      <p:ext uri="{BB962C8B-B14F-4D97-AF65-F5344CB8AC3E}">
        <p14:creationId xmlns:p14="http://schemas.microsoft.com/office/powerpoint/2010/main" val="177783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User login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8997" y="1778567"/>
            <a:ext cx="11257415" cy="38521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 = authenticate(username=username, password=password)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if user: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    if </a:t>
            </a:r>
            <a:r>
              <a:rPr lang="en-US" sz="2400" b="1" dirty="0" err="1">
                <a:latin typeface="Consolas" panose="020B0609020204030204" pitchFamily="49" charset="0"/>
              </a:rPr>
              <a:t>user.is_active</a:t>
            </a:r>
            <a:r>
              <a:rPr lang="en-US" sz="2400" b="1" dirty="0">
                <a:latin typeface="Consolas" panose="020B0609020204030204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login(request, user)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HttpResponseRedirect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(reverse('index'))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    else: return </a:t>
            </a:r>
            <a:r>
              <a:rPr lang="en-US" sz="2400" b="1" dirty="0" err="1">
                <a:latin typeface="Consolas" panose="020B0609020204030204" pitchFamily="49" charset="0"/>
              </a:rPr>
              <a:t>HttpResponse</a:t>
            </a:r>
            <a:r>
              <a:rPr lang="en-US" sz="2400" b="1" dirty="0">
                <a:latin typeface="Consolas" panose="020B0609020204030204" pitchFamily="49" charset="0"/>
              </a:rPr>
              <a:t>("Account not Active")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else: return </a:t>
            </a:r>
            <a:r>
              <a:rPr lang="en-US" sz="2400" b="1" dirty="0" err="1">
                <a:latin typeface="Consolas" panose="020B0609020204030204" pitchFamily="49" charset="0"/>
              </a:rPr>
              <a:t>HttpResponse</a:t>
            </a:r>
            <a:r>
              <a:rPr lang="en-US" sz="2400" b="1" dirty="0">
                <a:latin typeface="Consolas" panose="020B0609020204030204" pitchFamily="49" charset="0"/>
              </a:rPr>
              <a:t>('Invalid login details')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else: return render(request, '</a:t>
            </a:r>
            <a:r>
              <a:rPr lang="en-US" sz="2400" b="1" dirty="0" err="1">
                <a:latin typeface="Consolas" panose="020B0609020204030204" pitchFamily="49" charset="0"/>
              </a:rPr>
              <a:t>basic_app</a:t>
            </a:r>
            <a:r>
              <a:rPr lang="en-US" sz="2400" b="1" dirty="0">
                <a:latin typeface="Consolas" panose="020B0609020204030204" pitchFamily="49" charset="0"/>
              </a:rPr>
              <a:t>/login.html', {})</a:t>
            </a:r>
          </a:p>
        </p:txBody>
      </p:sp>
    </p:spTree>
    <p:extLst>
      <p:ext uri="{BB962C8B-B14F-4D97-AF65-F5344CB8AC3E}">
        <p14:creationId xmlns:p14="http://schemas.microsoft.com/office/powerpoint/2010/main" val="102678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make views for the </a:t>
            </a:r>
            <a:r>
              <a:rPr lang="en-US" b="1" dirty="0">
                <a:solidFill>
                  <a:schemeClr val="bg1"/>
                </a:solidFill>
              </a:rPr>
              <a:t>users logging out </a:t>
            </a:r>
            <a:r>
              <a:rPr lang="en-US" dirty="0"/>
              <a:t>and a special page for </a:t>
            </a:r>
            <a:r>
              <a:rPr lang="en-US" b="1" dirty="0">
                <a:solidFill>
                  <a:schemeClr val="bg1"/>
                </a:solidFill>
              </a:rPr>
              <a:t>logged in </a:t>
            </a:r>
            <a:r>
              <a:rPr lang="en-US" dirty="0"/>
              <a:t>users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User login (3)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5524" y="2523603"/>
            <a:ext cx="8983125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login_required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b="1" dirty="0">
                <a:latin typeface="Consolas" panose="020B0609020204030204" pitchFamily="49" charset="0"/>
              </a:rPr>
              <a:t> special(request):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return </a:t>
            </a:r>
            <a:r>
              <a:rPr lang="en-US" sz="2400" b="1" dirty="0" err="1">
                <a:latin typeface="Consolas" panose="020B0609020204030204" pitchFamily="49" charset="0"/>
              </a:rPr>
              <a:t>HttpResponse</a:t>
            </a:r>
            <a:r>
              <a:rPr lang="en-US" sz="2400" b="1" dirty="0">
                <a:latin typeface="Consolas" panose="020B0609020204030204" pitchFamily="49" charset="0"/>
              </a:rPr>
              <a:t>("Logged in")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0250" y="4173229"/>
            <a:ext cx="8978400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login_required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user_logout</a:t>
            </a:r>
            <a:r>
              <a:rPr lang="en-US" sz="2400" b="1" dirty="0">
                <a:latin typeface="Consolas" panose="020B0609020204030204" pitchFamily="49" charset="0"/>
              </a:rPr>
              <a:t>(request):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logout(request)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return </a:t>
            </a:r>
            <a:r>
              <a:rPr lang="en-US" sz="2400" b="1" dirty="0" err="1">
                <a:latin typeface="Consolas" panose="020B0609020204030204" pitchFamily="49" charset="0"/>
              </a:rPr>
              <a:t>HttpResponseRedirect</a:t>
            </a:r>
            <a:r>
              <a:rPr lang="en-US" sz="2400" b="1" dirty="0">
                <a:latin typeface="Consolas" panose="020B0609020204030204" pitchFamily="49" charset="0"/>
              </a:rPr>
              <a:t>(reverse('index'))</a:t>
            </a:r>
          </a:p>
        </p:txBody>
      </p:sp>
    </p:spTree>
    <p:extLst>
      <p:ext uri="{BB962C8B-B14F-4D97-AF65-F5344CB8AC3E}">
        <p14:creationId xmlns:p14="http://schemas.microsoft.com/office/powerpoint/2010/main" val="134648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update our </a:t>
            </a:r>
            <a:r>
              <a:rPr lang="en-US" b="1" dirty="0">
                <a:solidFill>
                  <a:schemeClr val="bg1"/>
                </a:solidFill>
              </a:rPr>
              <a:t>urls.py</a:t>
            </a:r>
            <a:r>
              <a:rPr lang="en-US" dirty="0"/>
              <a:t> in our application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User login (4)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0250" y="2439000"/>
            <a:ext cx="8978400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from .views import register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user_login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latin typeface="Consolas" panose="020B0609020204030204" pitchFamily="49" charset="0"/>
              </a:rPr>
              <a:t>urlpatterns</a:t>
            </a:r>
            <a:r>
              <a:rPr lang="en-US" sz="2400" b="1" dirty="0">
                <a:latin typeface="Consolas" panose="020B0609020204030204" pitchFamily="49" charset="0"/>
              </a:rPr>
              <a:t> = [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path('register/', register, name='register'),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path('login/',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user_login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, name='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user_login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4633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  <a:p>
            <a:r>
              <a:rPr lang="en-US" dirty="0"/>
              <a:t>Login/Logout</a:t>
            </a:r>
          </a:p>
          <a:p>
            <a:r>
              <a:rPr lang="en-US" dirty="0"/>
              <a:t>Django Signals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our </a:t>
            </a:r>
            <a:r>
              <a:rPr lang="en-US" b="1" dirty="0">
                <a:solidFill>
                  <a:schemeClr val="bg1"/>
                </a:solidFill>
              </a:rPr>
              <a:t>urls.py</a:t>
            </a:r>
            <a:r>
              <a:rPr lang="en-US" dirty="0"/>
              <a:t> file in our project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User login (5)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6000" y="2349000"/>
            <a:ext cx="10035000" cy="30395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latin typeface="Consolas" panose="020B0609020204030204" pitchFamily="49" charset="0"/>
              </a:rPr>
              <a:t>urlpatterns</a:t>
            </a:r>
            <a:r>
              <a:rPr lang="en-US" sz="2400" b="1" dirty="0">
                <a:latin typeface="Consolas" panose="020B0609020204030204" pitchFamily="49" charset="0"/>
              </a:rPr>
              <a:t> = [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path('', </a:t>
            </a:r>
            <a:r>
              <a:rPr lang="en-US" sz="2400" b="1" dirty="0" err="1">
                <a:latin typeface="Consolas" panose="020B0609020204030204" pitchFamily="49" charset="0"/>
              </a:rPr>
              <a:t>views.index</a:t>
            </a:r>
            <a:r>
              <a:rPr lang="en-US" sz="2400" b="1" dirty="0">
                <a:latin typeface="Consolas" panose="020B0609020204030204" pitchFamily="49" charset="0"/>
              </a:rPr>
              <a:t>, name='index'),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path('admin/', </a:t>
            </a:r>
            <a:r>
              <a:rPr lang="en-US" sz="2400" b="1" dirty="0" err="1">
                <a:latin typeface="Consolas" panose="020B0609020204030204" pitchFamily="49" charset="0"/>
              </a:rPr>
              <a:t>admin.site.urls</a:t>
            </a:r>
            <a:r>
              <a:rPr lang="en-US" sz="2400" b="1" dirty="0">
                <a:latin typeface="Consolas" panose="020B0609020204030204" pitchFamily="49" charset="0"/>
              </a:rPr>
              <a:t>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path('app/', include('</a:t>
            </a:r>
            <a:r>
              <a:rPr lang="en-US" sz="2400" b="1" dirty="0" err="1">
                <a:latin typeface="Consolas" panose="020B0609020204030204" pitchFamily="49" charset="0"/>
              </a:rPr>
              <a:t>basic_app.urls</a:t>
            </a:r>
            <a:r>
              <a:rPr lang="en-US" sz="2400" b="1" dirty="0">
                <a:latin typeface="Consolas" panose="020B0609020204030204" pitchFamily="49" charset="0"/>
              </a:rPr>
              <a:t>')),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path('logout/',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views.user_logout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, name='logout'),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path('special/',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views.special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, name='special'),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3685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E134965F-F072-495D-9897-26F96DB029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Django Signals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BA5A169C-9B31-46E3-8E27-5938F5EF5F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6000" y="6507163"/>
            <a:ext cx="4260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6F8DECB6-FE58-40E6-9284-101958286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00" y="1224000"/>
            <a:ext cx="2888400" cy="28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F2DBCCA5-8032-4D65-B636-44CC4C4FD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221323"/>
            <a:ext cx="9969819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Django Signals</a:t>
            </a:r>
            <a:r>
              <a:rPr lang="en-US" dirty="0"/>
              <a:t> is a strategy to allow </a:t>
            </a:r>
            <a:r>
              <a:rPr lang="en-US" b="1" dirty="0">
                <a:solidFill>
                  <a:schemeClr val="bg1"/>
                </a:solidFill>
              </a:rPr>
              <a:t>decoupled</a:t>
            </a:r>
            <a:r>
              <a:rPr lang="en-US" dirty="0"/>
              <a:t> applications to get </a:t>
            </a:r>
            <a:r>
              <a:rPr lang="en-US" b="1" dirty="0">
                <a:solidFill>
                  <a:schemeClr val="bg1"/>
                </a:solidFill>
              </a:rPr>
              <a:t>notified</a:t>
            </a:r>
            <a:r>
              <a:rPr lang="en-US" dirty="0"/>
              <a:t> when certain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occur</a:t>
            </a:r>
          </a:p>
          <a:p>
            <a:r>
              <a:rPr lang="en-US" dirty="0"/>
              <a:t>A common use case is when you extend the </a:t>
            </a:r>
            <a:r>
              <a:rPr lang="en-US" b="1" dirty="0">
                <a:solidFill>
                  <a:schemeClr val="bg1"/>
                </a:solidFill>
              </a:rPr>
              <a:t>Custom Django User</a:t>
            </a:r>
            <a:r>
              <a:rPr lang="en-US" dirty="0"/>
              <a:t> by using the </a:t>
            </a:r>
            <a:r>
              <a:rPr lang="en-US" b="1" dirty="0">
                <a:solidFill>
                  <a:schemeClr val="bg1"/>
                </a:solidFill>
              </a:rPr>
              <a:t>Profile</a:t>
            </a:r>
            <a:r>
              <a:rPr lang="en-US" dirty="0"/>
              <a:t> strategy through a one-to-one relationship</a:t>
            </a:r>
          </a:p>
          <a:p>
            <a:r>
              <a:rPr lang="en-US" dirty="0"/>
              <a:t>We use a </a:t>
            </a:r>
            <a:r>
              <a:rPr lang="en-US" b="1" dirty="0">
                <a:solidFill>
                  <a:schemeClr val="bg1"/>
                </a:solidFill>
              </a:rPr>
              <a:t>"signal dispatcher"</a:t>
            </a:r>
            <a:r>
              <a:rPr lang="en-US" dirty="0"/>
              <a:t> to listen for the User's </a:t>
            </a:r>
            <a:r>
              <a:rPr lang="en-US" b="1" dirty="0" err="1">
                <a:solidFill>
                  <a:schemeClr val="bg1"/>
                </a:solidFill>
              </a:rPr>
              <a:t>post_save</a:t>
            </a:r>
            <a:r>
              <a:rPr lang="en-US" dirty="0"/>
              <a:t> event to also update the </a:t>
            </a:r>
            <a:r>
              <a:rPr lang="en-US" b="1" dirty="0">
                <a:solidFill>
                  <a:schemeClr val="bg1"/>
                </a:solidFill>
              </a:rPr>
              <a:t>Profile</a:t>
            </a:r>
            <a:r>
              <a:rPr lang="en-US" dirty="0"/>
              <a:t> instance as well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4464449-96DD-4C01-BD5B-01139E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Signals?</a:t>
            </a:r>
          </a:p>
        </p:txBody>
      </p:sp>
    </p:spTree>
    <p:extLst>
      <p:ext uri="{BB962C8B-B14F-4D97-AF65-F5344CB8AC3E}">
        <p14:creationId xmlns:p14="http://schemas.microsoft.com/office/powerpoint/2010/main" val="151688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E59C8EBA-BDB8-4C5C-A110-5E27448B3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8CE3DEE-03A4-4215-838B-B14511B01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08911"/>
            <a:ext cx="9765000" cy="5546589"/>
          </a:xfrm>
        </p:spPr>
        <p:txBody>
          <a:bodyPr/>
          <a:lstStyle/>
          <a:p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many pieces</a:t>
            </a:r>
            <a:r>
              <a:rPr lang="en-US" dirty="0"/>
              <a:t> of code may be interested in the </a:t>
            </a:r>
            <a:r>
              <a:rPr lang="en-US" b="1" dirty="0">
                <a:solidFill>
                  <a:schemeClr val="bg1"/>
                </a:solidFill>
              </a:rPr>
              <a:t>same events</a:t>
            </a:r>
          </a:p>
          <a:p>
            <a:r>
              <a:rPr lang="en-US" dirty="0"/>
              <a:t>When you need to interact with a </a:t>
            </a:r>
            <a:r>
              <a:rPr lang="en-US" b="1" dirty="0">
                <a:solidFill>
                  <a:schemeClr val="bg1"/>
                </a:solidFill>
              </a:rPr>
              <a:t>decoupled application</a:t>
            </a:r>
            <a:r>
              <a:rPr lang="en-US" dirty="0"/>
              <a:t>, e.g.</a:t>
            </a:r>
          </a:p>
          <a:p>
            <a:pPr lvl="1"/>
            <a:r>
              <a:rPr lang="en-US" dirty="0"/>
              <a:t>A Django core model</a:t>
            </a:r>
          </a:p>
          <a:p>
            <a:pPr lvl="1"/>
            <a:r>
              <a:rPr lang="en-US" dirty="0"/>
              <a:t>A model defined by a third-party app</a:t>
            </a:r>
          </a:p>
          <a:p>
            <a:endParaRPr lang="en-US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12FF4119-5D5B-4F18-B227-CC45A99F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Signals</a:t>
            </a:r>
          </a:p>
        </p:txBody>
      </p:sp>
    </p:spTree>
    <p:extLst>
      <p:ext uri="{BB962C8B-B14F-4D97-AF65-F5344CB8AC3E}">
        <p14:creationId xmlns:p14="http://schemas.microsoft.com/office/powerpoint/2010/main" val="419192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868DA7C1-0B86-4C29-B6D7-84EA54BD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98446A48-6471-41C0-8EA6-2625564A9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often need to </a:t>
            </a:r>
            <a:r>
              <a:rPr lang="en-US" b="1" dirty="0">
                <a:solidFill>
                  <a:schemeClr val="bg1"/>
                </a:solidFill>
              </a:rPr>
              <a:t>extend</a:t>
            </a:r>
            <a:r>
              <a:rPr lang="en-US" dirty="0"/>
              <a:t> the Custom Django User in our applications</a:t>
            </a:r>
          </a:p>
          <a:p>
            <a:r>
              <a:rPr lang="en-US" dirty="0"/>
              <a:t>We will be creating a new Django Model to </a:t>
            </a:r>
            <a:r>
              <a:rPr lang="en-US" b="1" dirty="0">
                <a:solidFill>
                  <a:schemeClr val="bg1"/>
                </a:solidFill>
              </a:rPr>
              <a:t>store extra information</a:t>
            </a:r>
            <a:r>
              <a:rPr lang="en-US" dirty="0"/>
              <a:t> that relates to the User Model </a:t>
            </a:r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EC13F470-B24A-454B-801A-43E44E49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User Model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6BA9D877-0F9C-4B90-9008-33A85246D562}"/>
              </a:ext>
            </a:extLst>
          </p:cNvPr>
          <p:cNvSpPr txBox="1"/>
          <p:nvPr/>
        </p:nvSpPr>
        <p:spPr>
          <a:xfrm>
            <a:off x="2132971" y="3746092"/>
            <a:ext cx="9190050" cy="29078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from </a:t>
            </a:r>
            <a:r>
              <a:rPr lang="en-US" sz="2000" b="1" dirty="0" err="1">
                <a:latin typeface="Consolas" panose="020B0609020204030204" pitchFamily="49" charset="0"/>
              </a:rPr>
              <a:t>django.db</a:t>
            </a:r>
            <a:r>
              <a:rPr lang="en-US" sz="2000" b="1" dirty="0">
                <a:latin typeface="Consolas" panose="020B0609020204030204" pitchFamily="49" charset="0"/>
              </a:rPr>
              <a:t> import models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from </a:t>
            </a:r>
            <a:r>
              <a:rPr lang="en-US" sz="2000" b="1" dirty="0" err="1">
                <a:latin typeface="Consolas" panose="020B0609020204030204" pitchFamily="49" charset="0"/>
              </a:rPr>
              <a:t>django.contrib.auth.models</a:t>
            </a:r>
            <a:r>
              <a:rPr lang="en-US" sz="2000" b="1" dirty="0">
                <a:latin typeface="Consolas" panose="020B0609020204030204" pitchFamily="49" charset="0"/>
              </a:rPr>
              <a:t> import User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class Profile(</a:t>
            </a:r>
            <a:r>
              <a:rPr lang="en-US" sz="2000" b="1" dirty="0" err="1">
                <a:latin typeface="Consolas" panose="020B0609020204030204" pitchFamily="49" charset="0"/>
              </a:rPr>
              <a:t>models.Model</a:t>
            </a:r>
            <a:r>
              <a:rPr lang="en-US" sz="2000" b="1" dirty="0">
                <a:latin typeface="Consolas" panose="020B0609020204030204" pitchFamily="49" charset="0"/>
              </a:rPr>
              <a:t>):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user = </a:t>
            </a:r>
            <a:r>
              <a:rPr lang="en-US" sz="2000" b="1" dirty="0" err="1">
                <a:latin typeface="Consolas" panose="020B0609020204030204" pitchFamily="49" charset="0"/>
              </a:rPr>
              <a:t>models.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OneToOneField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on_delete</a:t>
            </a:r>
            <a:r>
              <a:rPr lang="en-US" sz="2000" b="1" dirty="0">
                <a:latin typeface="Consolas" panose="020B0609020204030204" pitchFamily="49" charset="0"/>
              </a:rPr>
              <a:t>=</a:t>
            </a:r>
            <a:r>
              <a:rPr lang="en-US" sz="2000" b="1" dirty="0" err="1">
                <a:latin typeface="Consolas" panose="020B0609020204030204" pitchFamily="49" charset="0"/>
              </a:rPr>
              <a:t>models.CASCADE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bio = </a:t>
            </a:r>
            <a:r>
              <a:rPr lang="en-US" sz="2000" b="1" dirty="0" err="1">
                <a:latin typeface="Consolas" panose="020B0609020204030204" pitchFamily="49" charset="0"/>
              </a:rPr>
              <a:t>models.TextField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max_length</a:t>
            </a:r>
            <a:r>
              <a:rPr lang="en-US" sz="2000" b="1" dirty="0">
                <a:latin typeface="Consolas" panose="020B0609020204030204" pitchFamily="49" charset="0"/>
              </a:rPr>
              <a:t>=500, blank=True)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location = </a:t>
            </a:r>
            <a:r>
              <a:rPr lang="en-US" sz="2000" b="1" dirty="0" err="1">
                <a:latin typeface="Consolas" panose="020B0609020204030204" pitchFamily="49" charset="0"/>
              </a:rPr>
              <a:t>models.CharField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max_length</a:t>
            </a:r>
            <a:r>
              <a:rPr lang="en-US" sz="2000" b="1" dirty="0">
                <a:latin typeface="Consolas" panose="020B0609020204030204" pitchFamily="49" charset="0"/>
              </a:rPr>
              <a:t>=30, blank=True)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latin typeface="Consolas" panose="020B0609020204030204" pitchFamily="49" charset="0"/>
              </a:rPr>
              <a:t>birth_date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models.DateField</a:t>
            </a:r>
            <a:r>
              <a:rPr lang="en-US" sz="2000" b="1" dirty="0">
                <a:latin typeface="Consolas" panose="020B0609020204030204" pitchFamily="49" charset="0"/>
              </a:rPr>
              <a:t>(null=True, blank=True)</a:t>
            </a:r>
          </a:p>
        </p:txBody>
      </p:sp>
    </p:spTree>
    <p:extLst>
      <p:ext uri="{BB962C8B-B14F-4D97-AF65-F5344CB8AC3E}">
        <p14:creationId xmlns:p14="http://schemas.microsoft.com/office/powerpoint/2010/main" val="284212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B1FCA681-3DDE-47FA-B9A7-FB56F2C66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C856F151-A088-441D-A3F6-ADF111D2E7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will now define signals so our </a:t>
            </a:r>
            <a:r>
              <a:rPr lang="en-US" b="1" dirty="0">
                <a:solidFill>
                  <a:schemeClr val="bg1"/>
                </a:solidFill>
              </a:rPr>
              <a:t>Profile</a:t>
            </a:r>
            <a:r>
              <a:rPr lang="en-US" dirty="0"/>
              <a:t> model will be </a:t>
            </a:r>
            <a:r>
              <a:rPr lang="en-US" b="1" dirty="0">
                <a:solidFill>
                  <a:schemeClr val="bg1"/>
                </a:solidFill>
              </a:rPr>
              <a:t>automatically created/updated</a:t>
            </a:r>
            <a:r>
              <a:rPr lang="en-US" dirty="0"/>
              <a:t> when we create/update User instances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06A8AB6-3EBB-4E0A-8332-952BAA75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User Model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E6995CBF-00AE-43D8-8358-984D111E9BBD}"/>
              </a:ext>
            </a:extLst>
          </p:cNvPr>
          <p:cNvSpPr txBox="1"/>
          <p:nvPr/>
        </p:nvSpPr>
        <p:spPr>
          <a:xfrm>
            <a:off x="2001000" y="3172257"/>
            <a:ext cx="9000000" cy="3584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Code continues from previous slide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@receiver(post_save, sender=User)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def </a:t>
            </a:r>
            <a:r>
              <a:rPr lang="en-US" sz="2000" b="1" dirty="0" err="1">
                <a:latin typeface="Consolas" panose="020B0609020204030204" pitchFamily="49" charset="0"/>
              </a:rPr>
              <a:t>create_user_profile</a:t>
            </a:r>
            <a:r>
              <a:rPr lang="en-US" sz="2000" b="1" dirty="0">
                <a:latin typeface="Consolas" panose="020B0609020204030204" pitchFamily="49" charset="0"/>
              </a:rPr>
              <a:t>(sender, instance, created, **</a:t>
            </a:r>
            <a:r>
              <a:rPr lang="en-US" sz="2000" b="1" dirty="0" err="1">
                <a:latin typeface="Consolas" panose="020B0609020204030204" pitchFamily="49" charset="0"/>
              </a:rPr>
              <a:t>kwargs</a:t>
            </a:r>
            <a:r>
              <a:rPr lang="en-US" sz="2000" b="1" dirty="0">
                <a:latin typeface="Consolas" panose="020B0609020204030204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if created: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latin typeface="Consolas" panose="020B0609020204030204" pitchFamily="49" charset="0"/>
              </a:rPr>
              <a:t>Profile.objects.create</a:t>
            </a:r>
            <a:r>
              <a:rPr lang="en-US" sz="2000" b="1" dirty="0">
                <a:latin typeface="Consolas" panose="020B0609020204030204" pitchFamily="49" charset="0"/>
              </a:rPr>
              <a:t>(user=instance)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@receiver(post_save, sender=User)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def </a:t>
            </a:r>
            <a:r>
              <a:rPr lang="en-US" sz="2000" b="1" dirty="0" err="1">
                <a:latin typeface="Consolas" panose="020B0609020204030204" pitchFamily="49" charset="0"/>
              </a:rPr>
              <a:t>save_user_profile</a:t>
            </a:r>
            <a:r>
              <a:rPr lang="en-US" sz="2000" b="1" dirty="0">
                <a:latin typeface="Consolas" panose="020B0609020204030204" pitchFamily="49" charset="0"/>
              </a:rPr>
              <a:t>(sender, instance, **</a:t>
            </a:r>
            <a:r>
              <a:rPr lang="en-US" sz="2000" b="1" dirty="0" err="1">
                <a:latin typeface="Consolas" panose="020B0609020204030204" pitchFamily="49" charset="0"/>
              </a:rPr>
              <a:t>kwargs</a:t>
            </a:r>
            <a:r>
              <a:rPr lang="en-US" sz="2000" b="1" dirty="0">
                <a:latin typeface="Consolas" panose="020B0609020204030204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latin typeface="Consolas" panose="020B0609020204030204" pitchFamily="49" charset="0"/>
              </a:rPr>
              <a:t>instance.profile.save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Правоъгълник: със заоблени ъгли 5">
            <a:extLst>
              <a:ext uri="{FF2B5EF4-FFF2-40B4-BE49-F238E27FC236}">
                <a16:creationId xmlns:a16="http://schemas.microsoft.com/office/drawing/2014/main" id="{D96C6863-A379-404F-98FD-EF2B6B21FBA0}"/>
              </a:ext>
            </a:extLst>
          </p:cNvPr>
          <p:cNvSpPr/>
          <p:nvPr/>
        </p:nvSpPr>
        <p:spPr bwMode="auto">
          <a:xfrm>
            <a:off x="7395405" y="2498564"/>
            <a:ext cx="4599831" cy="134738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Hooking the </a:t>
            </a:r>
            <a:r>
              <a:rPr lang="en-US" sz="2000" b="1" dirty="0" err="1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create_user_profile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000" b="1" dirty="0" err="1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save_user_profile</a:t>
            </a:r>
            <a:r>
              <a:rPr lang="en-US" sz="2000" b="1" dirty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to the User model whenever a </a:t>
            </a:r>
            <a:r>
              <a:rPr lang="en-US" sz="2000" b="1" dirty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event occurs</a:t>
            </a:r>
          </a:p>
        </p:txBody>
      </p:sp>
    </p:spTree>
    <p:extLst>
      <p:ext uri="{BB962C8B-B14F-4D97-AF65-F5344CB8AC3E}">
        <p14:creationId xmlns:p14="http://schemas.microsoft.com/office/powerpoint/2010/main" val="23285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52DFBD8B-9FB6-43D8-8593-97C67C39E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FF6B180-67AC-4656-9A3B-9CEEA60A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with Django Forms</a:t>
            </a:r>
          </a:p>
        </p:txBody>
      </p:sp>
      <p:grpSp>
        <p:nvGrpSpPr>
          <p:cNvPr id="7" name="Групиране 6">
            <a:extLst>
              <a:ext uri="{FF2B5EF4-FFF2-40B4-BE49-F238E27FC236}">
                <a16:creationId xmlns:a16="http://schemas.microsoft.com/office/drawing/2014/main" id="{BD0D36A3-FA19-4F9D-A998-BF6DEDEB093C}"/>
              </a:ext>
            </a:extLst>
          </p:cNvPr>
          <p:cNvGrpSpPr/>
          <p:nvPr/>
        </p:nvGrpSpPr>
        <p:grpSpPr>
          <a:xfrm>
            <a:off x="2136000" y="1449000"/>
            <a:ext cx="9315000" cy="4410000"/>
            <a:chOff x="2139001" y="1191419"/>
            <a:chExt cx="6255000" cy="5391278"/>
          </a:xfrm>
        </p:grpSpPr>
        <p:sp>
          <p:nvSpPr>
            <p:cNvPr id="5" name="Текстово поле 4">
              <a:extLst>
                <a:ext uri="{FF2B5EF4-FFF2-40B4-BE49-F238E27FC236}">
                  <a16:creationId xmlns:a16="http://schemas.microsoft.com/office/drawing/2014/main" id="{026861AE-1740-4E94-AA19-A6B1244985B9}"/>
                </a:ext>
              </a:extLst>
            </p:cNvPr>
            <p:cNvSpPr txBox="1"/>
            <p:nvPr/>
          </p:nvSpPr>
          <p:spPr>
            <a:xfrm>
              <a:off x="2139001" y="1918049"/>
              <a:ext cx="6255000" cy="466464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class </a:t>
              </a:r>
              <a:r>
                <a:rPr lang="en-US" sz="2400" b="1" dirty="0" err="1">
                  <a:latin typeface="Consolas" panose="020B0609020204030204" pitchFamily="49" charset="0"/>
                </a:rPr>
                <a:t>UserForm</a:t>
              </a:r>
              <a:r>
                <a:rPr lang="en-US" sz="2400" b="1" dirty="0">
                  <a:latin typeface="Consolas" panose="020B0609020204030204" pitchFamily="49" charset="0"/>
                </a:rPr>
                <a:t>(</a:t>
              </a:r>
              <a:r>
                <a:rPr lang="en-US" sz="2400" b="1" dirty="0" err="1">
                  <a:latin typeface="Consolas" panose="020B0609020204030204" pitchFamily="49" charset="0"/>
                </a:rPr>
                <a:t>forms.ModelForm</a:t>
              </a:r>
              <a:r>
                <a:rPr lang="en-US" sz="2400" b="1" dirty="0">
                  <a:latin typeface="Consolas" panose="020B0609020204030204" pitchFamily="49" charset="0"/>
                </a:rPr>
                <a:t>):</a:t>
              </a:r>
            </a:p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   class Meta:</a:t>
              </a:r>
            </a:p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       model = User</a:t>
              </a:r>
            </a:p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       fields = ('</a:t>
              </a:r>
              <a:r>
                <a:rPr lang="en-US" sz="2400" b="1" dirty="0" err="1">
                  <a:latin typeface="Consolas" panose="020B0609020204030204" pitchFamily="49" charset="0"/>
                </a:rPr>
                <a:t>first_name</a:t>
              </a:r>
              <a:r>
                <a:rPr lang="en-US" sz="2400" b="1" dirty="0">
                  <a:latin typeface="Consolas" panose="020B0609020204030204" pitchFamily="49" charset="0"/>
                </a:rPr>
                <a:t>', '</a:t>
              </a:r>
              <a:r>
                <a:rPr lang="en-US" sz="2400" b="1" dirty="0" err="1">
                  <a:latin typeface="Consolas" panose="020B0609020204030204" pitchFamily="49" charset="0"/>
                </a:rPr>
                <a:t>last_name</a:t>
              </a:r>
              <a:r>
                <a:rPr lang="en-US" sz="2400" b="1" dirty="0">
                  <a:latin typeface="Consolas" panose="020B0609020204030204" pitchFamily="49" charset="0"/>
                </a:rPr>
                <a:t>', 'email')</a:t>
              </a:r>
            </a:p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b="1" dirty="0">
                <a:latin typeface="Consolas" panose="020B0609020204030204" pitchFamily="49" charset="0"/>
              </a:endParaRPr>
            </a:p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class </a:t>
              </a:r>
              <a:r>
                <a:rPr lang="en-US" sz="2400" b="1" dirty="0" err="1">
                  <a:latin typeface="Consolas" panose="020B0609020204030204" pitchFamily="49" charset="0"/>
                </a:rPr>
                <a:t>ProfileForm</a:t>
              </a:r>
              <a:r>
                <a:rPr lang="en-US" sz="2400" b="1" dirty="0">
                  <a:latin typeface="Consolas" panose="020B0609020204030204" pitchFamily="49" charset="0"/>
                </a:rPr>
                <a:t>(</a:t>
              </a:r>
              <a:r>
                <a:rPr lang="en-US" sz="2400" b="1" dirty="0" err="1">
                  <a:latin typeface="Consolas" panose="020B0609020204030204" pitchFamily="49" charset="0"/>
                </a:rPr>
                <a:t>forms.ModelForm</a:t>
              </a:r>
              <a:r>
                <a:rPr lang="en-US" sz="2400" b="1" dirty="0">
                  <a:latin typeface="Consolas" panose="020B0609020204030204" pitchFamily="49" charset="0"/>
                </a:rPr>
                <a:t>):</a:t>
              </a:r>
            </a:p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   class Meta:</a:t>
              </a:r>
            </a:p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       model = Profile</a:t>
              </a:r>
            </a:p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       fields = ('</a:t>
              </a:r>
              <a:r>
                <a:rPr lang="en-US" sz="2400" b="1" dirty="0" err="1">
                  <a:latin typeface="Consolas" panose="020B0609020204030204" pitchFamily="49" charset="0"/>
                </a:rPr>
                <a:t>url</a:t>
              </a:r>
              <a:r>
                <a:rPr lang="en-US" sz="2400" b="1" dirty="0">
                  <a:latin typeface="Consolas" panose="020B0609020204030204" pitchFamily="49" charset="0"/>
                </a:rPr>
                <a:t>', 'location', 'company')</a:t>
              </a:r>
            </a:p>
          </p:txBody>
        </p:sp>
        <p:sp>
          <p:nvSpPr>
            <p:cNvPr id="6" name="Текстово поле 5">
              <a:extLst>
                <a:ext uri="{FF2B5EF4-FFF2-40B4-BE49-F238E27FC236}">
                  <a16:creationId xmlns:a16="http://schemas.microsoft.com/office/drawing/2014/main" id="{CF7F778B-DC7F-4302-B8B1-1E652CF82EDA}"/>
                </a:ext>
              </a:extLst>
            </p:cNvPr>
            <p:cNvSpPr txBox="1"/>
            <p:nvPr/>
          </p:nvSpPr>
          <p:spPr>
            <a:xfrm>
              <a:off x="2139001" y="1191419"/>
              <a:ext cx="6255000" cy="73594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u="sng" dirty="0">
                  <a:solidFill>
                    <a:schemeClr val="bg1"/>
                  </a:solidFill>
                  <a:latin typeface="Consolas" panose="020B0609020204030204" pitchFamily="49" charset="0"/>
                </a:rPr>
                <a:t>forms.py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5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52DFBD8B-9FB6-43D8-8593-97C67C39E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FF6B180-67AC-4656-9A3B-9CEEA60A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with Django Forms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DB9FA1D0-E785-45C5-B8D2-EE48F6B09701}"/>
              </a:ext>
            </a:extLst>
          </p:cNvPr>
          <p:cNvSpPr txBox="1"/>
          <p:nvPr/>
        </p:nvSpPr>
        <p:spPr>
          <a:xfrm>
            <a:off x="2046000" y="1482085"/>
            <a:ext cx="9345790" cy="5170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@login_required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@transaction.atomic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def </a:t>
            </a:r>
            <a:r>
              <a:rPr lang="en-US" sz="1600" b="1" dirty="0" err="1">
                <a:latin typeface="Consolas" panose="020B0609020204030204" pitchFamily="49" charset="0"/>
              </a:rPr>
              <a:t>update_profile</a:t>
            </a:r>
            <a:r>
              <a:rPr lang="en-US" sz="1600" b="1" dirty="0">
                <a:latin typeface="Consolas" panose="020B0609020204030204" pitchFamily="49" charset="0"/>
              </a:rPr>
              <a:t>(request):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if </a:t>
            </a:r>
            <a:r>
              <a:rPr lang="en-US" sz="1600" b="1" dirty="0" err="1">
                <a:latin typeface="Consolas" panose="020B0609020204030204" pitchFamily="49" charset="0"/>
              </a:rPr>
              <a:t>request.method</a:t>
            </a:r>
            <a:r>
              <a:rPr lang="en-US" sz="1600" b="1" dirty="0">
                <a:latin typeface="Consolas" panose="020B0609020204030204" pitchFamily="49" charset="0"/>
              </a:rPr>
              <a:t> == 'POST':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latin typeface="Consolas" panose="020B0609020204030204" pitchFamily="49" charset="0"/>
              </a:rPr>
              <a:t>user_form</a:t>
            </a:r>
            <a:r>
              <a:rPr lang="en-US" sz="1600" b="1" dirty="0"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UserForm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request.POST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, instance=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request.user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latin typeface="Consolas" panose="020B0609020204030204" pitchFamily="49" charset="0"/>
              </a:rPr>
              <a:t>profile_form</a:t>
            </a:r>
            <a:r>
              <a:rPr lang="en-US" sz="1600" b="1" dirty="0"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ProfileForm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request.POST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, instance=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request.user.profile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if </a:t>
            </a:r>
            <a:r>
              <a:rPr lang="en-US" sz="1600" b="1" dirty="0" err="1">
                <a:latin typeface="Consolas" panose="020B0609020204030204" pitchFamily="49" charset="0"/>
              </a:rPr>
              <a:t>user_form.is_valid</a:t>
            </a:r>
            <a:r>
              <a:rPr lang="en-US" sz="1600" b="1" dirty="0">
                <a:latin typeface="Consolas" panose="020B0609020204030204" pitchFamily="49" charset="0"/>
              </a:rPr>
              <a:t>() and </a:t>
            </a:r>
            <a:r>
              <a:rPr lang="en-US" sz="1600" b="1" dirty="0" err="1">
                <a:latin typeface="Consolas" panose="020B0609020204030204" pitchFamily="49" charset="0"/>
              </a:rPr>
              <a:t>profile_form.is_valid</a:t>
            </a:r>
            <a:r>
              <a:rPr lang="en-US" sz="1600" b="1" dirty="0">
                <a:latin typeface="Consolas" panose="020B0609020204030204" pitchFamily="49" charset="0"/>
              </a:rPr>
              <a:t>():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latin typeface="Consolas" panose="020B0609020204030204" pitchFamily="49" charset="0"/>
              </a:rPr>
              <a:t>user_form.save</a:t>
            </a:r>
            <a:r>
              <a:rPr lang="en-US" sz="16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latin typeface="Consolas" panose="020B0609020204030204" pitchFamily="49" charset="0"/>
              </a:rPr>
              <a:t>profile_form.save</a:t>
            </a:r>
            <a:r>
              <a:rPr lang="en-US" sz="16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latin typeface="Consolas" panose="020B0609020204030204" pitchFamily="49" charset="0"/>
              </a:rPr>
              <a:t>messages.success</a:t>
            </a:r>
            <a:r>
              <a:rPr lang="en-US" sz="1600" b="1" dirty="0">
                <a:latin typeface="Consolas" panose="020B0609020204030204" pitchFamily="49" charset="0"/>
              </a:rPr>
              <a:t>(request, _('Your profile was successfully updated!'))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    return redirect('</a:t>
            </a:r>
            <a:r>
              <a:rPr lang="en-US" sz="1600" b="1" dirty="0" err="1">
                <a:latin typeface="Consolas" panose="020B0609020204030204" pitchFamily="49" charset="0"/>
              </a:rPr>
              <a:t>settings:profile</a:t>
            </a:r>
            <a:r>
              <a:rPr lang="en-US" sz="16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else: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latin typeface="Consolas" panose="020B0609020204030204" pitchFamily="49" charset="0"/>
              </a:rPr>
              <a:t>messages.error</a:t>
            </a:r>
            <a:r>
              <a:rPr lang="en-US" sz="1600" b="1" dirty="0">
                <a:latin typeface="Consolas" panose="020B0609020204030204" pitchFamily="49" charset="0"/>
              </a:rPr>
              <a:t>(request, _('Please correct the error below.'))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else: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latin typeface="Consolas" panose="020B0609020204030204" pitchFamily="49" charset="0"/>
              </a:rPr>
              <a:t>user_form</a:t>
            </a:r>
            <a:r>
              <a:rPr lang="en-US" sz="1600" b="1" dirty="0"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UserForm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(instance=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request.user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latin typeface="Consolas" panose="020B0609020204030204" pitchFamily="49" charset="0"/>
              </a:rPr>
              <a:t>profile_form</a:t>
            </a:r>
            <a:r>
              <a:rPr lang="en-US" sz="1600" b="1" dirty="0"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ProfileForm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(instance=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request.user.profile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return render(request, 'profiles/profile.html', {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'</a:t>
            </a:r>
            <a:r>
              <a:rPr lang="en-US" sz="1600" b="1" dirty="0" err="1">
                <a:latin typeface="Consolas" panose="020B0609020204030204" pitchFamily="49" charset="0"/>
              </a:rPr>
              <a:t>user_form</a:t>
            </a:r>
            <a:r>
              <a:rPr lang="en-US" sz="1600" b="1" dirty="0">
                <a:latin typeface="Consolas" panose="020B0609020204030204" pitchFamily="49" charset="0"/>
              </a:rPr>
              <a:t>': </a:t>
            </a:r>
            <a:r>
              <a:rPr lang="en-US" sz="1600" b="1" dirty="0" err="1">
                <a:latin typeface="Consolas" panose="020B0609020204030204" pitchFamily="49" charset="0"/>
              </a:rPr>
              <a:t>user_form</a:t>
            </a:r>
            <a:r>
              <a:rPr lang="en-US" sz="16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'</a:t>
            </a:r>
            <a:r>
              <a:rPr lang="en-US" sz="1600" b="1" dirty="0" err="1">
                <a:latin typeface="Consolas" panose="020B0609020204030204" pitchFamily="49" charset="0"/>
              </a:rPr>
              <a:t>profile_form</a:t>
            </a:r>
            <a:r>
              <a:rPr lang="en-US" sz="1600" b="1" dirty="0">
                <a:latin typeface="Consolas" panose="020B0609020204030204" pitchFamily="49" charset="0"/>
              </a:rPr>
              <a:t>': </a:t>
            </a:r>
            <a:r>
              <a:rPr lang="en-US" sz="1600" b="1" dirty="0" err="1">
                <a:latin typeface="Consolas" panose="020B0609020204030204" pitchFamily="49" charset="0"/>
              </a:rPr>
              <a:t>profile_form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    })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7B7401B1-4762-4E12-B381-AD2F739A8C5B}"/>
              </a:ext>
            </a:extLst>
          </p:cNvPr>
          <p:cNvSpPr txBox="1"/>
          <p:nvPr/>
        </p:nvSpPr>
        <p:spPr>
          <a:xfrm>
            <a:off x="2046000" y="1113584"/>
            <a:ext cx="9345790" cy="3693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  <a:latin typeface="Consolas" panose="020B0609020204030204" pitchFamily="49" charset="0"/>
              </a:rPr>
              <a:t>views</a:t>
            </a:r>
            <a:r>
              <a:rPr lang="en-US" sz="16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.py</a:t>
            </a:r>
          </a:p>
        </p:txBody>
      </p:sp>
    </p:spTree>
    <p:extLst>
      <p:ext uri="{BB962C8B-B14F-4D97-AF65-F5344CB8AC3E}">
        <p14:creationId xmlns:p14="http://schemas.microsoft.com/office/powerpoint/2010/main" val="228678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52DFBD8B-9FB6-43D8-8593-97C67C39E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FF6B180-67AC-4656-9A3B-9CEEA60A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with Django Forms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DB9FA1D0-E785-45C5-B8D2-EE48F6B09701}"/>
              </a:ext>
            </a:extLst>
          </p:cNvPr>
          <p:cNvSpPr txBox="1"/>
          <p:nvPr/>
        </p:nvSpPr>
        <p:spPr>
          <a:xfrm>
            <a:off x="2766000" y="2274838"/>
            <a:ext cx="7873760" cy="2308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&lt;form method="post"&gt;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{% </a:t>
            </a:r>
            <a:r>
              <a:rPr lang="en-US" sz="2400" b="1" dirty="0" err="1">
                <a:latin typeface="Consolas" panose="020B0609020204030204" pitchFamily="49" charset="0"/>
              </a:rPr>
              <a:t>csrf_token</a:t>
            </a:r>
            <a:r>
              <a:rPr lang="en-US" sz="2400" b="1" dirty="0">
                <a:latin typeface="Consolas" panose="020B0609020204030204" pitchFamily="49" charset="0"/>
              </a:rPr>
              <a:t> %}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{{ </a:t>
            </a:r>
            <a:r>
              <a:rPr lang="en-US" sz="2400" b="1" dirty="0" err="1">
                <a:latin typeface="Consolas" panose="020B0609020204030204" pitchFamily="49" charset="0"/>
              </a:rPr>
              <a:t>user_form.as_p</a:t>
            </a:r>
            <a:r>
              <a:rPr lang="en-US" sz="2400" b="1" dirty="0">
                <a:latin typeface="Consolas" panose="020B0609020204030204" pitchFamily="49" charset="0"/>
              </a:rPr>
              <a:t> 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{{ </a:t>
            </a:r>
            <a:r>
              <a:rPr lang="en-US" sz="2400" b="1" dirty="0" err="1">
                <a:latin typeface="Consolas" panose="020B0609020204030204" pitchFamily="49" charset="0"/>
              </a:rPr>
              <a:t>profile_form.as_p</a:t>
            </a:r>
            <a:r>
              <a:rPr lang="en-US" sz="2400" b="1" dirty="0">
                <a:latin typeface="Consolas" panose="020B0609020204030204" pitchFamily="49" charset="0"/>
              </a:rPr>
              <a:t> }}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&lt;button type="submit"&gt;Save changes&lt;/button&gt;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&lt;/form&gt;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7B7401B1-4762-4E12-B381-AD2F739A8C5B}"/>
              </a:ext>
            </a:extLst>
          </p:cNvPr>
          <p:cNvSpPr txBox="1"/>
          <p:nvPr/>
        </p:nvSpPr>
        <p:spPr>
          <a:xfrm>
            <a:off x="2766000" y="1751618"/>
            <a:ext cx="7873760" cy="5232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profile</a:t>
            </a:r>
            <a:r>
              <a:rPr lang="en-US" sz="24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297572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Practicing Login, Register and Signals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5990" y="1650962"/>
            <a:ext cx="844624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dirty="0"/>
              <a:t>Registration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Logging in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Logging out</a:t>
            </a:r>
            <a:endParaRPr lang="bg-BG" dirty="0"/>
          </a:p>
          <a:p>
            <a:pPr marL="452438" indent="-452438">
              <a:buClr>
                <a:schemeClr val="bg2"/>
              </a:buClr>
            </a:pPr>
            <a:r>
              <a:rPr lang="en-US"/>
              <a:t>Django Signals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4DB858-882F-497B-98A9-1DD551AB6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92" y="1584000"/>
            <a:ext cx="2261815" cy="226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lot of the coding for working with Users and Authorization happens in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views.py</a:t>
            </a:r>
            <a:r>
              <a:rPr lang="en-US" dirty="0"/>
              <a:t> file.</a:t>
            </a:r>
          </a:p>
          <a:p>
            <a:r>
              <a:rPr lang="en-US" dirty="0"/>
              <a:t>We check if there is a </a:t>
            </a:r>
            <a:r>
              <a:rPr lang="en-US" b="1" dirty="0">
                <a:solidFill>
                  <a:schemeClr val="bg1"/>
                </a:solidFill>
              </a:rPr>
              <a:t>"POST" request </a:t>
            </a:r>
            <a:r>
              <a:rPr lang="en-US" dirty="0"/>
              <a:t>and then </a:t>
            </a:r>
            <a:r>
              <a:rPr lang="en-US" b="1" dirty="0">
                <a:solidFill>
                  <a:schemeClr val="bg1"/>
                </a:solidFill>
              </a:rPr>
              <a:t>perform an action </a:t>
            </a:r>
            <a:r>
              <a:rPr lang="en-US" dirty="0"/>
              <a:t>based off of that information.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</p:spTree>
    <p:extLst>
      <p:ext uri="{BB962C8B-B14F-4D97-AF65-F5344CB8AC3E}">
        <p14:creationId xmlns:p14="http://schemas.microsoft.com/office/powerpoint/2010/main" val="193979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we will want to save that information </a:t>
            </a:r>
            <a:r>
              <a:rPr lang="en-US" b="1" dirty="0">
                <a:solidFill>
                  <a:schemeClr val="bg1"/>
                </a:solidFill>
              </a:rPr>
              <a:t>directly to the database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Other times, we set </a:t>
            </a:r>
            <a:r>
              <a:rPr lang="en-US" b="1" dirty="0">
                <a:solidFill>
                  <a:schemeClr val="bg1"/>
                </a:solidFill>
              </a:rPr>
              <a:t>commit=False</a:t>
            </a:r>
            <a:r>
              <a:rPr lang="en-US" dirty="0"/>
              <a:t> so we can </a:t>
            </a:r>
            <a:r>
              <a:rPr lang="en-US" b="1" dirty="0">
                <a:solidFill>
                  <a:schemeClr val="bg1"/>
                </a:solidFill>
              </a:rPr>
              <a:t>manipulate the data</a:t>
            </a:r>
            <a:r>
              <a:rPr lang="en-US" dirty="0"/>
              <a:t> before saving it to the database</a:t>
            </a:r>
          </a:p>
          <a:p>
            <a:r>
              <a:rPr lang="en-US" dirty="0"/>
              <a:t>This prevents </a:t>
            </a:r>
            <a:r>
              <a:rPr lang="en-US" b="1" dirty="0">
                <a:solidFill>
                  <a:schemeClr val="bg1"/>
                </a:solidFill>
              </a:rPr>
              <a:t>collision errors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(2)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6000" y="2319063"/>
            <a:ext cx="2025000" cy="5699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 err="1">
                <a:latin typeface="Consolas" panose="020B0609020204030204" pitchFamily="49" charset="0"/>
              </a:rPr>
              <a:t>user.save</a:t>
            </a:r>
            <a:r>
              <a:rPr lang="en-US" sz="2200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6000" y="4869000"/>
            <a:ext cx="3915000" cy="5699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 err="1">
                <a:latin typeface="Consolas" panose="020B0609020204030204" pitchFamily="49" charset="0"/>
              </a:rPr>
              <a:t>user.save</a:t>
            </a:r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commit=False</a:t>
            </a:r>
            <a:r>
              <a:rPr lang="en-US" sz="2200" b="1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252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User registration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06000" y="1552096"/>
            <a:ext cx="8958181" cy="4600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register(request):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registered =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if </a:t>
            </a:r>
            <a:r>
              <a:rPr lang="en-US" sz="2000" b="1" dirty="0" err="1">
                <a:latin typeface="Consolas" panose="020B0609020204030204" pitchFamily="49" charset="0"/>
              </a:rPr>
              <a:t>request.method</a:t>
            </a:r>
            <a:r>
              <a:rPr lang="en-US" sz="2000" b="1" dirty="0">
                <a:latin typeface="Consolas" panose="020B0609020204030204" pitchFamily="49" charset="0"/>
              </a:rPr>
              <a:t> == 'POST':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latin typeface="Consolas" panose="020B0609020204030204" pitchFamily="49" charset="0"/>
              </a:rPr>
              <a:t>user_form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UserForm</a:t>
            </a:r>
            <a:r>
              <a:rPr lang="en-US" sz="2000" b="1" dirty="0">
                <a:latin typeface="Consolas" panose="020B0609020204030204" pitchFamily="49" charset="0"/>
              </a:rPr>
              <a:t>(data=</a:t>
            </a:r>
            <a:r>
              <a:rPr lang="en-US" sz="2000" b="1" dirty="0" err="1">
                <a:latin typeface="Consolas" panose="020B0609020204030204" pitchFamily="49" charset="0"/>
              </a:rPr>
              <a:t>request.POST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latin typeface="Consolas" panose="020B0609020204030204" pitchFamily="49" charset="0"/>
              </a:rPr>
              <a:t>profile_form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UserProfileInfoForm</a:t>
            </a:r>
            <a:r>
              <a:rPr lang="en-US" sz="2000" b="1" dirty="0">
                <a:latin typeface="Consolas" panose="020B0609020204030204" pitchFamily="49" charset="0"/>
              </a:rPr>
              <a:t>(data=</a:t>
            </a:r>
            <a:r>
              <a:rPr lang="en-US" sz="2000" b="1" dirty="0" err="1">
                <a:latin typeface="Consolas" panose="020B0609020204030204" pitchFamily="49" charset="0"/>
              </a:rPr>
              <a:t>request.POST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if </a:t>
            </a:r>
            <a:r>
              <a:rPr lang="en-US" sz="2000" b="1" dirty="0" err="1">
                <a:latin typeface="Consolas" panose="020B0609020204030204" pitchFamily="49" charset="0"/>
              </a:rPr>
              <a:t>user_form.is_valid</a:t>
            </a:r>
            <a:r>
              <a:rPr lang="en-US" sz="2000" b="1" dirty="0">
                <a:latin typeface="Consolas" panose="020B0609020204030204" pitchFamily="49" charset="0"/>
              </a:rPr>
              <a:t>() and </a:t>
            </a:r>
            <a:r>
              <a:rPr lang="en-US" sz="2000" b="1" dirty="0" err="1">
                <a:latin typeface="Consolas" panose="020B0609020204030204" pitchFamily="49" charset="0"/>
              </a:rPr>
              <a:t>profile_form.is_valid</a:t>
            </a:r>
            <a:r>
              <a:rPr lang="en-US" sz="2000" b="1" dirty="0">
                <a:latin typeface="Consolas" panose="020B0609020204030204" pitchFamily="49" charset="0"/>
              </a:rPr>
              <a:t>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    user = </a:t>
            </a:r>
            <a:r>
              <a:rPr lang="en-US" sz="2000" b="1" dirty="0" err="1">
                <a:latin typeface="Consolas" panose="020B0609020204030204" pitchFamily="49" charset="0"/>
              </a:rPr>
              <a:t>user_form.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save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 err="1">
                <a:latin typeface="Consolas" panose="020B0609020204030204" pitchFamily="49" charset="0"/>
              </a:rPr>
              <a:t>user.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set_password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user.password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 err="1">
                <a:latin typeface="Consolas" panose="020B0609020204030204" pitchFamily="49" charset="0"/>
              </a:rPr>
              <a:t>user.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save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profile = </a:t>
            </a:r>
            <a:r>
              <a:rPr lang="en-US" sz="2000" b="1" dirty="0" err="1">
                <a:latin typeface="Consolas" panose="020B0609020204030204" pitchFamily="49" charset="0"/>
              </a:rPr>
              <a:t>profile_form.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save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(commit=False)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 err="1">
                <a:latin typeface="Consolas" panose="020B0609020204030204" pitchFamily="49" charset="0"/>
              </a:rPr>
              <a:t>profile.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=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pic = '</a:t>
            </a:r>
            <a:r>
              <a:rPr lang="en-US" sz="2000" b="1" dirty="0" err="1">
                <a:latin typeface="Consolas" panose="020B0609020204030204" pitchFamily="49" charset="0"/>
              </a:rPr>
              <a:t>profile_pic</a:t>
            </a:r>
            <a:r>
              <a:rPr lang="en-US" sz="2000" b="1" dirty="0">
                <a:latin typeface="Consolas" panose="020B0609020204030204" pitchFamily="49" charset="0"/>
              </a:rPr>
              <a:t>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Continues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263500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User registration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96000" y="1439330"/>
            <a:ext cx="8778181" cy="49578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if pic in </a:t>
            </a:r>
            <a:r>
              <a:rPr lang="en-US" sz="2000" b="1" dirty="0" err="1">
                <a:latin typeface="Consolas" panose="020B0609020204030204" pitchFamily="49" charset="0"/>
              </a:rPr>
              <a:t>request.FILES</a:t>
            </a:r>
            <a:r>
              <a:rPr lang="en-US" sz="2000" b="1" dirty="0">
                <a:latin typeface="Consolas" panose="020B0609020204030204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        </a:t>
            </a:r>
            <a:r>
              <a:rPr lang="en-US" sz="2000" b="1" dirty="0" err="1">
                <a:latin typeface="Consolas" panose="020B0609020204030204" pitchFamily="49" charset="0"/>
              </a:rPr>
              <a:t>profile.profile_pic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request.FILES</a:t>
            </a:r>
            <a:r>
              <a:rPr lang="en-US" sz="2000" b="1" dirty="0">
                <a:latin typeface="Consolas" panose="020B0609020204030204" pitchFamily="49" charset="0"/>
              </a:rPr>
              <a:t>[pic]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    </a:t>
            </a:r>
            <a:r>
              <a:rPr lang="en-US" sz="2000" b="1" dirty="0" err="1">
                <a:latin typeface="Consolas" panose="020B0609020204030204" pitchFamily="49" charset="0"/>
              </a:rPr>
              <a:t>profile.save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    registered =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    print(</a:t>
            </a:r>
            <a:r>
              <a:rPr lang="en-US" sz="2000" b="1" dirty="0" err="1">
                <a:latin typeface="Consolas" panose="020B0609020204030204" pitchFamily="49" charset="0"/>
              </a:rPr>
              <a:t>user_form.errors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profile_form.errors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user_form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UserForm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profile_form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UserProfileInfoForm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return render(request, '</a:t>
            </a:r>
            <a:r>
              <a:rPr lang="en-US" sz="2000" b="1" dirty="0" err="1">
                <a:latin typeface="Consolas" panose="020B0609020204030204" pitchFamily="49" charset="0"/>
              </a:rPr>
              <a:t>basic_app</a:t>
            </a:r>
            <a:r>
              <a:rPr lang="en-US" sz="2000" b="1" dirty="0">
                <a:latin typeface="Consolas" panose="020B0609020204030204" pitchFamily="49" charset="0"/>
              </a:rPr>
              <a:t>/registration.html',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          {'</a:t>
            </a:r>
            <a:r>
              <a:rPr lang="en-US" sz="2000" b="1" dirty="0" err="1">
                <a:latin typeface="Consolas" panose="020B0609020204030204" pitchFamily="49" charset="0"/>
              </a:rPr>
              <a:t>user_form</a:t>
            </a:r>
            <a:r>
              <a:rPr lang="en-US" sz="2000" b="1" dirty="0">
                <a:latin typeface="Consolas" panose="020B0609020204030204" pitchFamily="49" charset="0"/>
              </a:rPr>
              <a:t>': </a:t>
            </a:r>
            <a:r>
              <a:rPr lang="en-US" sz="2000" b="1" dirty="0" err="1">
                <a:latin typeface="Consolas" panose="020B0609020204030204" pitchFamily="49" charset="0"/>
              </a:rPr>
              <a:t>user_form</a:t>
            </a:r>
            <a:r>
              <a:rPr lang="en-US" sz="2000" b="1" dirty="0">
                <a:latin typeface="Consolas" panose="020B0609020204030204" pitchFamily="49" charset="0"/>
              </a:rPr>
              <a:t>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           '</a:t>
            </a:r>
            <a:r>
              <a:rPr lang="en-US" sz="2000" b="1" dirty="0" err="1">
                <a:latin typeface="Consolas" panose="020B0609020204030204" pitchFamily="49" charset="0"/>
              </a:rPr>
              <a:t>profile_form</a:t>
            </a:r>
            <a:r>
              <a:rPr lang="en-US" sz="2000" b="1" dirty="0">
                <a:latin typeface="Consolas" panose="020B0609020204030204" pitchFamily="49" charset="0"/>
              </a:rPr>
              <a:t>': </a:t>
            </a:r>
            <a:r>
              <a:rPr lang="en-US" sz="2000" b="1" dirty="0" err="1">
                <a:latin typeface="Consolas" panose="020B0609020204030204" pitchFamily="49" charset="0"/>
              </a:rPr>
              <a:t>profile_form</a:t>
            </a:r>
            <a:r>
              <a:rPr lang="en-US" sz="2000" b="1" dirty="0">
                <a:latin typeface="Consolas" panose="020B0609020204030204" pitchFamily="49" charset="0"/>
              </a:rPr>
              <a:t>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           'registered': registered})</a:t>
            </a:r>
            <a:endParaRPr lang="en-US" sz="2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39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should edit the </a:t>
            </a:r>
            <a:r>
              <a:rPr lang="en-US" b="1" dirty="0">
                <a:solidFill>
                  <a:schemeClr val="bg1"/>
                </a:solidFill>
              </a:rPr>
              <a:t>urls.py</a:t>
            </a:r>
            <a:r>
              <a:rPr lang="en-US" dirty="0"/>
              <a:t> file in our application, now that we have a </a:t>
            </a:r>
            <a:r>
              <a:rPr lang="en-US" b="1" dirty="0">
                <a:solidFill>
                  <a:schemeClr val="bg1"/>
                </a:solidFill>
              </a:rPr>
              <a:t>view for registering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User registration (3)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6000" y="2835790"/>
            <a:ext cx="89334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from .views import register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latin typeface="Consolas" panose="020B0609020204030204" pitchFamily="49" charset="0"/>
              </a:rPr>
              <a:t>urlpatterns</a:t>
            </a:r>
            <a:r>
              <a:rPr lang="en-US" sz="2400" b="1" dirty="0">
                <a:latin typeface="Consolas" panose="020B0609020204030204" pitchFamily="49" charset="0"/>
              </a:rPr>
              <a:t> = [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path('register/', register, name='register'),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6455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4174</TotalTime>
  <Words>1918</Words>
  <Application>Microsoft Office PowerPoint</Application>
  <PresentationFormat>Широк екран</PresentationFormat>
  <Paragraphs>266</Paragraphs>
  <Slides>33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</vt:lpstr>
      <vt:lpstr>Login and Register</vt:lpstr>
      <vt:lpstr>Table of Contents</vt:lpstr>
      <vt:lpstr>Have a Question?</vt:lpstr>
      <vt:lpstr>Registration</vt:lpstr>
      <vt:lpstr>Registration</vt:lpstr>
      <vt:lpstr>Registration (2)</vt:lpstr>
      <vt:lpstr>Example of a User registration</vt:lpstr>
      <vt:lpstr>Example of a User registration (2)</vt:lpstr>
      <vt:lpstr>Example of a User registration (3)</vt:lpstr>
      <vt:lpstr>Example of a User registration (4)</vt:lpstr>
      <vt:lpstr>Example of a User registration (5)</vt:lpstr>
      <vt:lpstr>Example of a User registration (6)</vt:lpstr>
      <vt:lpstr>Admin page</vt:lpstr>
      <vt:lpstr>Login/Logout</vt:lpstr>
      <vt:lpstr>Login</vt:lpstr>
      <vt:lpstr>Example of a User login</vt:lpstr>
      <vt:lpstr>Example of a User login (2)</vt:lpstr>
      <vt:lpstr>Example of a User login (3)</vt:lpstr>
      <vt:lpstr>Example of a User login (4)</vt:lpstr>
      <vt:lpstr>Example of a User login (5)</vt:lpstr>
      <vt:lpstr>Django Signals</vt:lpstr>
      <vt:lpstr>What are Signals?</vt:lpstr>
      <vt:lpstr>When to Use Signals</vt:lpstr>
      <vt:lpstr>Extending the User Model</vt:lpstr>
      <vt:lpstr>Extending the User Model</vt:lpstr>
      <vt:lpstr>Updating with Django Forms</vt:lpstr>
      <vt:lpstr>Updating with Django Forms</vt:lpstr>
      <vt:lpstr>Updating with Django Forms</vt:lpstr>
      <vt:lpstr>Exercise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Framework - Login and Logout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72</cp:revision>
  <dcterms:created xsi:type="dcterms:W3CDTF">2018-05-23T13:08:44Z</dcterms:created>
  <dcterms:modified xsi:type="dcterms:W3CDTF">2021-05-18T09:08:47Z</dcterms:modified>
  <cp:category>computer programming;programming;software development;software engineering</cp:category>
</cp:coreProperties>
</file>