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23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Asynchronous Tasks" id="{DCBD23D4-04C6-4214-AC2D-6D7AA15C6119}">
          <p14:sldIdLst>
            <p14:sldId id="524"/>
            <p14:sldId id="525"/>
            <p14:sldId id="526"/>
          </p14:sldIdLst>
        </p14:section>
        <p14:section name="What is Celery?" id="{E340797B-CB0B-491D-92B7-055112325F20}">
          <p14:sldIdLst>
            <p14:sldId id="527"/>
            <p14:sldId id="528"/>
            <p14:sldId id="529"/>
          </p14:sldIdLst>
        </p14:section>
        <p14:section name="What is Redis?" id="{D1F319CD-9471-415A-9C3E-D652265D7252}">
          <p14:sldIdLst>
            <p14:sldId id="530"/>
            <p14:sldId id="531"/>
          </p14:sldIdLst>
        </p14:section>
        <p14:section name="Creating Simple App" id="{C0CCE1EB-750C-43CA-9339-A1E69EECE423}">
          <p14:sldIdLst>
            <p14:sldId id="523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98" y="262459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archive/redis/releases/tag/win-3.2.10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web/May-2021/Python-Web-Framework/11.Asynhronous-Tasks-with-Django/hom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C4A3535-1A07-4F36-8952-15F0FFF75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Celery and Redis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Tasks with Django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0784503-5B06-448A-A89F-47772D50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2124000"/>
            <a:ext cx="2359268" cy="2359268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994BA56A-FF52-4E17-BB53-3ADA4549F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00" y="2301340"/>
            <a:ext cx="3518400" cy="3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EC6486E-11FE-42B7-B0F8-7DBE639007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Redis?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68928B-245A-4CA5-9D62-C274C0A4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65" y="594000"/>
            <a:ext cx="6170869" cy="42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1FD84C5-6911-4678-8C06-DE43C0727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49234" cy="5546589"/>
          </a:xfrm>
        </p:spPr>
        <p:txBody>
          <a:bodyPr/>
          <a:lstStyle/>
          <a:p>
            <a:r>
              <a:rPr lang="en-US" dirty="0"/>
              <a:t>Redis is an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data structure project implementing a distributed, </a:t>
            </a:r>
            <a:r>
              <a:rPr lang="en-US" b="1" dirty="0">
                <a:solidFill>
                  <a:schemeClr val="bg1"/>
                </a:solidFill>
              </a:rPr>
              <a:t>in-memory key-value database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optional durability</a:t>
            </a:r>
          </a:p>
          <a:p>
            <a:r>
              <a:rPr lang="en-US" dirty="0"/>
              <a:t>The most common Redis use cases are </a:t>
            </a:r>
            <a:r>
              <a:rPr lang="en-US" b="1" dirty="0">
                <a:solidFill>
                  <a:schemeClr val="bg1"/>
                </a:solidFill>
              </a:rPr>
              <a:t>session cache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full-page cache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leaderboards</a:t>
            </a:r>
            <a:r>
              <a:rPr lang="en-US" dirty="0"/>
              <a:t> and counting, publish-subscribe, and much more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692336-1B2A-494F-AF66-B6B1ED1D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Redis?</a:t>
            </a:r>
          </a:p>
        </p:txBody>
      </p:sp>
    </p:spTree>
    <p:extLst>
      <p:ext uri="{BB962C8B-B14F-4D97-AF65-F5344CB8AC3E}">
        <p14:creationId xmlns:p14="http://schemas.microsoft.com/office/powerpoint/2010/main" val="4135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Creating Simple Image Thumbnails App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FF001F8-29DF-4E9C-BCC3-6D971610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Installing Redis</a:t>
            </a:r>
          </a:p>
          <a:p>
            <a:pPr lvl="1"/>
            <a:r>
              <a:rPr lang="en-US" dirty="0"/>
              <a:t>Download the Redis </a:t>
            </a:r>
            <a:r>
              <a:rPr lang="en-US" dirty="0">
                <a:hlinkClick r:id="rId2"/>
              </a:rPr>
              <a:t>zip file </a:t>
            </a:r>
            <a:r>
              <a:rPr lang="en-US" dirty="0"/>
              <a:t>and unzip in some directory</a:t>
            </a:r>
          </a:p>
          <a:p>
            <a:pPr lvl="1"/>
            <a:r>
              <a:rPr lang="en-US" dirty="0"/>
              <a:t>Find the file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redis-server.exe</a:t>
            </a:r>
            <a:r>
              <a:rPr lang="en-US" dirty="0"/>
              <a:t> and double click to launch the server in a command window</a:t>
            </a:r>
          </a:p>
          <a:p>
            <a:pPr lvl="1"/>
            <a:r>
              <a:rPr lang="en-US" dirty="0"/>
              <a:t>Similarly, find another file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redis-cli.exe</a:t>
            </a:r>
            <a:r>
              <a:rPr lang="en-US" b="1" dirty="0"/>
              <a:t> </a:t>
            </a:r>
            <a:r>
              <a:rPr lang="en-US" dirty="0"/>
              <a:t>and double click it to open the program in a separate command window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project folder </a:t>
            </a:r>
            <a:r>
              <a:rPr lang="en-US" dirty="0"/>
              <a:t>and install the following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4A01078-7929-4D78-BC2C-44EF8B77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Needed Packages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2C01B87-3CE3-442E-90DE-8B37E2682EC5}"/>
              </a:ext>
            </a:extLst>
          </p:cNvPr>
          <p:cNvSpPr txBox="1"/>
          <p:nvPr/>
        </p:nvSpPr>
        <p:spPr>
          <a:xfrm>
            <a:off x="786000" y="5661875"/>
            <a:ext cx="10315993" cy="1008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pip install Django Celery </a:t>
            </a:r>
            <a:r>
              <a:rPr lang="en-US" sz="2400" b="1" dirty="0" err="1">
                <a:latin typeface="Consolas" panose="020B0609020204030204" pitchFamily="49" charset="0"/>
              </a:rPr>
              <a:t>redis</a:t>
            </a:r>
            <a:r>
              <a:rPr lang="en-US" sz="2400" b="1" dirty="0">
                <a:latin typeface="Consolas" panose="020B0609020204030204" pitchFamily="49" charset="0"/>
              </a:rPr>
              <a:t> Pillow </a:t>
            </a:r>
            <a:r>
              <a:rPr lang="en-US" sz="2400" b="1" dirty="0" err="1">
                <a:latin typeface="Consolas" panose="020B0609020204030204" pitchFamily="49" charset="0"/>
              </a:rPr>
              <a:t>django</a:t>
            </a:r>
            <a:r>
              <a:rPr lang="en-US" sz="2400" b="1" dirty="0">
                <a:latin typeface="Consolas" panose="020B0609020204030204" pitchFamily="49" charset="0"/>
              </a:rPr>
              <a:t>-widget-tweaks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pip 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596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BE057B5-5FA0-4692-AEE2-F47DE5993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A2F0C7C-C5EE-42D3-B47B-59C2CD966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new Django </a:t>
            </a:r>
            <a:r>
              <a:rPr lang="en-US" sz="3200" b="1" dirty="0">
                <a:solidFill>
                  <a:schemeClr val="bg1"/>
                </a:solidFill>
              </a:rPr>
              <a:t>project</a:t>
            </a:r>
            <a:r>
              <a:rPr lang="en-US" sz="3200" dirty="0"/>
              <a:t> and in it create a </a:t>
            </a:r>
            <a:r>
              <a:rPr lang="en-US" sz="3200" b="1" dirty="0">
                <a:solidFill>
                  <a:schemeClr val="bg1"/>
                </a:solidFill>
              </a:rPr>
              <a:t>single app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integrate Celery, add a new </a:t>
            </a:r>
            <a:r>
              <a:rPr lang="en-US" sz="3200" b="1" dirty="0">
                <a:solidFill>
                  <a:schemeClr val="bg1"/>
                </a:solidFill>
              </a:rPr>
              <a:t>module </a:t>
            </a:r>
            <a:r>
              <a:rPr lang="en-US" sz="3200" dirty="0"/>
              <a:t>in the app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celery.py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1E8AC22-96AD-49C9-B34E-CC37082D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Django Project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8863778-3BD3-4AEC-932E-32B60E1ECA75}"/>
              </a:ext>
            </a:extLst>
          </p:cNvPr>
          <p:cNvSpPr txBox="1"/>
          <p:nvPr/>
        </p:nvSpPr>
        <p:spPr>
          <a:xfrm>
            <a:off x="696000" y="1899000"/>
            <a:ext cx="5985000" cy="12151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django</a:t>
            </a:r>
            <a:r>
              <a:rPr lang="en-US" sz="2000" b="1" dirty="0">
                <a:latin typeface="Consolas" panose="020B0609020204030204" pitchFamily="49" charset="0"/>
              </a:rPr>
              <a:t>-admin </a:t>
            </a:r>
            <a:r>
              <a:rPr lang="en-US" sz="2000" b="1" dirty="0" err="1">
                <a:latin typeface="Consolas" panose="020B0609020204030204" pitchFamily="49" charset="0"/>
              </a:rPr>
              <a:t>startproject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image_parroter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cd </a:t>
            </a:r>
            <a:r>
              <a:rPr lang="en-US" sz="2000" b="1" dirty="0" err="1">
                <a:latin typeface="Consolas" panose="020B0609020204030204" pitchFamily="49" charset="0"/>
              </a:rPr>
              <a:t>image_parroter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python manage.py </a:t>
            </a:r>
            <a:r>
              <a:rPr lang="en-US" sz="2000" b="1" dirty="0" err="1">
                <a:latin typeface="Consolas" panose="020B0609020204030204" pitchFamily="49" charset="0"/>
              </a:rPr>
              <a:t>startapp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thumbnailer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1ACFA63-73AF-42F1-B575-DFFEA19E553B}"/>
              </a:ext>
            </a:extLst>
          </p:cNvPr>
          <p:cNvSpPr txBox="1"/>
          <p:nvPr/>
        </p:nvSpPr>
        <p:spPr>
          <a:xfrm>
            <a:off x="696000" y="3917989"/>
            <a:ext cx="10684922" cy="2571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image_parroter/image_parroter/celery.py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latin typeface="Consolas" panose="020B0609020204030204" pitchFamily="49" charset="0"/>
              </a:rPr>
              <a:t>os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celery import Celery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os.environ.setdefault</a:t>
            </a:r>
            <a:r>
              <a:rPr lang="en-US" sz="2000" b="1" dirty="0">
                <a:latin typeface="Consolas" panose="020B0609020204030204" pitchFamily="49" charset="0"/>
              </a:rPr>
              <a:t>('DJANGO_SETTINGS_MODULE', '</a:t>
            </a:r>
            <a:r>
              <a:rPr lang="en-US" sz="2000" b="1" dirty="0" err="1">
                <a:latin typeface="Consolas" panose="020B0609020204030204" pitchFamily="49" charset="0"/>
              </a:rPr>
              <a:t>image_parroter.settings</a:t>
            </a:r>
            <a:r>
              <a:rPr lang="en-US" sz="2000" b="1" dirty="0">
                <a:latin typeface="Consolas" panose="020B0609020204030204" pitchFamily="49" charset="0"/>
              </a:rPr>
              <a:t>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celery_app</a:t>
            </a:r>
            <a:r>
              <a:rPr lang="en-US" sz="2000" b="1" dirty="0">
                <a:latin typeface="Consolas" panose="020B0609020204030204" pitchFamily="49" charset="0"/>
              </a:rPr>
              <a:t> = Celery('</a:t>
            </a:r>
            <a:r>
              <a:rPr lang="en-US" sz="2000" b="1" dirty="0" err="1">
                <a:latin typeface="Consolas" panose="020B0609020204030204" pitchFamily="49" charset="0"/>
              </a:rPr>
              <a:t>image_parroter</a:t>
            </a:r>
            <a:r>
              <a:rPr lang="en-US" sz="2000" b="1" dirty="0">
                <a:latin typeface="Consolas" panose="020B0609020204030204" pitchFamily="49" charset="0"/>
              </a:rPr>
              <a:t>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celery_app.config_from_object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django.conf:settings</a:t>
            </a:r>
            <a:r>
              <a:rPr lang="en-US" sz="2000" b="1" dirty="0">
                <a:latin typeface="Consolas" panose="020B0609020204030204" pitchFamily="49" charset="0"/>
              </a:rPr>
              <a:t>', namespace='CELERY')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celery_app.autodiscover_tasks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455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7912AC5-3C36-4119-9F9F-1030F2BC3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3FE65E8-7B66-45C9-BA24-6288582B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to the project's settings and define a section for </a:t>
            </a:r>
            <a:r>
              <a:rPr lang="en-US" b="1" dirty="0">
                <a:solidFill>
                  <a:schemeClr val="bg1"/>
                </a:solidFill>
              </a:rPr>
              <a:t>celery settings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AB31801-6BDA-43A0-B4CD-AF1E3730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Celery Settings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30EE7F-B96E-49BF-B9AE-162D297B9B35}"/>
              </a:ext>
            </a:extLst>
          </p:cNvPr>
          <p:cNvSpPr txBox="1"/>
          <p:nvPr/>
        </p:nvSpPr>
        <p:spPr>
          <a:xfrm>
            <a:off x="651000" y="2574000"/>
            <a:ext cx="8595000" cy="3447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… skipping to the bottom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celery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CELERY_BROKER_URL = '</a:t>
            </a:r>
            <a:r>
              <a:rPr lang="en-US" sz="2400" b="1" dirty="0" err="1">
                <a:latin typeface="Consolas" panose="020B0609020204030204" pitchFamily="49" charset="0"/>
              </a:rPr>
              <a:t>redis</a:t>
            </a:r>
            <a:r>
              <a:rPr lang="en-US" sz="2400" b="1" dirty="0">
                <a:latin typeface="Consolas" panose="020B0609020204030204" pitchFamily="49" charset="0"/>
              </a:rPr>
              <a:t>://localhost:6379'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CELERY_RESULT_BACKEND = '</a:t>
            </a:r>
            <a:r>
              <a:rPr lang="en-US" sz="2400" b="1" dirty="0" err="1">
                <a:latin typeface="Consolas" panose="020B0609020204030204" pitchFamily="49" charset="0"/>
              </a:rPr>
              <a:t>redis</a:t>
            </a:r>
            <a:r>
              <a:rPr lang="en-US" sz="2400" b="1" dirty="0">
                <a:latin typeface="Consolas" panose="020B0609020204030204" pitchFamily="49" charset="0"/>
              </a:rPr>
              <a:t>://localhost:6379'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CELERY_ACCEPT_CONTENT = ['application/json']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CELERY_RESULT_SERIALIZER = 'json'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CELERY_TASK_SERIALIZER = 'json'</a:t>
            </a:r>
          </a:p>
        </p:txBody>
      </p:sp>
    </p:spTree>
    <p:extLst>
      <p:ext uri="{BB962C8B-B14F-4D97-AF65-F5344CB8AC3E}">
        <p14:creationId xmlns:p14="http://schemas.microsoft.com/office/powerpoint/2010/main" val="1289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3EA5969-B236-4534-B2E8-EA398DBAE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0EBFB00-3A52-4D0E-B1DC-14876153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ensure that the celery application gets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into the Django application,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it within the Django project's main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__init__.py</a:t>
            </a:r>
            <a:r>
              <a:rPr lang="en-US" dirty="0"/>
              <a:t> script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D4F3964-287A-4E03-AC59-BDA0DEBB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Celery in Django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A3EF3A2-00B7-4EF6-AE2E-6F641410BAFA}"/>
              </a:ext>
            </a:extLst>
          </p:cNvPr>
          <p:cNvSpPr txBox="1"/>
          <p:nvPr/>
        </p:nvSpPr>
        <p:spPr>
          <a:xfrm>
            <a:off x="786000" y="3249000"/>
            <a:ext cx="7695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image_parroter/image_parroter/__init__.py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.celery import </a:t>
            </a:r>
            <a:r>
              <a:rPr lang="en-US" sz="2400" b="1" dirty="0" err="1">
                <a:latin typeface="Consolas" panose="020B0609020204030204" pitchFamily="49" charset="0"/>
              </a:rPr>
              <a:t>celery_app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__all__ = ('</a:t>
            </a:r>
            <a:r>
              <a:rPr lang="en-US" sz="2400" b="1" dirty="0" err="1">
                <a:latin typeface="Consolas" panose="020B0609020204030204" pitchFamily="49" charset="0"/>
              </a:rPr>
              <a:t>celery_app</a:t>
            </a:r>
            <a:r>
              <a:rPr lang="en-US" sz="2400" b="1" dirty="0">
                <a:latin typeface="Consolas" panose="020B0609020204030204" pitchFamily="49" charset="0"/>
              </a:rPr>
              <a:t>',)</a:t>
            </a:r>
          </a:p>
        </p:txBody>
      </p:sp>
    </p:spTree>
    <p:extLst>
      <p:ext uri="{BB962C8B-B14F-4D97-AF65-F5344CB8AC3E}">
        <p14:creationId xmlns:p14="http://schemas.microsoft.com/office/powerpoint/2010/main" val="370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E1B7F29-50C1-47E5-BDE1-5D805FFF6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BEED30A-9477-4D29-A692-54F07E9A9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tasks.py</a:t>
            </a:r>
            <a:r>
              <a:rPr lang="en-US" dirty="0"/>
              <a:t> within the "</a:t>
            </a:r>
            <a:r>
              <a:rPr lang="en-US" dirty="0" err="1"/>
              <a:t>thumbnailer</a:t>
            </a:r>
            <a:r>
              <a:rPr lang="en-US" dirty="0"/>
              <a:t>" application</a:t>
            </a:r>
          </a:p>
          <a:p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tasks.py</a:t>
            </a:r>
            <a:r>
              <a:rPr lang="en-US" dirty="0"/>
              <a:t> module import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shared_tasks</a:t>
            </a:r>
            <a:r>
              <a:rPr lang="en-US" dirty="0"/>
              <a:t> function decorator and use it to define a celery task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adding_task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77425DC-3833-4911-9803-065E029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Tasks Module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DE99ECF-EBB7-4507-A8AD-42E34C84619B}"/>
              </a:ext>
            </a:extLst>
          </p:cNvPr>
          <p:cNvSpPr txBox="1"/>
          <p:nvPr/>
        </p:nvSpPr>
        <p:spPr>
          <a:xfrm>
            <a:off x="651000" y="3676346"/>
            <a:ext cx="6750000" cy="30416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image_parroter/thumbnailer/tasks.py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celery import </a:t>
            </a:r>
            <a:r>
              <a:rPr lang="en-US" sz="2400" b="1" dirty="0" err="1">
                <a:latin typeface="Consolas" panose="020B0609020204030204" pitchFamily="49" charset="0"/>
              </a:rPr>
              <a:t>shared_task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@shared_task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latin typeface="Consolas" panose="020B0609020204030204" pitchFamily="49" charset="0"/>
              </a:rPr>
              <a:t>adding_task</a:t>
            </a:r>
            <a:r>
              <a:rPr lang="en-US" sz="2400" b="1" dirty="0">
                <a:latin typeface="Consolas" panose="020B0609020204030204" pitchFamily="49" charset="0"/>
              </a:rPr>
              <a:t>(x, y):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x + y</a:t>
            </a:r>
          </a:p>
        </p:txBody>
      </p:sp>
    </p:spTree>
    <p:extLst>
      <p:ext uri="{BB962C8B-B14F-4D97-AF65-F5344CB8AC3E}">
        <p14:creationId xmlns:p14="http://schemas.microsoft.com/office/powerpoint/2010/main" val="8685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D38B4D4-A720-4B56-8CE3-73F738FE0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D6AD6DE-32C7-452D-82CD-E60DD3139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Lastly, we need to add the </a:t>
            </a:r>
            <a:r>
              <a:rPr lang="en-US" b="1" dirty="0" err="1">
                <a:solidFill>
                  <a:schemeClr val="bg1"/>
                </a:solidFill>
              </a:rPr>
              <a:t>thumbnailer</a:t>
            </a:r>
            <a:r>
              <a:rPr lang="en-US" b="1" dirty="0">
                <a:solidFill>
                  <a:schemeClr val="bg1"/>
                </a:solidFill>
              </a:rPr>
              <a:t> app</a:t>
            </a:r>
            <a:r>
              <a:rPr lang="en-US" dirty="0"/>
              <a:t> to the list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r>
              <a:rPr lang="en-US" dirty="0"/>
              <a:t>While we're in there we should also add the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 err="1">
                <a:solidFill>
                  <a:schemeClr val="bg1"/>
                </a:solidFill>
              </a:rPr>
              <a:t>widget_tweaks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dirty="0"/>
              <a:t> application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BBD99F0-65C9-4249-A97A-86F10B34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INSTALLED_APPS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050CE90-70F6-415C-BD78-DCA6E30EE310}"/>
              </a:ext>
            </a:extLst>
          </p:cNvPr>
          <p:cNvSpPr txBox="1"/>
          <p:nvPr/>
        </p:nvSpPr>
        <p:spPr>
          <a:xfrm>
            <a:off x="651000" y="3683252"/>
            <a:ext cx="7830000" cy="30416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image_parroter/image_parroter/settings.py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INSTALLED_APPS = [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…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'</a:t>
            </a:r>
            <a:r>
              <a:rPr lang="en-US" sz="2400" b="1" dirty="0" err="1">
                <a:latin typeface="Consolas" panose="020B0609020204030204" pitchFamily="49" charset="0"/>
              </a:rPr>
              <a:t>thumbnailer.apps.ThumbnailerConfig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'</a:t>
            </a:r>
            <a:r>
              <a:rPr lang="en-US" sz="2400" b="1" dirty="0" err="1">
                <a:latin typeface="Consolas" panose="020B0609020204030204" pitchFamily="49" charset="0"/>
              </a:rPr>
              <a:t>widget_tweaks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740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70E8B4-6336-41AD-B251-D838FD997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1AE5BF7-7E6A-4E12-BF3C-1139155DA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tasks.py</a:t>
            </a:r>
            <a:r>
              <a:rPr lang="en-US" dirty="0"/>
              <a:t> module import the Image class from the PIL package</a:t>
            </a:r>
          </a:p>
          <a:p>
            <a:r>
              <a:rPr lang="en-US" dirty="0"/>
              <a:t>Add a new task called </a:t>
            </a:r>
            <a:r>
              <a:rPr lang="en-US" b="1" dirty="0" err="1">
                <a:solidFill>
                  <a:schemeClr val="bg1"/>
                </a:solidFill>
              </a:rPr>
              <a:t>make_thumbnails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should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accept an image file path and a list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2-tuple</a:t>
            </a:r>
            <a:r>
              <a:rPr lang="en-US" dirty="0"/>
              <a:t> width and height dimensions to create thumbnails of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D93C38-8ED2-4674-A332-13B97E96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Image Thumbnails within a Celery Task</a:t>
            </a:r>
          </a:p>
        </p:txBody>
      </p:sp>
    </p:spTree>
    <p:extLst>
      <p:ext uri="{BB962C8B-B14F-4D97-AF65-F5344CB8AC3E}">
        <p14:creationId xmlns:p14="http://schemas.microsoft.com/office/powerpoint/2010/main" val="7554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Asynchronous Tasks</a:t>
            </a:r>
          </a:p>
          <a:p>
            <a:r>
              <a:rPr lang="en-US" dirty="0"/>
              <a:t>Celery</a:t>
            </a:r>
          </a:p>
          <a:p>
            <a:r>
              <a:rPr lang="en-US" dirty="0"/>
              <a:t>Redis</a:t>
            </a:r>
          </a:p>
          <a:p>
            <a:r>
              <a:rPr lang="en-US" dirty="0"/>
              <a:t>Simple App with Celery and Redis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C9D7CC2-A35D-4777-B8E9-5058C63FA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B62715-3882-4D07-8A7C-A29292C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Image Thumbnails within a Celery Task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A8655D4-25F5-4519-8DA5-0A102C3688AE}"/>
              </a:ext>
            </a:extLst>
          </p:cNvPr>
          <p:cNvSpPr txBox="1"/>
          <p:nvPr/>
        </p:nvSpPr>
        <p:spPr>
          <a:xfrm>
            <a:off x="381000" y="1296947"/>
            <a:ext cx="10170000" cy="52100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image_parroter/thumbnailer/tasks.py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latin typeface="Consolas" panose="020B0609020204030204" pitchFamily="49" charset="0"/>
              </a:rPr>
              <a:t>os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zipfile</a:t>
            </a:r>
            <a:r>
              <a:rPr lang="en-US" sz="2000" b="1" dirty="0">
                <a:latin typeface="Consolas" panose="020B0609020204030204" pitchFamily="49" charset="0"/>
              </a:rPr>
              <a:t> import </a:t>
            </a:r>
            <a:r>
              <a:rPr lang="en-US" sz="2000" b="1" dirty="0" err="1">
                <a:latin typeface="Consolas" panose="020B0609020204030204" pitchFamily="49" charset="0"/>
              </a:rPr>
              <a:t>ZipFile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celery import </a:t>
            </a:r>
            <a:r>
              <a:rPr lang="en-US" sz="2000" b="1" dirty="0" err="1">
                <a:latin typeface="Consolas" panose="020B0609020204030204" pitchFamily="49" charset="0"/>
              </a:rPr>
              <a:t>shared_task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PIL import Image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django.conf</a:t>
            </a:r>
            <a:r>
              <a:rPr lang="en-US" sz="2000" b="1" dirty="0">
                <a:latin typeface="Consolas" panose="020B0609020204030204" pitchFamily="49" charset="0"/>
              </a:rPr>
              <a:t> import settings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@shared_task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make_thumbnails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, thumbnails=[]):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os.chdir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settings.IMAGES_DIR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path, file = </a:t>
            </a:r>
            <a:r>
              <a:rPr lang="en-US" sz="2000" b="1" dirty="0" err="1">
                <a:latin typeface="Consolas" panose="020B0609020204030204" pitchFamily="49" charset="0"/>
              </a:rPr>
              <a:t>os.path.split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file_name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os.path.splitext</a:t>
            </a:r>
            <a:r>
              <a:rPr lang="en-US" sz="2000" b="1" dirty="0">
                <a:latin typeface="Consolas" panose="020B0609020204030204" pitchFamily="49" charset="0"/>
              </a:rPr>
              <a:t>(file)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zip_file</a:t>
            </a:r>
            <a:r>
              <a:rPr lang="en-US" b="1" dirty="0">
                <a:latin typeface="Consolas" panose="020B0609020204030204" pitchFamily="49" charset="0"/>
              </a:rPr>
              <a:t> = f"{</a:t>
            </a:r>
            <a:r>
              <a:rPr lang="en-US" b="1" dirty="0" err="1">
                <a:latin typeface="Consolas" panose="020B0609020204030204" pitchFamily="49" charset="0"/>
              </a:rPr>
              <a:t>file_name</a:t>
            </a:r>
            <a:r>
              <a:rPr lang="en-US" b="1" dirty="0">
                <a:latin typeface="Consolas" panose="020B0609020204030204" pitchFamily="49" charset="0"/>
              </a:rPr>
              <a:t>}.zip"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results = {'</a:t>
            </a:r>
            <a:r>
              <a:rPr lang="en-US" b="1" dirty="0" err="1">
                <a:latin typeface="Consolas" panose="020B0609020204030204" pitchFamily="49" charset="0"/>
              </a:rPr>
              <a:t>archive_path</a:t>
            </a:r>
            <a:r>
              <a:rPr lang="en-US" b="1" dirty="0">
                <a:latin typeface="Consolas" panose="020B0609020204030204" pitchFamily="49" charset="0"/>
              </a:rPr>
              <a:t>': f"{</a:t>
            </a:r>
            <a:r>
              <a:rPr lang="en-US" b="1" dirty="0" err="1">
                <a:latin typeface="Consolas" panose="020B0609020204030204" pitchFamily="49" charset="0"/>
              </a:rPr>
              <a:t>settings.MEDIA_URL</a:t>
            </a:r>
            <a:r>
              <a:rPr lang="en-US" b="1" dirty="0">
                <a:latin typeface="Consolas" panose="020B0609020204030204" pitchFamily="49" charset="0"/>
              </a:rPr>
              <a:t>}images/{</a:t>
            </a:r>
            <a:r>
              <a:rPr lang="en-US" b="1" dirty="0" err="1">
                <a:latin typeface="Consolas" panose="020B0609020204030204" pitchFamily="49" charset="0"/>
              </a:rPr>
              <a:t>zip_file</a:t>
            </a:r>
            <a:r>
              <a:rPr lang="en-US" b="1" dirty="0">
                <a:latin typeface="Consolas" panose="020B0609020204030204" pitchFamily="49" charset="0"/>
              </a:rPr>
              <a:t>}"}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5357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96B00A9-6D31-4B89-85E6-CBC520097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FEE4387-E49D-4342-9063-1846E78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Image Thumbnails within a Celery Task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A6CDFE-4E1D-4C9B-AFEA-FCE15DA8E075}"/>
              </a:ext>
            </a:extLst>
          </p:cNvPr>
          <p:cNvSpPr txBox="1"/>
          <p:nvPr/>
        </p:nvSpPr>
        <p:spPr>
          <a:xfrm>
            <a:off x="336000" y="1140932"/>
            <a:ext cx="9280594" cy="5616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Continues from the previous slide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try: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img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Image.open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zipper = </a:t>
            </a:r>
            <a:r>
              <a:rPr lang="en-US" sz="2000" b="1" dirty="0" err="1">
                <a:latin typeface="Consolas" panose="020B0609020204030204" pitchFamily="49" charset="0"/>
              </a:rPr>
              <a:t>ZipFile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zip_file</a:t>
            </a:r>
            <a:r>
              <a:rPr lang="en-US" sz="2000" b="1" dirty="0">
                <a:latin typeface="Consolas" panose="020B0609020204030204" pitchFamily="49" charset="0"/>
              </a:rPr>
              <a:t>, 'w')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zipper.write</a:t>
            </a:r>
            <a:r>
              <a:rPr lang="en-US" sz="2000" b="1" dirty="0">
                <a:latin typeface="Consolas" panose="020B0609020204030204" pitchFamily="49" charset="0"/>
              </a:rPr>
              <a:t>(file)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os.remove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for w, h in thumbnails: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img_copy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img.copy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img_copy.thumbnail</a:t>
            </a:r>
            <a:r>
              <a:rPr lang="en-US" sz="2000" b="1" dirty="0">
                <a:latin typeface="Consolas" panose="020B0609020204030204" pitchFamily="49" charset="0"/>
              </a:rPr>
              <a:t>((w, h))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 = f'{</a:t>
            </a:r>
            <a:r>
              <a:rPr lang="en-US" sz="2000" b="1" dirty="0" err="1">
                <a:latin typeface="Consolas" panose="020B0609020204030204" pitchFamily="49" charset="0"/>
              </a:rPr>
              <a:t>file_name</a:t>
            </a:r>
            <a:r>
              <a:rPr lang="en-US" sz="2000" b="1" dirty="0">
                <a:latin typeface="Consolas" panose="020B0609020204030204" pitchFamily="49" charset="0"/>
              </a:rPr>
              <a:t>}_{w}x{h}.{</a:t>
            </a:r>
            <a:r>
              <a:rPr lang="en-US" sz="2000" b="1" dirty="0" err="1">
                <a:latin typeface="Consolas" panose="020B0609020204030204" pitchFamily="49" charset="0"/>
              </a:rPr>
              <a:t>ext</a:t>
            </a:r>
            <a:r>
              <a:rPr lang="en-US" sz="2000" b="1" dirty="0">
                <a:latin typeface="Consolas" panose="020B0609020204030204" pitchFamily="49" charset="0"/>
              </a:rPr>
              <a:t>}'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img_copy.save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zipper.write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os.remove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img.close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zipper.close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# TODO: catch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IOError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and return the result</a:t>
            </a:r>
          </a:p>
        </p:txBody>
      </p:sp>
    </p:spTree>
    <p:extLst>
      <p:ext uri="{BB962C8B-B14F-4D97-AF65-F5344CB8AC3E}">
        <p14:creationId xmlns:p14="http://schemas.microsoft.com/office/powerpoint/2010/main" val="30564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BF0438-F7B4-4A9B-AB3A-A008FE154B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MEDIA_ROOT</a:t>
            </a:r>
            <a:r>
              <a:rPr lang="en-US" sz="3600" dirty="0"/>
              <a:t> location where image files and zip archives can reside, specify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MEDIA_URL</a:t>
            </a:r>
            <a:r>
              <a:rPr lang="en-US" sz="3600" dirty="0"/>
              <a:t> where the content can be served from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Media Root and URL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696000" y="3114000"/>
            <a:ext cx="10800000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image_parroter/settings.py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STATIC_URL = '/static/'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MEDIA_URL = '/media/'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MEDIA_ROOT = </a:t>
            </a:r>
            <a:r>
              <a:rPr lang="en-US" sz="2400" b="1" dirty="0" err="1">
                <a:latin typeface="Consolas" panose="020B0609020204030204" pitchFamily="49" charset="0"/>
              </a:rPr>
              <a:t>os.path.abspath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os.path.join</a:t>
            </a:r>
            <a:r>
              <a:rPr lang="en-US" sz="2400" b="1" dirty="0">
                <a:latin typeface="Consolas" panose="020B0609020204030204" pitchFamily="49" charset="0"/>
              </a:rPr>
              <a:t>(BASE_DIR, 'media'))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IMAGES_DIR = </a:t>
            </a:r>
            <a:r>
              <a:rPr lang="en-US" sz="2400" b="1" dirty="0" err="1">
                <a:latin typeface="Consolas" panose="020B0609020204030204" pitchFamily="49" charset="0"/>
              </a:rPr>
              <a:t>os.path.join</a:t>
            </a:r>
            <a:r>
              <a:rPr lang="en-US" sz="2400" b="1" dirty="0">
                <a:latin typeface="Consolas" panose="020B0609020204030204" pitchFamily="49" charset="0"/>
              </a:rPr>
              <a:t>(MEDIA_ROOT, 'images')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if not </a:t>
            </a:r>
            <a:r>
              <a:rPr lang="en-US" sz="2400" b="1" dirty="0" err="1">
                <a:latin typeface="Consolas" panose="020B0609020204030204" pitchFamily="49" charset="0"/>
              </a:rPr>
              <a:t>os.path.exists</a:t>
            </a:r>
            <a:r>
              <a:rPr lang="en-US" sz="2400" b="1" dirty="0">
                <a:latin typeface="Consolas" panose="020B0609020204030204" pitchFamily="49" charset="0"/>
              </a:rPr>
              <a:t>(MEDIA_ROOT) or not </a:t>
            </a:r>
            <a:r>
              <a:rPr lang="en-US" sz="2400" b="1" dirty="0" err="1">
                <a:latin typeface="Consolas" panose="020B0609020204030204" pitchFamily="49" charset="0"/>
              </a:rPr>
              <a:t>os.path.exists</a:t>
            </a:r>
            <a:r>
              <a:rPr lang="en-US" sz="2400" b="1" dirty="0">
                <a:latin typeface="Consolas" panose="020B0609020204030204" pitchFamily="49" charset="0"/>
              </a:rPr>
              <a:t>(IMAGES_DIR):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os.makedirs</a:t>
            </a:r>
            <a:r>
              <a:rPr lang="en-US" sz="2400" b="1" dirty="0">
                <a:latin typeface="Consolas" panose="020B0609020204030204" pitchFamily="49" charset="0"/>
              </a:rPr>
              <a:t>(IMAGES_DIR)</a:t>
            </a:r>
          </a:p>
        </p:txBody>
      </p:sp>
    </p:spTree>
    <p:extLst>
      <p:ext uri="{BB962C8B-B14F-4D97-AF65-F5344CB8AC3E}">
        <p14:creationId xmlns:p14="http://schemas.microsoft.com/office/powerpoint/2010/main" val="15336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View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336000" y="1274311"/>
            <a:ext cx="7605000" cy="53811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thumbnailer/views.py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</a:rPr>
              <a:t>os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celery import </a:t>
            </a:r>
            <a:r>
              <a:rPr lang="en-US" b="1" dirty="0" err="1">
                <a:latin typeface="Consolas" panose="020B0609020204030204" pitchFamily="49" charset="0"/>
              </a:rPr>
              <a:t>current_app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</a:t>
            </a:r>
            <a:r>
              <a:rPr lang="en-US" b="1" dirty="0">
                <a:latin typeface="Consolas" panose="020B0609020204030204" pitchFamily="49" charset="0"/>
              </a:rPr>
              <a:t> import forms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django.conf</a:t>
            </a:r>
            <a:r>
              <a:rPr lang="en-US" b="1" dirty="0">
                <a:latin typeface="Consolas" panose="020B0609020204030204" pitchFamily="49" charset="0"/>
              </a:rPr>
              <a:t> import settings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django.http</a:t>
            </a:r>
            <a:r>
              <a:rPr lang="en-US" b="1" dirty="0">
                <a:latin typeface="Consolas" panose="020B0609020204030204" pitchFamily="49" charset="0"/>
              </a:rPr>
              <a:t> import </a:t>
            </a:r>
            <a:r>
              <a:rPr lang="en-US" b="1" dirty="0" err="1">
                <a:latin typeface="Consolas" panose="020B0609020204030204" pitchFamily="49" charset="0"/>
              </a:rPr>
              <a:t>JsonResponse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django.shortcuts</a:t>
            </a:r>
            <a:r>
              <a:rPr lang="en-US" b="1" dirty="0">
                <a:latin typeface="Consolas" panose="020B0609020204030204" pitchFamily="49" charset="0"/>
              </a:rPr>
              <a:t> import render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django.views</a:t>
            </a:r>
            <a:r>
              <a:rPr lang="en-US" b="1" dirty="0">
                <a:latin typeface="Consolas" panose="020B0609020204030204" pitchFamily="49" charset="0"/>
              </a:rPr>
              <a:t> import View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.tasks import </a:t>
            </a:r>
            <a:r>
              <a:rPr lang="en-US" b="1" dirty="0" err="1">
                <a:latin typeface="Consolas" panose="020B0609020204030204" pitchFamily="49" charset="0"/>
              </a:rPr>
              <a:t>make_thumbnails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FileUploadForm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forms.Form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image_file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forms.ImageField</a:t>
            </a:r>
            <a:r>
              <a:rPr lang="en-US" b="1" dirty="0">
                <a:latin typeface="Consolas" panose="020B0609020204030204" pitchFamily="49" charset="0"/>
              </a:rPr>
              <a:t>(required=True)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476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View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111000" y="1161165"/>
            <a:ext cx="11780145" cy="5685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HomeView</a:t>
            </a:r>
            <a:r>
              <a:rPr lang="en-US" b="1" dirty="0">
                <a:latin typeface="Consolas" panose="020B0609020204030204" pitchFamily="49" charset="0"/>
              </a:rPr>
              <a:t>(View):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def get(self, 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form = </a:t>
            </a:r>
            <a:r>
              <a:rPr lang="en-US" b="1" dirty="0" err="1">
                <a:latin typeface="Consolas" panose="020B0609020204030204" pitchFamily="49" charset="0"/>
              </a:rPr>
              <a:t>FileUploadForm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return render(request, '</a:t>
            </a:r>
            <a:r>
              <a:rPr lang="en-US" b="1" dirty="0" err="1">
                <a:latin typeface="Consolas" panose="020B0609020204030204" pitchFamily="49" charset="0"/>
              </a:rPr>
              <a:t>thumbnailer</a:t>
            </a:r>
            <a:r>
              <a:rPr lang="en-US" b="1" dirty="0">
                <a:latin typeface="Consolas" panose="020B0609020204030204" pitchFamily="49" charset="0"/>
              </a:rPr>
              <a:t>/home.html', { 'form': form })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def post(self, 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form = </a:t>
            </a:r>
            <a:r>
              <a:rPr lang="en-US" b="1" dirty="0" err="1">
                <a:latin typeface="Consolas" panose="020B0609020204030204" pitchFamily="49" charset="0"/>
              </a:rPr>
              <a:t>FileUploadForm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request.POST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request.FILES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context =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if </a:t>
            </a:r>
            <a:r>
              <a:rPr lang="en-US" b="1" dirty="0" err="1">
                <a:latin typeface="Consolas" panose="020B0609020204030204" pitchFamily="49" charset="0"/>
              </a:rPr>
              <a:t>form.is_valid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file_path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os.path.join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settings.IMAGES_DIR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request.FILES</a:t>
            </a:r>
            <a:r>
              <a:rPr lang="en-US" b="1" dirty="0">
                <a:latin typeface="Consolas" panose="020B0609020204030204" pitchFamily="49" charset="0"/>
              </a:rPr>
              <a:t>['</a:t>
            </a:r>
            <a:r>
              <a:rPr lang="en-US" b="1" dirty="0" err="1">
                <a:latin typeface="Consolas" panose="020B0609020204030204" pitchFamily="49" charset="0"/>
              </a:rPr>
              <a:t>image_file</a:t>
            </a:r>
            <a:r>
              <a:rPr lang="en-US" b="1" dirty="0">
                <a:latin typeface="Consolas" panose="020B0609020204030204" pitchFamily="49" charset="0"/>
              </a:rPr>
              <a:t>'].name)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with open(</a:t>
            </a:r>
            <a:r>
              <a:rPr lang="en-US" b="1" dirty="0" err="1">
                <a:latin typeface="Consolas" panose="020B0609020204030204" pitchFamily="49" charset="0"/>
              </a:rPr>
              <a:t>file_path</a:t>
            </a:r>
            <a:r>
              <a:rPr lang="en-US" b="1" dirty="0">
                <a:latin typeface="Consolas" panose="020B0609020204030204" pitchFamily="49" charset="0"/>
              </a:rPr>
              <a:t>, '</a:t>
            </a:r>
            <a:r>
              <a:rPr lang="en-US" b="1" dirty="0" err="1">
                <a:latin typeface="Consolas" panose="020B0609020204030204" pitchFamily="49" charset="0"/>
              </a:rPr>
              <a:t>wb</a:t>
            </a:r>
            <a:r>
              <a:rPr lang="en-US" b="1" dirty="0">
                <a:latin typeface="Consolas" panose="020B0609020204030204" pitchFamily="49" charset="0"/>
              </a:rPr>
              <a:t>+') as </a:t>
            </a:r>
            <a:r>
              <a:rPr lang="en-US" b="1" dirty="0" err="1">
                <a:latin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    for chunk in </a:t>
            </a:r>
            <a:r>
              <a:rPr lang="en-US" b="1" dirty="0" err="1">
                <a:latin typeface="Consolas" panose="020B0609020204030204" pitchFamily="49" charset="0"/>
              </a:rPr>
              <a:t>request.FILES</a:t>
            </a:r>
            <a:r>
              <a:rPr lang="en-US" b="1" dirty="0">
                <a:latin typeface="Consolas" panose="020B0609020204030204" pitchFamily="49" charset="0"/>
              </a:rPr>
              <a:t>['</a:t>
            </a:r>
            <a:r>
              <a:rPr lang="en-US" b="1" dirty="0" err="1">
                <a:latin typeface="Consolas" panose="020B0609020204030204" pitchFamily="49" charset="0"/>
              </a:rPr>
              <a:t>image_file</a:t>
            </a:r>
            <a:r>
              <a:rPr lang="en-US" b="1" dirty="0">
                <a:latin typeface="Consolas" panose="020B0609020204030204" pitchFamily="49" charset="0"/>
              </a:rPr>
              <a:t>']: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latin typeface="Consolas" panose="020B0609020204030204" pitchFamily="49" charset="0"/>
              </a:rPr>
              <a:t>fp.write</a:t>
            </a:r>
            <a:r>
              <a:rPr lang="en-US" b="1" dirty="0">
                <a:latin typeface="Consolas" panose="020B0609020204030204" pitchFamily="49" charset="0"/>
              </a:rPr>
              <a:t>(chunk)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task = </a:t>
            </a:r>
            <a:r>
              <a:rPr lang="en-US" b="1" dirty="0" err="1">
                <a:latin typeface="Consolas" panose="020B0609020204030204" pitchFamily="49" charset="0"/>
              </a:rPr>
              <a:t>make_thumbnails.delay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file_path</a:t>
            </a:r>
            <a:r>
              <a:rPr lang="en-US" b="1" dirty="0">
                <a:latin typeface="Consolas" panose="020B0609020204030204" pitchFamily="49" charset="0"/>
              </a:rPr>
              <a:t>, thumbnails=[(128, 128)])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context['</a:t>
            </a:r>
            <a:r>
              <a:rPr lang="en-US" b="1" dirty="0" err="1">
                <a:latin typeface="Consolas" panose="020B0609020204030204" pitchFamily="49" charset="0"/>
              </a:rPr>
              <a:t>task_id</a:t>
            </a:r>
            <a:r>
              <a:rPr lang="en-US" b="1" dirty="0">
                <a:latin typeface="Consolas" panose="020B0609020204030204" pitchFamily="49" charset="0"/>
              </a:rPr>
              <a:t>'] = task.id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context['</a:t>
            </a:r>
            <a:r>
              <a:rPr lang="en-US" b="1" dirty="0" err="1">
                <a:latin typeface="Consolas" panose="020B0609020204030204" pitchFamily="49" charset="0"/>
              </a:rPr>
              <a:t>task_status</a:t>
            </a:r>
            <a:r>
              <a:rPr lang="en-US" b="1" dirty="0">
                <a:latin typeface="Consolas" panose="020B0609020204030204" pitchFamily="49" charset="0"/>
              </a:rPr>
              <a:t>'] = </a:t>
            </a:r>
            <a:r>
              <a:rPr lang="en-US" b="1" dirty="0" err="1">
                <a:latin typeface="Consolas" panose="020B0609020204030204" pitchFamily="49" charset="0"/>
              </a:rPr>
              <a:t>task.status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return render(request, '</a:t>
            </a:r>
            <a:r>
              <a:rPr lang="en-US" b="1" dirty="0" err="1">
                <a:latin typeface="Consolas" panose="020B0609020204030204" pitchFamily="49" charset="0"/>
              </a:rPr>
              <a:t>thumbnailer</a:t>
            </a:r>
            <a:r>
              <a:rPr lang="en-US" b="1" dirty="0">
                <a:latin typeface="Consolas" panose="020B0609020204030204" pitchFamily="49" charset="0"/>
              </a:rPr>
              <a:t>/home.html', context)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context['form'] = form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return render(request, '</a:t>
            </a:r>
            <a:r>
              <a:rPr lang="en-US" b="1" dirty="0" err="1">
                <a:latin typeface="Consolas" panose="020B0609020204030204" pitchFamily="49" charset="0"/>
              </a:rPr>
              <a:t>thumbnailer</a:t>
            </a:r>
            <a:r>
              <a:rPr lang="en-US" b="1" dirty="0">
                <a:latin typeface="Consolas" panose="020B0609020204030204" pitchFamily="49" charset="0"/>
              </a:rPr>
              <a:t>/home.html', context)</a:t>
            </a:r>
          </a:p>
        </p:txBody>
      </p:sp>
    </p:spTree>
    <p:extLst>
      <p:ext uri="{BB962C8B-B14F-4D97-AF65-F5344CB8AC3E}">
        <p14:creationId xmlns:p14="http://schemas.microsoft.com/office/powerpoint/2010/main" val="36260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View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291000" y="1359000"/>
            <a:ext cx="8910000" cy="5070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TaskView</a:t>
            </a:r>
            <a:r>
              <a:rPr lang="en-US" sz="2400" b="1" dirty="0">
                <a:latin typeface="Consolas" panose="020B0609020204030204" pitchFamily="49" charset="0"/>
              </a:rPr>
              <a:t>(View):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def get(self, request, </a:t>
            </a:r>
            <a:r>
              <a:rPr lang="en-US" sz="2400" b="1" dirty="0" err="1">
                <a:latin typeface="Consolas" panose="020B0609020204030204" pitchFamily="49" charset="0"/>
              </a:rPr>
              <a:t>task_id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task = </a:t>
            </a:r>
            <a:r>
              <a:rPr lang="en-US" sz="2400" b="1" dirty="0" err="1">
                <a:latin typeface="Consolas" panose="020B0609020204030204" pitchFamily="49" charset="0"/>
              </a:rPr>
              <a:t>current_app.AsyncResult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task_id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response_data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'</a:t>
            </a:r>
            <a:r>
              <a:rPr lang="en-US" sz="2400" b="1" dirty="0" err="1">
                <a:latin typeface="Consolas" panose="020B0609020204030204" pitchFamily="49" charset="0"/>
              </a:rPr>
              <a:t>task_status</a:t>
            </a:r>
            <a:r>
              <a:rPr lang="en-US" sz="2400" b="1" dirty="0">
                <a:latin typeface="Consolas" panose="020B0609020204030204" pitchFamily="49" charset="0"/>
              </a:rPr>
              <a:t>': </a:t>
            </a:r>
            <a:r>
              <a:rPr lang="en-US" sz="2400" b="1" dirty="0" err="1">
                <a:latin typeface="Consolas" panose="020B0609020204030204" pitchFamily="49" charset="0"/>
              </a:rPr>
              <a:t>task.status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'</a:t>
            </a:r>
            <a:r>
              <a:rPr lang="en-US" sz="2400" b="1" dirty="0" err="1">
                <a:latin typeface="Consolas" panose="020B0609020204030204" pitchFamily="49" charset="0"/>
              </a:rPr>
              <a:t>task_id</a:t>
            </a:r>
            <a:r>
              <a:rPr lang="en-US" sz="2400" b="1" dirty="0">
                <a:latin typeface="Consolas" panose="020B0609020204030204" pitchFamily="49" charset="0"/>
              </a:rPr>
              <a:t>': task.id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if </a:t>
            </a:r>
            <a:r>
              <a:rPr lang="en-US" sz="2400" b="1" dirty="0" err="1">
                <a:latin typeface="Consolas" panose="020B0609020204030204" pitchFamily="49" charset="0"/>
              </a:rPr>
              <a:t>task.status</a:t>
            </a:r>
            <a:r>
              <a:rPr lang="en-US" sz="2400" b="1" dirty="0">
                <a:latin typeface="Consolas" panose="020B0609020204030204" pitchFamily="49" charset="0"/>
              </a:rPr>
              <a:t> == 'SUCCESS':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response_data</a:t>
            </a:r>
            <a:r>
              <a:rPr lang="en-US" sz="2400" b="1" dirty="0">
                <a:latin typeface="Consolas" panose="020B0609020204030204" pitchFamily="49" charset="0"/>
              </a:rPr>
              <a:t>['results'] = </a:t>
            </a:r>
            <a:r>
              <a:rPr lang="en-US" sz="2400" b="1" dirty="0" err="1">
                <a:latin typeface="Consolas" panose="020B0609020204030204" pitchFamily="49" charset="0"/>
              </a:rPr>
              <a:t>task.get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latin typeface="Consolas" panose="020B0609020204030204" pitchFamily="49" charset="0"/>
              </a:rPr>
              <a:t>JsonResponse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response_data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9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932FF13D-CE22-47E3-85BA-08847E98E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module inside the </a:t>
            </a:r>
            <a:r>
              <a:rPr lang="en-US" b="1" dirty="0" err="1">
                <a:solidFill>
                  <a:schemeClr val="bg1"/>
                </a:solidFill>
              </a:rPr>
              <a:t>thumbnailer</a:t>
            </a:r>
            <a:r>
              <a:rPr lang="en-US" dirty="0"/>
              <a:t> application and define the following URLs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Adding the URL's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209345" y="2485131"/>
            <a:ext cx="12060000" cy="42583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thumbnailer/urls.py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django.urls</a:t>
            </a:r>
            <a:r>
              <a:rPr lang="en-US" sz="2400" b="1" dirty="0">
                <a:latin typeface="Consolas" panose="020B0609020204030204" pitchFamily="49" charset="0"/>
              </a:rPr>
              <a:t> import path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. import views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path('', </a:t>
            </a:r>
            <a:r>
              <a:rPr lang="en-US" sz="2400" b="1" dirty="0" err="1">
                <a:latin typeface="Consolas" panose="020B0609020204030204" pitchFamily="49" charset="0"/>
              </a:rPr>
              <a:t>views.HomeView.as_view</a:t>
            </a:r>
            <a:r>
              <a:rPr lang="en-US" sz="2400" b="1" dirty="0">
                <a:latin typeface="Consolas" panose="020B0609020204030204" pitchFamily="49" charset="0"/>
              </a:rPr>
              <a:t>(), name='home'),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path('task/&lt;</a:t>
            </a:r>
            <a:r>
              <a:rPr lang="en-US" sz="2400" b="1" dirty="0" err="1">
                <a:latin typeface="Consolas" panose="020B0609020204030204" pitchFamily="49" charset="0"/>
              </a:rPr>
              <a:t>str:task_id</a:t>
            </a:r>
            <a:r>
              <a:rPr lang="en-US" sz="2400" b="1" dirty="0">
                <a:latin typeface="Consolas" panose="020B0609020204030204" pitchFamily="49" charset="0"/>
              </a:rPr>
              <a:t>&gt;/', </a:t>
            </a:r>
            <a:r>
              <a:rPr lang="en-US" sz="2400" b="1" dirty="0" err="1">
                <a:latin typeface="Consolas" panose="020B0609020204030204" pitchFamily="49" charset="0"/>
              </a:rPr>
              <a:t>views.TaskView.as_view</a:t>
            </a:r>
            <a:r>
              <a:rPr lang="en-US" sz="2400" b="1" dirty="0">
                <a:latin typeface="Consolas" panose="020B0609020204030204" pitchFamily="49" charset="0"/>
              </a:rPr>
              <a:t>(), name='task'),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50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D9FC510-E895-4A5B-8E03-846B0C441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869618D-7C4E-4BED-BC80-71F452CD6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Next, begin building out a simple </a:t>
            </a:r>
            <a:r>
              <a:rPr lang="en-US" b="1" dirty="0">
                <a:solidFill>
                  <a:schemeClr val="bg1"/>
                </a:solidFill>
              </a:rPr>
              <a:t>template view</a:t>
            </a:r>
            <a:r>
              <a:rPr lang="en-US" dirty="0"/>
              <a:t> for a user to submit an image file</a:t>
            </a:r>
          </a:p>
          <a:p>
            <a:r>
              <a:rPr lang="en-US" dirty="0"/>
              <a:t>The user should be able to: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status</a:t>
            </a:r>
            <a:r>
              <a:rPr lang="en-US" dirty="0"/>
              <a:t> of the submitted </a:t>
            </a:r>
            <a:r>
              <a:rPr lang="en-US" dirty="0" err="1"/>
              <a:t>make_thumbnails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Initiate a </a:t>
            </a:r>
            <a:r>
              <a:rPr lang="en-US" b="1" dirty="0">
                <a:solidFill>
                  <a:schemeClr val="bg1"/>
                </a:solidFill>
              </a:rPr>
              <a:t>download</a:t>
            </a:r>
            <a:r>
              <a:rPr lang="en-US" dirty="0"/>
              <a:t> of the resulting thumbnails</a:t>
            </a:r>
          </a:p>
          <a:p>
            <a:r>
              <a:rPr lang="en-US" dirty="0"/>
              <a:t>To start off, 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house this single template within the </a:t>
            </a:r>
            <a:r>
              <a:rPr lang="en-US" dirty="0" err="1"/>
              <a:t>thumbnailer</a:t>
            </a:r>
            <a:r>
              <a:rPr lang="en-US" dirty="0"/>
              <a:t> directory</a:t>
            </a:r>
          </a:p>
          <a:p>
            <a:r>
              <a:rPr lang="en-US" dirty="0"/>
              <a:t>Use the HTML file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Test your application on </a:t>
            </a:r>
            <a:r>
              <a:rPr lang="en-US" i="1" u="sng" dirty="0">
                <a:solidFill>
                  <a:schemeClr val="bg1"/>
                </a:solidFill>
              </a:rPr>
              <a:t>http://localhost:8000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D5F1626-C071-41C8-82BF-63689E80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Template</a:t>
            </a:r>
          </a:p>
        </p:txBody>
      </p:sp>
    </p:spTree>
    <p:extLst>
      <p:ext uri="{BB962C8B-B14F-4D97-AF65-F5344CB8AC3E}">
        <p14:creationId xmlns:p14="http://schemas.microsoft.com/office/powerpoint/2010/main" val="32095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883" y="1506532"/>
            <a:ext cx="8303027" cy="497375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When you execute something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asynchronously</a:t>
            </a:r>
            <a:r>
              <a:rPr lang="en-US" dirty="0"/>
              <a:t>, you can move on to </a:t>
            </a:r>
            <a:br>
              <a:rPr lang="en-US" dirty="0"/>
            </a:br>
            <a:r>
              <a:rPr lang="en-US" dirty="0"/>
              <a:t>another task before it finishes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Celery</a:t>
            </a:r>
            <a:r>
              <a:rPr lang="en-US" dirty="0"/>
              <a:t> is an asynchronous task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queue/job </a:t>
            </a:r>
            <a:r>
              <a:rPr lang="en-US" dirty="0"/>
              <a:t>queue based on distributed message passing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Redis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in-memory</a:t>
            </a:r>
            <a:r>
              <a:rPr lang="en-US" dirty="0"/>
              <a:t> data structure project 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439EA0E-9D8E-40C3-BE30-74577AAA19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Tasks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B982857-B07D-4B4A-B296-B55A002E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00" y="1674000"/>
            <a:ext cx="2303400" cy="23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56276E4-6641-4DCB-8F0C-61D8A27F3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Computation that runs on a </a:t>
            </a:r>
            <a:r>
              <a:rPr lang="en-US" b="1" dirty="0">
                <a:solidFill>
                  <a:schemeClr val="bg1"/>
                </a:solidFill>
              </a:rPr>
              <a:t>background thread </a:t>
            </a:r>
            <a:r>
              <a:rPr lang="en-US" dirty="0"/>
              <a:t>and whose result is published on the UI thread</a:t>
            </a:r>
          </a:p>
          <a:p>
            <a:r>
              <a:rPr lang="en-US" dirty="0"/>
              <a:t>When you execute something </a:t>
            </a:r>
            <a:r>
              <a:rPr lang="en-US" b="1" dirty="0">
                <a:solidFill>
                  <a:schemeClr val="bg1"/>
                </a:solidFill>
              </a:rPr>
              <a:t>synchronously,</a:t>
            </a:r>
            <a:br>
              <a:rPr lang="en-US" dirty="0"/>
            </a:b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it to finish </a:t>
            </a:r>
            <a:r>
              <a:rPr lang="en-US" b="1" dirty="0">
                <a:solidFill>
                  <a:schemeClr val="bg1"/>
                </a:solidFill>
              </a:rPr>
              <a:t>before moving on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another task</a:t>
            </a:r>
          </a:p>
          <a:p>
            <a:r>
              <a:rPr lang="en-US" dirty="0"/>
              <a:t>When you execute </a:t>
            </a:r>
            <a:br>
              <a:rPr lang="en-US" dirty="0"/>
            </a:br>
            <a:r>
              <a:rPr lang="en-US" dirty="0"/>
              <a:t>something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move 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another task </a:t>
            </a:r>
            <a:r>
              <a:rPr lang="en-US" b="1" dirty="0">
                <a:solidFill>
                  <a:schemeClr val="bg1"/>
                </a:solidFill>
              </a:rPr>
              <a:t>before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it finishes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2B0AEC9-4CBB-4E1A-8F6D-D057FAEE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task?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8990002-2C42-43C8-9AFA-995B28AC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0" y="3396901"/>
            <a:ext cx="5355000" cy="3272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9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585B504-3583-4F8A-BEC1-AF7CBEA1C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AEF50EA0-2139-44A4-AF9F-4DFA79C54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9325" y="1212411"/>
            <a:ext cx="10321675" cy="5546589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execution, you begin a </a:t>
            </a:r>
            <a:r>
              <a:rPr lang="en-US" b="1" dirty="0">
                <a:solidFill>
                  <a:schemeClr val="bg1"/>
                </a:solidFill>
              </a:rPr>
              <a:t>routine</a:t>
            </a:r>
            <a:r>
              <a:rPr lang="en-US" dirty="0"/>
              <a:t>, and let it run in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while you start your next, then at some point, say "wait for this to finish"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and or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while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still running</a:t>
            </a:r>
            <a:r>
              <a:rPr lang="en-US" dirty="0"/>
              <a:t>, so you can take better advantage of your resources and have </a:t>
            </a:r>
            <a:r>
              <a:rPr lang="en-US" b="1" dirty="0">
                <a:solidFill>
                  <a:schemeClr val="bg1"/>
                </a:solidFill>
              </a:rPr>
              <a:t>fewer</a:t>
            </a:r>
            <a:r>
              <a:rPr lang="en-US" dirty="0"/>
              <a:t> "hangs" or "waits"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DEC841F1-BA37-47CA-AF19-CC1ADF9D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E5DB464-9783-49B1-AEBA-59C8840600B5}"/>
              </a:ext>
            </a:extLst>
          </p:cNvPr>
          <p:cNvSpPr txBox="1"/>
          <p:nvPr/>
        </p:nvSpPr>
        <p:spPr>
          <a:xfrm>
            <a:off x="4881000" y="3261950"/>
            <a:ext cx="3195000" cy="797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A -&gt; B -&gt; C -&gt; D</a:t>
            </a:r>
          </a:p>
        </p:txBody>
      </p:sp>
    </p:spTree>
    <p:extLst>
      <p:ext uri="{BB962C8B-B14F-4D97-AF65-F5344CB8AC3E}">
        <p14:creationId xmlns:p14="http://schemas.microsoft.com/office/powerpoint/2010/main" val="41599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BE45A63-9555-4D8F-9EDC-963A052D15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Celery?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7126F17-35E0-4728-8E64-18E04CA3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737FF972-148C-4433-B175-49CAC949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Celery is an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task queue/job queue based on </a:t>
            </a:r>
            <a:r>
              <a:rPr lang="en-US" b="1" dirty="0">
                <a:solidFill>
                  <a:schemeClr val="bg1"/>
                </a:solidFill>
              </a:rPr>
              <a:t>distributed message passing</a:t>
            </a:r>
          </a:p>
          <a:p>
            <a:r>
              <a:rPr lang="en-US" dirty="0"/>
              <a:t>It is focused on </a:t>
            </a:r>
            <a:r>
              <a:rPr lang="en-US" b="1" dirty="0">
                <a:solidFill>
                  <a:schemeClr val="bg1"/>
                </a:solidFill>
              </a:rPr>
              <a:t>real-time operation </a:t>
            </a:r>
            <a:r>
              <a:rPr lang="en-US" dirty="0"/>
              <a:t>but supports scheduling as well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1F612A6-FCEF-47E6-9366-65B3070F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Celery?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95581CD-657A-4511-95B2-08AB50F0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3093528"/>
            <a:ext cx="3653400" cy="36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CE6597-CDA6-43BE-95E4-A2FF37D3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0707DBBA-E460-4788-90A9-F3793A50C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Think of all the times you have had to run a certain task in the future</a:t>
            </a:r>
          </a:p>
          <a:p>
            <a:r>
              <a:rPr lang="en-US" dirty="0"/>
              <a:t>Perhaps you needed to </a:t>
            </a:r>
            <a:r>
              <a:rPr lang="en-US" b="1" dirty="0">
                <a:solidFill>
                  <a:schemeClr val="bg1"/>
                </a:solidFill>
              </a:rPr>
              <a:t>access an API every hour</a:t>
            </a:r>
          </a:p>
          <a:p>
            <a:r>
              <a:rPr lang="en-US" dirty="0"/>
              <a:t>Or maybe you needed to </a:t>
            </a:r>
            <a:r>
              <a:rPr lang="en-US" b="1" dirty="0">
                <a:solidFill>
                  <a:schemeClr val="bg1"/>
                </a:solidFill>
              </a:rPr>
              <a:t>send a batch of emails </a:t>
            </a:r>
            <a:r>
              <a:rPr lang="en-US" dirty="0"/>
              <a:t>at the end of the day</a:t>
            </a:r>
          </a:p>
          <a:p>
            <a:r>
              <a:rPr lang="en-US" dirty="0"/>
              <a:t>Large or small, Celery makes scheduling such periodic tasks easy</a:t>
            </a:r>
          </a:p>
          <a:p>
            <a:r>
              <a:rPr lang="en-US" dirty="0"/>
              <a:t>You never want end users to have to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unnecessarily for </a:t>
            </a:r>
            <a:r>
              <a:rPr lang="en-US" b="1" dirty="0">
                <a:solidFill>
                  <a:schemeClr val="bg1"/>
                </a:solidFill>
              </a:rPr>
              <a:t>pages to load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actions to complete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87000E4-78D3-4371-9494-DCC9844C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5036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2100</Words>
  <Application>Microsoft Office PowerPoint</Application>
  <PresentationFormat>Широк екран</PresentationFormat>
  <Paragraphs>272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Asynchronous Tasks with Django</vt:lpstr>
      <vt:lpstr>Table of Contents</vt:lpstr>
      <vt:lpstr>Have a Question?</vt:lpstr>
      <vt:lpstr>Asynchronous Tasks</vt:lpstr>
      <vt:lpstr>What is Asynchronous task?</vt:lpstr>
      <vt:lpstr>Advantages</vt:lpstr>
      <vt:lpstr>What is Celery?</vt:lpstr>
      <vt:lpstr>What is Celery?</vt:lpstr>
      <vt:lpstr>Advantages</vt:lpstr>
      <vt:lpstr>What is Redis?</vt:lpstr>
      <vt:lpstr>What is Redis?</vt:lpstr>
      <vt:lpstr>Live Demo</vt:lpstr>
      <vt:lpstr>Installing Needed Packages</vt:lpstr>
      <vt:lpstr>Setting Up the Django Project</vt:lpstr>
      <vt:lpstr>Defining Celery Settings</vt:lpstr>
      <vt:lpstr>Injecting Celery in Django</vt:lpstr>
      <vt:lpstr>Adding Tasks Module</vt:lpstr>
      <vt:lpstr>Django INSTALLED_APPS</vt:lpstr>
      <vt:lpstr>Creating Image Thumbnails within a Celery Task</vt:lpstr>
      <vt:lpstr>Creating Image Thumbnails within a Celery Task</vt:lpstr>
      <vt:lpstr>Creating Image Thumbnails within a Celery Task</vt:lpstr>
      <vt:lpstr>Setup Media Root and URL</vt:lpstr>
      <vt:lpstr>Creating the View</vt:lpstr>
      <vt:lpstr>Creating the View</vt:lpstr>
      <vt:lpstr>Creating the View</vt:lpstr>
      <vt:lpstr>Adding the URL's</vt:lpstr>
      <vt:lpstr>Creating the Template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40</cp:revision>
  <dcterms:created xsi:type="dcterms:W3CDTF">2018-05-23T13:08:44Z</dcterms:created>
  <dcterms:modified xsi:type="dcterms:W3CDTF">2021-05-18T09:10:10Z</dcterms:modified>
  <cp:category>computer programming;programming;software development;software engineering</cp:category>
</cp:coreProperties>
</file>