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6" r:id="rId3"/>
    <p:sldId id="492" r:id="rId4"/>
    <p:sldId id="511" r:id="rId5"/>
    <p:sldId id="402" r:id="rId6"/>
    <p:sldId id="353" r:id="rId7"/>
    <p:sldId id="497" r:id="rId8"/>
    <p:sldId id="501" r:id="rId9"/>
    <p:sldId id="502" r:id="rId10"/>
    <p:sldId id="407" r:id="rId11"/>
    <p:sldId id="503" r:id="rId12"/>
    <p:sldId id="499" r:id="rId13"/>
    <p:sldId id="519" r:id="rId14"/>
    <p:sldId id="520" r:id="rId15"/>
    <p:sldId id="510" r:id="rId16"/>
    <p:sldId id="504" r:id="rId17"/>
    <p:sldId id="506" r:id="rId18"/>
    <p:sldId id="507" r:id="rId19"/>
    <p:sldId id="518" r:id="rId20"/>
    <p:sldId id="508" r:id="rId21"/>
    <p:sldId id="509" r:id="rId22"/>
    <p:sldId id="512" r:id="rId23"/>
    <p:sldId id="349" r:id="rId24"/>
    <p:sldId id="513" r:id="rId25"/>
    <p:sldId id="597" r:id="rId26"/>
    <p:sldId id="596" r:id="rId27"/>
    <p:sldId id="517" r:id="rId28"/>
    <p:sldId id="51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Definition" id="{E69510C4-FC53-4A79-B98C-36AD0169A3BC}">
          <p14:sldIdLst>
            <p14:sldId id="511"/>
            <p14:sldId id="402"/>
          </p14:sldIdLst>
        </p14:section>
        <p14:section name="Built-in Modules" id="{54C815DE-D185-4D5E-91D1-8EA94DC92CB2}">
          <p14:sldIdLst>
            <p14:sldId id="353"/>
            <p14:sldId id="497"/>
            <p14:sldId id="501"/>
            <p14:sldId id="502"/>
            <p14:sldId id="407"/>
          </p14:sldIdLst>
        </p14:section>
        <p14:section name="External Modules" id="{0B5D3347-1340-4457-A8FD-63C48B2CA173}">
          <p14:sldIdLst>
            <p14:sldId id="503"/>
            <p14:sldId id="499"/>
            <p14:sldId id="519"/>
            <p14:sldId id="520"/>
            <p14:sldId id="510"/>
            <p14:sldId id="504"/>
          </p14:sldIdLst>
        </p14:section>
        <p14:section name="Custom Modules" id="{58414638-47BE-4E95-B201-EE30F791921A}">
          <p14:sldIdLst>
            <p14:sldId id="506"/>
            <p14:sldId id="507"/>
            <p14:sldId id="518"/>
            <p14:sldId id="508"/>
            <p14:sldId id="509"/>
            <p14:sldId id="512"/>
          </p14:sldIdLst>
        </p14:section>
        <p14:section name="Conclusion" id="{10E03AB1-9AA8-4E86-9A64-D741901E50A2}">
          <p14:sldIdLst>
            <p14:sldId id="349"/>
            <p14:sldId id="513"/>
            <p14:sldId id="597"/>
            <p14:sldId id="596"/>
            <p14:sldId id="517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5" autoAdjust="0"/>
    <p:restoredTop sz="95214" autoAdjust="0"/>
  </p:normalViewPr>
  <p:slideViewPr>
    <p:cSldViewPr showGuides="1">
      <p:cViewPr varScale="1">
        <p:scale>
          <a:sx n="49" d="100"/>
          <a:sy n="49" d="100"/>
        </p:scale>
        <p:origin x="62" y="70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960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81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737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7233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32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image" Target="../media/image35.jp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r>
              <a:rPr lang="en-US" sz="3550" dirty="0">
                <a:cs typeface="Calibri"/>
              </a:rPr>
              <a:t>Python packages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2079000"/>
            <a:ext cx="2390136" cy="23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Solution: </a:t>
            </a:r>
            <a:r>
              <a:rPr lang="en-US" sz="3950">
                <a:ea typeface="+mj-lt"/>
                <a:cs typeface="+mj-lt"/>
              </a:rPr>
              <a:t>Calculate Logarithm</a:t>
            </a:r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B8950B6-CD25-4B24-9A09-F3D2C42DA288}"/>
              </a:ext>
            </a:extLst>
          </p:cNvPr>
          <p:cNvSpPr txBox="1"/>
          <p:nvPr/>
        </p:nvSpPr>
        <p:spPr>
          <a:xfrm>
            <a:off x="1461000" y="1899000"/>
            <a:ext cx="8911164" cy="3535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/>
              </a:rPr>
              <a:t>from math import log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number = int(input())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base = input()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if base == "natural":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    print(f"{log(number):.2f}")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else: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    print(f"{log(number, int(base)):.2f}")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PIP</a:t>
            </a:r>
            <a:endParaRPr lang="bg-BG" sz="5350" dirty="0"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2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>
                <a:latin typeface="Calibri"/>
                <a:cs typeface="Calibri"/>
              </a:rPr>
              <a:t>External modules are downloaded from the internet by using 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pip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>
                <a:ea typeface="+mn-lt"/>
                <a:cs typeface="+mn-lt"/>
              </a:rPr>
              <a:t>In PyCharm you</a:t>
            </a:r>
            <a:r>
              <a:rPr lang="bg-BG" sz="3600" dirty="0">
                <a:latin typeface="Calibri"/>
                <a:cs typeface="Calibri"/>
              </a:rPr>
              <a:t> have 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pip</a:t>
            </a:r>
            <a:r>
              <a:rPr lang="bg-BG" sz="3600" b="1" dirty="0">
                <a:latin typeface="Calibri"/>
                <a:cs typeface="Calibri"/>
              </a:rPr>
              <a:t> </a:t>
            </a:r>
            <a:r>
              <a:rPr lang="bg-BG" sz="3600" dirty="0">
                <a:latin typeface="Calibri"/>
                <a:cs typeface="Calibri"/>
              </a:rPr>
              <a:t>already installed, so you can jump straight to installing them</a:t>
            </a:r>
            <a:endParaRPr lang="bg-BG" sz="36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Package Management System (PIP)</a:t>
            </a:r>
            <a:endParaRPr lang="en-US" sz="3950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65" y="3442400"/>
            <a:ext cx="4810364" cy="321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00" y="3438370"/>
            <a:ext cx="4408487" cy="3217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Requirements file</a:t>
            </a:r>
            <a:r>
              <a:rPr lang="en-GB" sz="3600" dirty="0"/>
              <a:t> is just a list of pip install arguments placed in a file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You should </a:t>
            </a:r>
            <a:r>
              <a:rPr lang="en-GB" sz="3600" b="1" dirty="0">
                <a:solidFill>
                  <a:schemeClr val="bg1"/>
                </a:solidFill>
              </a:rPr>
              <a:t>not rely </a:t>
            </a:r>
            <a:r>
              <a:rPr lang="en-GB" sz="3600" dirty="0"/>
              <a:t>on the items in the file being </a:t>
            </a:r>
            <a:r>
              <a:rPr lang="en-GB" sz="3600" b="1" dirty="0">
                <a:solidFill>
                  <a:schemeClr val="bg1"/>
                </a:solidFill>
              </a:rPr>
              <a:t>installed</a:t>
            </a:r>
            <a:r>
              <a:rPr lang="en-GB" sz="3600" b="1" dirty="0"/>
              <a:t> </a:t>
            </a:r>
            <a:r>
              <a:rPr lang="en-GB" sz="3600" dirty="0"/>
              <a:t>by</a:t>
            </a:r>
            <a:r>
              <a:rPr lang="en-GB" sz="3600" b="1" dirty="0"/>
              <a:t> </a:t>
            </a:r>
            <a:r>
              <a:rPr lang="en-GB" sz="3600" dirty="0"/>
              <a:t>pip in </a:t>
            </a:r>
            <a:r>
              <a:rPr lang="en-GB" sz="3600" b="1" dirty="0">
                <a:solidFill>
                  <a:schemeClr val="bg1"/>
                </a:solidFill>
              </a:rPr>
              <a:t>any particular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GB" dirty="0"/>
              <a:t>Requirements files</a:t>
            </a:r>
            <a:endParaRPr lang="en-US" sz="3950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01B21-AC41-47B4-B847-FA8DDF03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00" y="3789000"/>
            <a:ext cx="5911579" cy="23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98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Т</a:t>
            </a:r>
            <a:r>
              <a:rPr lang="en-GB" sz="3600" dirty="0"/>
              <a:t>here are </a:t>
            </a:r>
            <a:r>
              <a:rPr lang="en-GB" sz="3600" b="1" dirty="0">
                <a:solidFill>
                  <a:schemeClr val="bg1"/>
                </a:solidFill>
              </a:rPr>
              <a:t>4 common uses</a:t>
            </a:r>
            <a:r>
              <a:rPr lang="en-GB" sz="3600" dirty="0"/>
              <a:t> of Requirements files</a:t>
            </a:r>
            <a:r>
              <a:rPr lang="bg-BG" sz="36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hold the result from pip freeze</a:t>
            </a:r>
            <a:r>
              <a:rPr lang="bg-BG" sz="3400" dirty="0"/>
              <a:t> </a:t>
            </a:r>
            <a:endParaRPr lang="en-GB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force pip to properly resolve dependencies</a:t>
            </a:r>
            <a:endParaRPr lang="bg-BG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force pip to install an alternate version of a sub-dependency</a:t>
            </a:r>
            <a:endParaRPr lang="bg-BG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override a dependency with a local patch that lives in version control</a:t>
            </a:r>
            <a:endParaRPr lang="bg-BG" sz="34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Requirements files</a:t>
            </a:r>
            <a:r>
              <a:rPr lang="bg-BG" dirty="0"/>
              <a:t> – </a:t>
            </a:r>
            <a:r>
              <a:rPr lang="en-GB" dirty="0"/>
              <a:t>common uses</a:t>
            </a:r>
            <a:endParaRPr lang="en-US" sz="395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ED690A9-7C46-44A7-9428-0A22AF851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D5C015F-889D-4E62-9CC5-E80602258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bg-BG" sz="3600" dirty="0">
                <a:cs typeface="Calibri"/>
              </a:rPr>
              <a:t>Termcolor</a:t>
            </a:r>
          </a:p>
          <a:p>
            <a:pPr marL="456565" indent="-456565"/>
            <a:endParaRPr lang="bg-BG" sz="3600" dirty="0">
              <a:cs typeface="Calibri"/>
            </a:endParaRPr>
          </a:p>
          <a:p>
            <a:pPr marL="456565" indent="-456565"/>
            <a:endParaRPr lang="bg-BG" sz="3600" dirty="0">
              <a:cs typeface="Calibri"/>
            </a:endParaRPr>
          </a:p>
          <a:p>
            <a:pPr marL="0" indent="0">
              <a:buNone/>
            </a:pPr>
            <a:endParaRPr lang="bg-BG" sz="3600" dirty="0">
              <a:cs typeface="Calibri"/>
            </a:endParaRPr>
          </a:p>
          <a:p>
            <a:pPr marL="456565" indent="-456565"/>
            <a:r>
              <a:rPr lang="bg-BG" sz="3600" dirty="0">
                <a:cs typeface="Calibri"/>
              </a:rPr>
              <a:t>PyFiglet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F0BB13C-E36D-4376-B0AB-FB83724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Some </a:t>
            </a:r>
            <a:r>
              <a:rPr lang="en-US" sz="3950" dirty="0">
                <a:cs typeface="Calibri"/>
              </a:rPr>
              <a:t>E</a:t>
            </a:r>
            <a:r>
              <a:rPr lang="bg-BG" sz="3950" dirty="0">
                <a:cs typeface="Calibri"/>
              </a:rPr>
              <a:t>xternal </a:t>
            </a:r>
            <a:r>
              <a:rPr lang="en-US" sz="3950" dirty="0">
                <a:cs typeface="Calibri"/>
              </a:rPr>
              <a:t>M</a:t>
            </a:r>
            <a:r>
              <a:rPr lang="bg-BG" sz="3950" dirty="0">
                <a:cs typeface="Calibri"/>
              </a:rPr>
              <a:t>odules</a:t>
            </a:r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492C9BB-654F-4D49-B1D1-7742F8C74CBB}"/>
              </a:ext>
            </a:extLst>
          </p:cNvPr>
          <p:cNvSpPr txBox="1"/>
          <p:nvPr/>
        </p:nvSpPr>
        <p:spPr>
          <a:xfrm>
            <a:off x="317653" y="1893310"/>
            <a:ext cx="11409801" cy="1416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termcolor import colored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text = colored('Hello World!', 'red', attrs=['bold', 'underline'])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print(text)   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Hello World!</a:t>
            </a:r>
            <a:endParaRPr lang="bg-BG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D486867-742A-4E83-A937-0E125FEAA83E}"/>
              </a:ext>
            </a:extLst>
          </p:cNvPr>
          <p:cNvSpPr txBox="1"/>
          <p:nvPr/>
        </p:nvSpPr>
        <p:spPr>
          <a:xfrm>
            <a:off x="317653" y="4799171"/>
            <a:ext cx="11474064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from pyfiglet import figlet_format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text =figlet_format("Python",font="isometric1")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print(text)</a:t>
            </a:r>
            <a:endParaRPr lang="bg-BG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28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Using the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pyfiglet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package, write a program that </a:t>
            </a:r>
            <a:r>
              <a:rPr lang="en-US" sz="3600" b="1" dirty="0">
                <a:ea typeface="+mn-lt"/>
                <a:cs typeface="+mn-lt"/>
              </a:rPr>
              <a:t>encrypts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given words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by using the characters: "-|_/\()" to structure the word</a:t>
            </a:r>
            <a:endParaRPr lang="bg-BG" sz="3600" b="1" dirty="0">
              <a:ea typeface="+mn-lt"/>
              <a:cs typeface="+mn-lt"/>
            </a:endParaRPr>
          </a:p>
          <a:p>
            <a:endParaRPr lang="en-US" sz="3600" dirty="0">
              <a:ea typeface="+mn-lt"/>
              <a:cs typeface="+mn-lt"/>
            </a:endParaRPr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811000" y="2574000"/>
            <a:ext cx="9090000" cy="3780000"/>
          </a:xfrm>
        </p:spPr>
        <p:txBody>
          <a:bodyPr/>
          <a:lstStyle/>
          <a:p>
            <a:r>
              <a:rPr lang="bg-BG" sz="2800" dirty="0">
                <a:latin typeface="Consolas"/>
              </a:rPr>
              <a:t>from pyfiglet import figlet_format</a:t>
            </a:r>
            <a:br>
              <a:rPr lang="bg-BG" sz="2800" dirty="0"/>
            </a:br>
            <a:br>
              <a:rPr lang="bg-BG" sz="2800" dirty="0"/>
            </a:br>
            <a:r>
              <a:rPr lang="bg-BG" sz="2800" dirty="0">
                <a:latin typeface="Consolas"/>
              </a:rPr>
              <a:t>def print_art(msg):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    ascii_art = figlet_format(msg)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    print(ascii_art)</a:t>
            </a:r>
            <a:br>
              <a:rPr lang="bg-BG" sz="2800" dirty="0"/>
            </a:br>
            <a:br>
              <a:rPr lang="bg-BG" sz="2800" dirty="0"/>
            </a:br>
            <a:r>
              <a:rPr lang="bg-BG" sz="2800" dirty="0">
                <a:latin typeface="Consolas"/>
              </a:rPr>
              <a:t>msg = input("What would you like to print? ")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print_art(msg)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Problem: ASCII Art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81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Custom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964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4411B3D-1A4A-4230-B1AF-A534A5E30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cs typeface="Calibri"/>
              </a:rPr>
              <a:t>Any 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.</a:t>
            </a:r>
            <a:r>
              <a:rPr lang="en-US" sz="3600" b="1" dirty="0" err="1">
                <a:solidFill>
                  <a:schemeClr val="bg1"/>
                </a:solidFill>
                <a:latin typeface="+mj-lt"/>
                <a:cs typeface="Calibri"/>
              </a:rPr>
              <a:t>py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 </a:t>
            </a:r>
            <a:r>
              <a:rPr lang="en-US" sz="3600" dirty="0">
                <a:latin typeface="+mj-lt"/>
                <a:cs typeface="Calibri"/>
              </a:rPr>
              <a:t>file can be imported and used as a module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cs typeface="Calibri"/>
              </a:rPr>
              <a:t>In </a:t>
            </a:r>
            <a:r>
              <a:rPr lang="en-US" sz="3600" dirty="0" err="1">
                <a:latin typeface="+mj-lt"/>
                <a:cs typeface="Calibri"/>
              </a:rPr>
              <a:t>PyCharm</a:t>
            </a:r>
            <a:r>
              <a:rPr lang="en-US" sz="3600" dirty="0">
                <a:latin typeface="+mj-lt"/>
                <a:cs typeface="Calibri"/>
              </a:rPr>
              <a:t> there is a separate option to create a package(module)</a:t>
            </a:r>
            <a:endParaRPr lang="en-US" sz="3600" dirty="0">
              <a:latin typeface="Consolas"/>
              <a:cs typeface="Calibri"/>
            </a:endParaRP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§"/>
            </a:pPr>
            <a:endParaRPr lang="en-US" sz="3600" dirty="0">
              <a:latin typeface="Consolas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Creating a module (Through PyCharm)</a:t>
            </a:r>
          </a:p>
        </p:txBody>
      </p:sp>
      <p:pic>
        <p:nvPicPr>
          <p:cNvPr id="6" name="Картина 6" descr="Картина, която съдържа екранна сним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8601AF86-C528-400D-8784-8DCA3307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44" y="3140225"/>
            <a:ext cx="10733010" cy="3363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4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D1D8-3D97-4741-8EFA-25DF95C2F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make </a:t>
            </a:r>
            <a:r>
              <a:rPr lang="en-US" sz="3600" b="1" dirty="0">
                <a:solidFill>
                  <a:schemeClr val="bg1"/>
                </a:solidFill>
              </a:rPr>
              <a:t>any folder </a:t>
            </a: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module</a:t>
            </a:r>
            <a:r>
              <a:rPr lang="en-US" sz="3600" dirty="0"/>
              <a:t> by just adding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dirty="0"/>
              <a:t> file  in the folder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file </a:t>
            </a:r>
            <a:r>
              <a:rPr lang="en-US" sz="3600" b="1" dirty="0">
                <a:solidFill>
                  <a:schemeClr val="bg1"/>
                </a:solidFill>
              </a:rPr>
              <a:t>can be empty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77BA9-B858-4985-AE8A-3227A149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EFBF8-FB1A-4B0D-AD14-881885FD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 file in a module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B8A1B-68F9-4140-A336-41DE8941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0" y="3744000"/>
            <a:ext cx="10281000" cy="2488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74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1349" y="1299604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>
                <a:cs typeface="Calibri"/>
              </a:rPr>
              <a:t>Definition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Where are modules stored?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Why use them?</a:t>
            </a:r>
          </a:p>
          <a:p>
            <a:pPr>
              <a:lnSpc>
                <a:spcPts val="4000"/>
              </a:lnSpc>
            </a:pPr>
            <a:r>
              <a:rPr lang="en-US" dirty="0">
                <a:cs typeface="Calibri"/>
              </a:rPr>
              <a:t>Built-in modules</a:t>
            </a:r>
          </a:p>
          <a:p>
            <a:pPr>
              <a:lnSpc>
                <a:spcPts val="4000"/>
              </a:lnSpc>
            </a:pPr>
            <a:r>
              <a:rPr lang="en-US" dirty="0">
                <a:ea typeface="+mn-lt"/>
                <a:cs typeface="+mn-lt"/>
              </a:rPr>
              <a:t>External modules</a:t>
            </a:r>
            <a:endParaRPr lang="en-US" dirty="0"/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PIP</a:t>
            </a:r>
          </a:p>
          <a:p>
            <a:pPr>
              <a:lnSpc>
                <a:spcPts val="4000"/>
              </a:lnSpc>
            </a:pPr>
            <a:r>
              <a:rPr lang="en-US" dirty="0">
                <a:solidFill>
                  <a:srgbClr val="234465"/>
                </a:solidFill>
                <a:cs typeface="Calibri"/>
              </a:rPr>
              <a:t>Custom modules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>
                <a:ea typeface="+mn-lt"/>
                <a:cs typeface="+mn-lt"/>
              </a:rPr>
              <a:t>Create a module for printing a triangle</a:t>
            </a:r>
            <a:endParaRPr lang="en-US" sz="3600" dirty="0">
              <a:ea typeface="+mn-lt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>
                <a:ea typeface="+mn-lt"/>
                <a:cs typeface="+mn-lt"/>
              </a:rPr>
              <a:t>You will receive an integer number which is the size of the triangle</a:t>
            </a:r>
            <a:endParaRPr lang="bg-BG" sz="3600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E0CBAE5-A973-4F20-94C2-543F8E5EF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2242" y="3614196"/>
            <a:ext cx="1177753" cy="2139341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400" dirty="0">
                <a:latin typeface="Consolas"/>
              </a:rPr>
              <a:t>1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1 2 3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ea typeface="+mj-lt"/>
                <a:cs typeface="+mj-lt"/>
              </a:rPr>
              <a:t>Problem: Triangle </a:t>
            </a:r>
            <a:endParaRPr lang="bg-BG" sz="3950">
              <a:cs typeface="Calibri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A670936-D23B-4205-A292-89AA5E4418D3}"/>
              </a:ext>
            </a:extLst>
          </p:cNvPr>
          <p:cNvSpPr txBox="1"/>
          <p:nvPr/>
        </p:nvSpPr>
        <p:spPr>
          <a:xfrm>
            <a:off x="8449550" y="3152283"/>
            <a:ext cx="112615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 b="1" dirty="0"/>
              <a:t>1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1 2 3 4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AB99D150-56A2-4E23-A225-D1088335660A}"/>
              </a:ext>
            </a:extLst>
          </p:cNvPr>
          <p:cNvSpPr txBox="1"/>
          <p:nvPr/>
        </p:nvSpPr>
        <p:spPr>
          <a:xfrm>
            <a:off x="6741290" y="4381843"/>
            <a:ext cx="47556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/>
              <a:t>4</a:t>
            </a:r>
            <a:endParaRPr lang="bg-BG" b="1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370130F-DFE5-4364-9AA1-D177D462135A}"/>
              </a:ext>
            </a:extLst>
          </p:cNvPr>
          <p:cNvSpPr txBox="1"/>
          <p:nvPr/>
        </p:nvSpPr>
        <p:spPr>
          <a:xfrm>
            <a:off x="1716232" y="4404341"/>
            <a:ext cx="42965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3</a:t>
            </a:r>
          </a:p>
        </p:txBody>
      </p:sp>
      <p:sp>
        <p:nvSpPr>
          <p:cNvPr id="12" name="Стрелка надясно 11">
            <a:extLst>
              <a:ext uri="{FF2B5EF4-FFF2-40B4-BE49-F238E27FC236}">
                <a16:creationId xmlns:a16="http://schemas.microsoft.com/office/drawing/2014/main" id="{6BFF1DDD-199C-41B7-81D1-50B5FA12796A}"/>
              </a:ext>
            </a:extLst>
          </p:cNvPr>
          <p:cNvSpPr/>
          <p:nvPr/>
        </p:nvSpPr>
        <p:spPr bwMode="auto">
          <a:xfrm>
            <a:off x="2524237" y="4542192"/>
            <a:ext cx="429657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надясно 12">
            <a:extLst>
              <a:ext uri="{FF2B5EF4-FFF2-40B4-BE49-F238E27FC236}">
                <a16:creationId xmlns:a16="http://schemas.microsoft.com/office/drawing/2014/main" id="{59BD033C-50D7-4773-B0A5-9BF8A7F28373}"/>
              </a:ext>
            </a:extLst>
          </p:cNvPr>
          <p:cNvSpPr/>
          <p:nvPr/>
        </p:nvSpPr>
        <p:spPr bwMode="auto">
          <a:xfrm>
            <a:off x="7595198" y="4542191"/>
            <a:ext cx="476004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6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261F7DA-9B6C-4981-ACC1-C48B648BE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0468980-FFAD-4607-AE02-7B52D8A7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Solution: Triangle </a:t>
            </a: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39C90979-89A5-44FE-9359-CC8BA6E4E28D}"/>
              </a:ext>
            </a:extLst>
          </p:cNvPr>
          <p:cNvSpPr txBox="1"/>
          <p:nvPr/>
        </p:nvSpPr>
        <p:spPr>
          <a:xfrm>
            <a:off x="2794425" y="4149000"/>
            <a:ext cx="5326573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/>
              </a:rPr>
              <a:t>from triangle import *</a:t>
            </a:r>
            <a:br>
              <a:rPr lang="bg-BG" sz="2800" b="1" dirty="0">
                <a:latin typeface="Consolas"/>
              </a:rPr>
            </a:b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size = int(input())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print_triangle(size)</a:t>
            </a:r>
            <a:endParaRPr lang="bg-BG" sz="2800" b="1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09397313-3A4F-4B30-813C-C42BDA2DB6E5}"/>
              </a:ext>
            </a:extLst>
          </p:cNvPr>
          <p:cNvSpPr txBox="1"/>
          <p:nvPr/>
        </p:nvSpPr>
        <p:spPr>
          <a:xfrm>
            <a:off x="1191000" y="1539000"/>
            <a:ext cx="9466573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def </a:t>
            </a:r>
            <a:r>
              <a:rPr lang="en-US" sz="2800" b="1" dirty="0" err="1">
                <a:latin typeface="Consolas" panose="020B0609020204030204" pitchFamily="49" charset="0"/>
              </a:rPr>
              <a:t>print_triangle</a:t>
            </a:r>
            <a:r>
              <a:rPr lang="en-US" sz="2800" b="1" dirty="0">
                <a:latin typeface="Consolas" panose="020B0609020204030204" pitchFamily="49" charset="0"/>
              </a:rPr>
              <a:t>(size):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for row in range(1, size + 2):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print(*[col for col in range(1, row)])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for row in range(size, 0, -1):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print(*[col for col in range(1, row)])</a:t>
            </a:r>
          </a:p>
        </p:txBody>
      </p:sp>
    </p:spTree>
    <p:extLst>
      <p:ext uri="{BB962C8B-B14F-4D97-AF65-F5344CB8AC3E}">
        <p14:creationId xmlns:p14="http://schemas.microsoft.com/office/powerpoint/2010/main" val="36699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1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907887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dirty="0">
                <a:ea typeface="+mn-lt"/>
                <a:cs typeface="+mn-lt"/>
              </a:rPr>
              <a:t>A 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module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dirty="0">
                <a:ea typeface="+mn-lt"/>
                <a:cs typeface="+mn-lt"/>
              </a:rPr>
              <a:t>is a file consisting of Python code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cs typeface="Calibri"/>
              </a:rPr>
              <a:t>There are a couple of ways to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import</a:t>
            </a:r>
            <a:r>
              <a:rPr lang="en-US" sz="36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dirty="0">
                <a:cs typeface="Calibri"/>
              </a:rPr>
              <a:t>a module: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>
              <a:buClr>
                <a:schemeClr val="bg2"/>
              </a:buClr>
            </a:pPr>
            <a:r>
              <a:rPr lang="en-US" sz="3600" dirty="0">
                <a:cs typeface="Calibri"/>
              </a:rPr>
              <a:t>Modules make our code short, simple and reusable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475486" y="3924000"/>
            <a:ext cx="644736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from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module_attribute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as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custom_name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3622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767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modules?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96" y="13270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68720" y="1169783"/>
            <a:ext cx="1025444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600" dirty="0">
                <a:ea typeface="+mn-lt"/>
                <a:cs typeface="+mn-lt"/>
              </a:rPr>
              <a:t>Simply put, a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module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dirty="0">
                <a:ea typeface="+mn-lt"/>
                <a:cs typeface="+mn-lt"/>
              </a:rPr>
              <a:t>is a file consisting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of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Python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code</a:t>
            </a:r>
            <a:endParaRPr lang="bg-BG" sz="3600" dirty="0">
              <a:ea typeface="+mn-lt"/>
              <a:cs typeface="+mn-lt"/>
            </a:endParaRPr>
          </a:p>
          <a:p>
            <a:pPr marL="989965" lvl="1" indent="-380365"/>
            <a:r>
              <a:rPr lang="en-US" sz="3400" dirty="0">
                <a:cs typeface="Calibri" panose="020F0502020204030204"/>
              </a:rPr>
              <a:t>They are stored in </a:t>
            </a:r>
            <a:r>
              <a:rPr lang="en-US" sz="3400" b="1" dirty="0">
                <a:solidFill>
                  <a:schemeClr val="bg1"/>
                </a:solidFill>
                <a:cs typeface="Calibri" panose="020F0502020204030204"/>
              </a:rPr>
              <a:t>packages</a:t>
            </a:r>
          </a:p>
          <a:p>
            <a:pPr marL="989965" lvl="1" indent="-380365"/>
            <a:r>
              <a:rPr lang="en-US" sz="3400" dirty="0">
                <a:ea typeface="+mn-lt"/>
                <a:cs typeface="+mn-lt"/>
              </a:rPr>
              <a:t>A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en-US" sz="3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400" dirty="0">
                <a:ea typeface="+mn-lt"/>
                <a:cs typeface="+mn-lt"/>
              </a:rPr>
              <a:t>is a collection of Python modules</a:t>
            </a:r>
            <a:endParaRPr lang="en-US" sz="3400" dirty="0">
              <a:cs typeface="Calibri" panose="020F0502020204030204"/>
            </a:endParaRPr>
          </a:p>
          <a:p>
            <a:pPr marL="456565" indent="-456565">
              <a:spcBef>
                <a:spcPts val="1800"/>
              </a:spcBef>
            </a:pPr>
            <a:r>
              <a:rPr lang="en-US" sz="3600" dirty="0">
                <a:cs typeface="Calibri" panose="020F0502020204030204"/>
              </a:rPr>
              <a:t>Why use modules ?</a:t>
            </a:r>
          </a:p>
          <a:p>
            <a:pPr marL="989965" lvl="1" indent="-380365"/>
            <a:r>
              <a:rPr lang="en-US" sz="3400" dirty="0">
                <a:cs typeface="Calibri"/>
              </a:rPr>
              <a:t>Keep Python files short and simple</a:t>
            </a:r>
          </a:p>
          <a:p>
            <a:pPr marL="989965" indent="-380365"/>
            <a:r>
              <a:rPr lang="en-US" sz="3400" dirty="0">
                <a:ea typeface="+mn-lt"/>
                <a:cs typeface="+mn-lt"/>
              </a:rPr>
              <a:t>Reuse code across multiple files by importing</a:t>
            </a:r>
            <a:endParaRPr lang="en-US" sz="3400" dirty="0">
              <a:cs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What are modules ?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Built-in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167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4222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The Python interpreter has a number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</a:t>
            </a:r>
            <a:r>
              <a:rPr lang="en-US" sz="3600" dirty="0">
                <a:ea typeface="+mn-lt"/>
                <a:cs typeface="+mn-lt"/>
              </a:rPr>
              <a:t> modules</a:t>
            </a:r>
            <a:endParaRPr lang="en-US" sz="360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cs typeface="Calibri"/>
              </a:rPr>
              <a:t>They are pre-installed and we can call them at any given time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cs typeface="Calibri"/>
              </a:rPr>
              <a:t>In order to call them we use the keyword -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import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7540" y="4036813"/>
            <a:ext cx="7457017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</a:t>
            </a:r>
            <a:r>
              <a:rPr lang="en-US" dirty="0"/>
              <a:t> random</a:t>
            </a:r>
          </a:p>
          <a:p>
            <a:r>
              <a:rPr lang="en-US" dirty="0"/>
              <a:t>fruits = ["apple", "banana", "cherry"]</a:t>
            </a:r>
          </a:p>
          <a:p>
            <a:endParaRPr lang="en-US" dirty="0"/>
          </a:p>
          <a:p>
            <a:r>
              <a:rPr lang="en-US" dirty="0" err="1"/>
              <a:t>random.choice</a:t>
            </a:r>
            <a:r>
              <a:rPr lang="en-US" dirty="0"/>
              <a:t>(fruits)</a:t>
            </a:r>
          </a:p>
          <a:p>
            <a:r>
              <a:rPr lang="en-US" dirty="0" err="1"/>
              <a:t>random.shuffle</a:t>
            </a:r>
            <a:r>
              <a:rPr lang="en-US" dirty="0"/>
              <a:t>(fruits)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Definition</a:t>
            </a:r>
            <a:endParaRPr lang="en-US" sz="3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Different Ways to Import</a:t>
            </a:r>
            <a:endParaRPr lang="bg-BG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1119CF9-470E-4288-8FD3-76561E520F0B}"/>
              </a:ext>
            </a:extLst>
          </p:cNvPr>
          <p:cNvSpPr txBox="1">
            <a:spLocks/>
          </p:cNvSpPr>
          <p:nvPr/>
        </p:nvSpPr>
        <p:spPr>
          <a:xfrm>
            <a:off x="3658500" y="5004000"/>
            <a:ext cx="3965782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af-ZA" sz="2800" dirty="0">
                <a:latin typeface="Consolas"/>
              </a:rPr>
              <a:t>math import </a:t>
            </a:r>
            <a:r>
              <a:rPr lang="af-ZA" sz="2800" dirty="0">
                <a:solidFill>
                  <a:schemeClr val="bg1"/>
                </a:solidFill>
                <a:latin typeface="Consolas"/>
              </a:rPr>
              <a:t>*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sqrt(pi)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381000" y="3094866"/>
            <a:ext cx="11059915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 dirty="0">
                <a:latin typeface="Consolas"/>
              </a:rPr>
              <a:t>from random import choice</a:t>
            </a:r>
            <a:r>
              <a:rPr lang="af-ZA" sz="2800" dirty="0">
                <a:solidFill>
                  <a:srgbClr val="234465"/>
                </a:solidFill>
                <a:latin typeface="Consolas"/>
              </a:rPr>
              <a:t> as gimme_one</a:t>
            </a:r>
            <a:r>
              <a:rPr lang="af-ZA" sz="2800" dirty="0">
                <a:solidFill>
                  <a:schemeClr val="bg1"/>
                </a:solidFill>
                <a:latin typeface="Consolas"/>
              </a:rPr>
              <a:t>,</a:t>
            </a:r>
            <a:r>
              <a:rPr lang="af-ZA" sz="2800" dirty="0">
                <a:latin typeface="Consolas"/>
              </a:rPr>
              <a:t> shuffle as mix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gimme_one(["coke", "steak", "chips"])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mix(["coke", "steak", "chips"])</a:t>
            </a:r>
            <a:endParaRPr lang="af-ZA" sz="2800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2761391" y="1638164"/>
            <a:ext cx="5760000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nsolas"/>
              </a:rPr>
              <a:t>import random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as </a:t>
            </a:r>
            <a:r>
              <a:rPr lang="en-US" sz="2800" dirty="0" err="1">
                <a:latin typeface="Consolas"/>
              </a:rPr>
              <a:t>module_name</a:t>
            </a:r>
            <a:endParaRPr lang="en-US" sz="2800" dirty="0"/>
          </a:p>
          <a:p>
            <a:r>
              <a:rPr lang="en-US" sz="2800" dirty="0" err="1">
                <a:latin typeface="Consolas"/>
              </a:rPr>
              <a:t>module_name.randint</a:t>
            </a:r>
            <a:r>
              <a:rPr lang="en-US" sz="2800" dirty="0">
                <a:latin typeface="Consolas"/>
              </a:rPr>
              <a:t>(1, 10)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44766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Write a program that prints the calculated logarithm of any given number</a:t>
            </a:r>
            <a:endParaRPr lang="en-US" sz="3600" dirty="0">
              <a:latin typeface="+mj-lt"/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You will receive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2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Calibri"/>
              </a:rPr>
              <a:t> </a:t>
            </a:r>
            <a:r>
              <a:rPr lang="en-US" sz="3600" dirty="0">
                <a:latin typeface="+mj-lt"/>
                <a:cs typeface="Calibri"/>
              </a:rPr>
              <a:t>inputs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  <a:cs typeface="Calibri"/>
              </a:rPr>
              <a:t>The number (integer)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  <a:cs typeface="Calibri"/>
              </a:rPr>
              <a:t>The base (if it is the word "natural" find the natural logarithm)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Format the result up to the 2nd decimal digit and print it</a:t>
            </a:r>
            <a:endParaRPr lang="en-US" sz="3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BAD7B01-2158-4A75-AE51-D2FB031DF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4503" y="5384028"/>
            <a:ext cx="1798653" cy="112297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800" dirty="0">
                <a:latin typeface="Consolas"/>
              </a:rPr>
              <a:t>10</a:t>
            </a:r>
            <a:endParaRPr lang="bg-BG" sz="2800" dirty="0"/>
          </a:p>
          <a:p>
            <a:r>
              <a:rPr lang="bg-BG" sz="2800" dirty="0">
                <a:latin typeface="Consolas"/>
              </a:rPr>
              <a:t>natural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Problem: Calculate Logarithm</a:t>
            </a:r>
          </a:p>
        </p:txBody>
      </p:sp>
      <p:sp>
        <p:nvSpPr>
          <p:cNvPr id="8" name="Стрелка надясно 7">
            <a:extLst>
              <a:ext uri="{FF2B5EF4-FFF2-40B4-BE49-F238E27FC236}">
                <a16:creationId xmlns:a16="http://schemas.microsoft.com/office/drawing/2014/main" id="{83C62C5C-DEF5-4E05-B006-BA13A5889075}"/>
              </a:ext>
            </a:extLst>
          </p:cNvPr>
          <p:cNvSpPr/>
          <p:nvPr/>
        </p:nvSpPr>
        <p:spPr bwMode="auto">
          <a:xfrm>
            <a:off x="5424332" y="5700107"/>
            <a:ext cx="467771" cy="3375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10" name="Текстов контейнер 6">
            <a:extLst>
              <a:ext uri="{FF2B5EF4-FFF2-40B4-BE49-F238E27FC236}">
                <a16:creationId xmlns:a16="http://schemas.microsoft.com/office/drawing/2014/main" id="{D65132E2-C56A-47BE-8B2D-139F5928CDEA}"/>
              </a:ext>
            </a:extLst>
          </p:cNvPr>
          <p:cNvSpPr txBox="1">
            <a:spLocks/>
          </p:cNvSpPr>
          <p:nvPr/>
        </p:nvSpPr>
        <p:spPr>
          <a:xfrm>
            <a:off x="6096000" y="5544000"/>
            <a:ext cx="1080000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latin typeface="Consolas"/>
              </a:rPr>
              <a:t>2.30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3819</TotalTime>
  <Words>1224</Words>
  <Application>Microsoft Office PowerPoint</Application>
  <PresentationFormat>Widescreen</PresentationFormat>
  <Paragraphs>190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Wingdings,Sans-Serif</vt:lpstr>
      <vt:lpstr>SoftUni</vt:lpstr>
      <vt:lpstr>Modules</vt:lpstr>
      <vt:lpstr>Table of Contents</vt:lpstr>
      <vt:lpstr>Have a Question?</vt:lpstr>
      <vt:lpstr>What are modules?</vt:lpstr>
      <vt:lpstr>What are modules ?</vt:lpstr>
      <vt:lpstr>Built-in Modules</vt:lpstr>
      <vt:lpstr>Definition</vt:lpstr>
      <vt:lpstr>Different Ways to Import</vt:lpstr>
      <vt:lpstr>Problem: Calculate Logarithm</vt:lpstr>
      <vt:lpstr>Solution: Calculate Logarithm</vt:lpstr>
      <vt:lpstr>External Modules</vt:lpstr>
      <vt:lpstr>Package Management System (PIP)</vt:lpstr>
      <vt:lpstr>Requirements files</vt:lpstr>
      <vt:lpstr>Requirements files – common uses</vt:lpstr>
      <vt:lpstr>Some External Modules</vt:lpstr>
      <vt:lpstr>Problem: ASCII Art</vt:lpstr>
      <vt:lpstr>Custom Modules</vt:lpstr>
      <vt:lpstr>Creating a module (Through PyCharm)</vt:lpstr>
      <vt:lpstr>The __init__ file in a module</vt:lpstr>
      <vt:lpstr>Problem: Triangle </vt:lpstr>
      <vt:lpstr>Solution: Triangle 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47</cp:revision>
  <dcterms:created xsi:type="dcterms:W3CDTF">2018-05-23T13:08:44Z</dcterms:created>
  <dcterms:modified xsi:type="dcterms:W3CDTF">2021-08-31T12:36:56Z</dcterms:modified>
  <cp:category>computer programming;programming;software development;software engineering</cp:category>
</cp:coreProperties>
</file>