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6"/>
  </p:notesMasterIdLst>
  <p:handoutMasterIdLst>
    <p:handoutMasterId r:id="rId37"/>
  </p:handoutMasterIdLst>
  <p:sldIdLst>
    <p:sldId id="256" r:id="rId2"/>
    <p:sldId id="30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4" r:id="rId25"/>
    <p:sldId id="305" r:id="rId26"/>
    <p:sldId id="532" r:id="rId27"/>
    <p:sldId id="533" r:id="rId28"/>
    <p:sldId id="534" r:id="rId29"/>
    <p:sldId id="293" r:id="rId30"/>
    <p:sldId id="299" r:id="rId31"/>
    <p:sldId id="614" r:id="rId32"/>
    <p:sldId id="608" r:id="rId33"/>
    <p:sldId id="301" r:id="rId34"/>
    <p:sldId id="3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4EE8161-FF8B-483C-9186-8A45CA25480A}">
          <p14:sldIdLst>
            <p14:sldId id="256"/>
            <p14:sldId id="303"/>
            <p14:sldId id="258"/>
          </p14:sldIdLst>
        </p14:section>
        <p14:section name="HTTP Overview" id="{D9422280-6DCC-4B16-965A-93D3FB5D05F4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HTTP Developer Tools" id="{3B98EC7F-263B-491B-80BA-E3EBC9C1B2ED}">
          <p14:sldIdLst>
            <p14:sldId id="267"/>
            <p14:sldId id="268"/>
            <p14:sldId id="269"/>
          </p14:sldIdLst>
        </p14:section>
        <p14:section name="REST and RESTful Services" id="{5F3BB236-CEA5-44B8-B86B-D04EB801895D}">
          <p14:sldIdLst>
            <p14:sldId id="270"/>
            <p14:sldId id="271"/>
            <p14:sldId id="272"/>
            <p14:sldId id="273"/>
          </p14:sldIdLst>
        </p14:section>
        <p14:section name="GitHub API" id="{8CE207D3-EE72-4675-BFAD-E8DDC3582DE2}">
          <p14:sldIdLst>
            <p14:sldId id="274"/>
            <p14:sldId id="275"/>
            <p14:sldId id="276"/>
            <p14:sldId id="277"/>
            <p14:sldId id="278"/>
          </p14:sldIdLst>
        </p14:section>
        <p14:section name="Popular BaaS Providers" id="{982B0997-D8CF-41AE-840F-09217263EA8E}">
          <p14:sldIdLst>
            <p14:sldId id="304"/>
            <p14:sldId id="305"/>
            <p14:sldId id="532"/>
            <p14:sldId id="533"/>
            <p14:sldId id="534"/>
          </p14:sldIdLst>
        </p14:section>
        <p14:section name="Conclusion" id="{409A52E6-8C1A-49F9-8E1B-12D21801E28F}">
          <p14:sldIdLst>
            <p14:sldId id="293"/>
            <p14:sldId id="299"/>
            <p14:sldId id="614"/>
            <p14:sldId id="608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38" autoAdjust="0"/>
  </p:normalViewPr>
  <p:slideViewPr>
    <p:cSldViewPr showGuides="1">
      <p:cViewPr varScale="1">
        <p:scale>
          <a:sx n="114" d="100"/>
          <a:sy n="114" d="100"/>
        </p:scale>
        <p:origin x="528" y="114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52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950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6065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533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4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8232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908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930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1499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1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32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6988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1797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01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2" r:id="rId8"/>
    <p:sldLayoutId id="2147483703" r:id="rId9"/>
    <p:sldLayoutId id="2147483704" r:id="rId10"/>
    <p:sldLayoutId id="2147483706" r:id="rId11"/>
    <p:sldLayoutId id="214748370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www.getpostman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fielding/pubs/dissertation/fielding_dissertation.pdf?fbclid=IwAR0vzDHFwDYLG_uarrsMbxwhgvnmgE6s-7jk37y0agkxxgqvXM7y-wCiZX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me-service.org/api/posts" TargetMode="External"/><Relationship Id="rId2" Type="http://schemas.openxmlformats.org/officeDocument/2006/relationships/hyperlink" Target="http://myservice.com/api/posts/1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ome-service.org/api/posts/17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softuniada-2016/commits" TargetMode="External"/><Relationship Id="rId2" Type="http://schemas.openxmlformats.org/officeDocument/2006/relationships/hyperlink" Target="https://api.github.com/users/testnakov/repo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i.github.com/repos/testnakov/test-nakov-repo/issue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pi.github.com/repos/testnakov/test-nakov-repo/issues/:id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test-nakov-repo/issues" TargetMode="External"/><Relationship Id="rId2" Type="http://schemas.openxmlformats.org/officeDocument/2006/relationships/hyperlink" Target="https://api.github.com/repos/testnakov/test-nakov-repo/issues/1/label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8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43.png"/><Relationship Id="rId21" Type="http://schemas.openxmlformats.org/officeDocument/2006/relationships/image" Target="../media/image52.png"/><Relationship Id="rId7" Type="http://schemas.openxmlformats.org/officeDocument/2006/relationships/image" Target="../media/image4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50.png"/><Relationship Id="rId25" Type="http://schemas.openxmlformats.org/officeDocument/2006/relationships/image" Target="../media/image5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7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44.png"/><Relationship Id="rId15" Type="http://schemas.openxmlformats.org/officeDocument/2006/relationships/image" Target="../media/image49.jpeg"/><Relationship Id="rId23" Type="http://schemas.openxmlformats.org/officeDocument/2006/relationships/image" Target="../media/image5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51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HTTP, Request Headers, RESTful Web Services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and REST Services</a:t>
            </a:r>
          </a:p>
        </p:txBody>
      </p:sp>
      <p:pic>
        <p:nvPicPr>
          <p:cNvPr id="2050" name="Picture 2" descr="Ð ÐµÐ·ÑÐ»ÑÐ°Ñ Ñ Ð¸Ð·Ð¾Ð±ÑÐ°Ð¶ÐµÐ½Ð¸Ðµ Ð·Ð° rest services icon png">
            <a:extLst>
              <a:ext uri="{FF2B5EF4-FFF2-40B4-BE49-F238E27FC236}">
                <a16:creationId xmlns:a16="http://schemas.microsoft.com/office/drawing/2014/main" id="{633DB1C8-86C9-4A47-B7CC-0863C2609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2956" y1="38837" x2="52956" y2="38837"/>
                        <a14:foregroundMark x1="18966" y1="83721" x2="18966" y2="83721"/>
                        <a14:foregroundMark x1="26355" y1="83023" x2="26355" y2="83023"/>
                        <a14:foregroundMark x1="41379" y1="83488" x2="41379" y2="83488"/>
                        <a14:foregroundMark x1="49754" y1="79070" x2="49754" y2="79070"/>
                        <a14:foregroundMark x1="68227" y1="83721" x2="68227" y2="83721"/>
                        <a14:foregroundMark x1="75616" y1="83488" x2="75616" y2="83488"/>
                        <a14:foregroundMark x1="85714" y1="81628" x2="85714" y2="81628"/>
                        <a14:backgroundMark x1="65764" y1="82093" x2="65764" y2="820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2" y="2326711"/>
            <a:ext cx="2373308" cy="251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Codes</a:t>
            </a:r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322223"/>
              </p:ext>
            </p:extLst>
          </p:nvPr>
        </p:nvGraphicFramePr>
        <p:xfrm>
          <a:off x="553524" y="1233866"/>
          <a:ext cx="11011465" cy="5189347"/>
        </p:xfrm>
        <a:graphic>
          <a:graphicData uri="http://schemas.openxmlformats.org/drawingml/2006/table">
            <a:tbl>
              <a:tblPr/>
              <a:tblGrid>
                <a:gridCol w="198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3777">
                  <a:extLst>
                    <a:ext uri="{9D8B030D-6E8A-4147-A177-3AD203B41FA5}">
                      <a16:colId xmlns:a16="http://schemas.microsoft.com/office/drawing/2014/main" val="34834454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Code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51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Successfully retrieved resource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474">
                <a:tc>
                  <a:txBody>
                    <a:bodyPr/>
                    <a:lstStyle/>
                    <a:p>
                      <a:r>
                        <a:rPr lang="en-US" sz="2800" dirty="0"/>
                        <a:t>201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A new resource was 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204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 Content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Request has nothing to return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301</a:t>
                      </a:r>
                      <a:r>
                        <a:rPr lang="en-US" sz="2800" baseline="0" dirty="0"/>
                        <a:t> / 302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Moved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Moved to another location (redirect)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Bad Request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 request / syntax error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 / 403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Unauthorized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Authentication failed / Access denied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 Found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</a:t>
                      </a:r>
                      <a:r>
                        <a:rPr lang="en-US" sz="2800" baseline="0" dirty="0"/>
                        <a:t> resource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3043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 was detected, e.g. duplicated email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938763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/ 503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Server</a:t>
                      </a:r>
                      <a:r>
                        <a:rPr lang="en-US" sz="2800" baseline="0" dirty="0"/>
                        <a:t> Error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Internal server</a:t>
                      </a:r>
                      <a:r>
                        <a:rPr lang="en-US" sz="2800" baseline="0" dirty="0"/>
                        <a:t> error / Service unavailable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294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5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>
                <a:latin typeface="+mj-lt"/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Content-Type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/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Content-Disposition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headers specify how the HTTP request / response body should be processed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5466" y="3048000"/>
            <a:ext cx="59539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application/json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5466" y="4533565"/>
            <a:ext cx="7401735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Content-Disposition: attachment;                                                                                                    filename="Financial-Report-April-2016.pdf"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79010" y="2902106"/>
            <a:ext cx="4506990" cy="987504"/>
          </a:xfrm>
          <a:prstGeom prst="wedgeRoundRectCallout">
            <a:avLst>
              <a:gd name="adj1" fmla="val -59824"/>
              <a:gd name="adj2" fmla="val 580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UTF-8 encoded HTML page. Will be shown in the browser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75466" y="3819395"/>
            <a:ext cx="67921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charset=utf-8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756000" y="2357276"/>
            <a:ext cx="3043189" cy="544830"/>
          </a:xfrm>
          <a:prstGeom prst="wedgeRoundRectCallout">
            <a:avLst>
              <a:gd name="adj1" fmla="val -65345"/>
              <a:gd name="adj2" fmla="val 1033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JSON-encoded data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32412" y="4562546"/>
            <a:ext cx="5445707" cy="987504"/>
          </a:xfrm>
          <a:prstGeom prst="wedgeRoundRectCallout">
            <a:avLst>
              <a:gd name="adj1" fmla="val -57262"/>
              <a:gd name="adj2" fmla="val 37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This will download a PDF file named Financial-Report-April-2016.pdf</a:t>
            </a:r>
          </a:p>
        </p:txBody>
      </p:sp>
    </p:spTree>
    <p:extLst>
      <p:ext uri="{BB962C8B-B14F-4D97-AF65-F5344CB8AC3E}">
        <p14:creationId xmlns:p14="http://schemas.microsoft.com/office/powerpoint/2010/main" val="23365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BACB68-F0A4-466F-84D4-246A6C5CD6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0"/>
            <a:ext cx="2514600" cy="25146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Browser Dev Tools, Postman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116192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Developer Tools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t="4319"/>
          <a:stretch/>
        </p:blipFill>
        <p:spPr>
          <a:xfrm>
            <a:off x="1020192" y="1449000"/>
            <a:ext cx="9999216" cy="4905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76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9496" y="6182822"/>
            <a:ext cx="846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Read more about Postman REST Client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9496" y="1271460"/>
            <a:ext cx="8326360" cy="47484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38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34A8E2-30E9-4BF3-8CB7-E302C157CA9D}"/>
              </a:ext>
            </a:extLst>
          </p:cNvPr>
          <p:cNvSpPr/>
          <p:nvPr/>
        </p:nvSpPr>
        <p:spPr>
          <a:xfrm>
            <a:off x="4487835" y="1905000"/>
            <a:ext cx="321633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0"/>
                <a:solidFill>
                  <a:schemeClr val="bg2"/>
                </a:solidFill>
              </a:rPr>
              <a:t>{</a:t>
            </a:r>
            <a:r>
              <a:rPr lang="en-US" sz="8800" dirty="0">
                <a:ln w="0"/>
                <a:solidFill>
                  <a:schemeClr val="bg2"/>
                </a:solidFill>
              </a:rPr>
              <a:t>REST</a:t>
            </a:r>
            <a:r>
              <a:rPr lang="en-US" sz="8800" b="1" dirty="0">
                <a:ln w="0"/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REST and RESTful Services</a:t>
            </a:r>
          </a:p>
        </p:txBody>
      </p:sp>
    </p:spTree>
    <p:extLst>
      <p:ext uri="{BB962C8B-B14F-4D97-AF65-F5344CB8AC3E}">
        <p14:creationId xmlns:p14="http://schemas.microsoft.com/office/powerpoint/2010/main" val="343362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</a:t>
            </a:r>
            <a:r>
              <a:rPr lang="en-US" sz="3200" dirty="0"/>
              <a:t>presentational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tate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(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REST</a:t>
            </a:r>
            <a:r>
              <a:rPr lang="en-US" sz="32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Architecture for </a:t>
            </a:r>
            <a:r>
              <a:rPr lang="en-US" sz="3200" b="1" dirty="0">
                <a:solidFill>
                  <a:schemeClr val="bg1"/>
                </a:solidFill>
              </a:rPr>
              <a:t>client-server communication</a:t>
            </a:r>
            <a:r>
              <a:rPr lang="en-US" sz="3200" dirty="0"/>
              <a:t> over HTTP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Resources have </a:t>
            </a:r>
            <a:r>
              <a:rPr lang="en-US" sz="3200" b="1" dirty="0">
                <a:solidFill>
                  <a:schemeClr val="bg1"/>
                </a:solidFill>
              </a:rPr>
              <a:t>URI</a:t>
            </a:r>
            <a:r>
              <a:rPr lang="en-US" sz="3200" dirty="0"/>
              <a:t> (address)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Can be </a:t>
            </a:r>
            <a:r>
              <a:rPr lang="en-US" sz="3200" b="1" dirty="0">
                <a:solidFill>
                  <a:schemeClr val="bg1"/>
                </a:solidFill>
              </a:rPr>
              <a:t>created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retrieved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modified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deleted</a:t>
            </a:r>
            <a:r>
              <a:rPr lang="en-US" sz="3200" dirty="0"/>
              <a:t>/etc.</a:t>
            </a:r>
          </a:p>
          <a:p>
            <a:pPr latinLnBrk="0"/>
            <a:r>
              <a:rPr lang="en-US" sz="3200" dirty="0"/>
              <a:t>RESTful API/RESTful Service</a:t>
            </a:r>
          </a:p>
          <a:p>
            <a:pPr lvl="1" latinLnBrk="0"/>
            <a:r>
              <a:rPr lang="en-US" sz="3200" dirty="0"/>
              <a:t>Provides access to </a:t>
            </a:r>
            <a:r>
              <a:rPr lang="en-US" sz="3200" b="1" dirty="0">
                <a:solidFill>
                  <a:schemeClr val="bg1"/>
                </a:solidFill>
              </a:rPr>
              <a:t>server-side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resources</a:t>
            </a:r>
            <a:r>
              <a:rPr lang="en-US" sz="3200" dirty="0"/>
              <a:t> via </a:t>
            </a: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886770" y="3248887"/>
            <a:ext cx="4516846" cy="381000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00" b="1" dirty="0">
                <a:solidFill>
                  <a:srgbClr val="FFFFFF"/>
                </a:solidFill>
              </a:rPr>
              <a:t>Resource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886770" y="4262563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046824" y="426417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186817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3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363239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4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477001" y="2590800"/>
            <a:ext cx="5341723" cy="3699274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72518" y="2864288"/>
            <a:ext cx="5118486" cy="209474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572518" y="5107822"/>
            <a:ext cx="5118486" cy="1070406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755416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GET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974616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PUT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9209982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POST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0441449" y="5382788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04813" y="5842276"/>
            <a:ext cx="150207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Uniform Method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69642" y="2851326"/>
            <a:ext cx="46038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URI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82339" y="2593789"/>
            <a:ext cx="157241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REST Web Service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88816" y="4959028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514547" y="497199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705282" y="495708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0905574" y="4956930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517416" y="3629887"/>
            <a:ext cx="304800" cy="632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515515" y="3637962"/>
            <a:ext cx="307339" cy="645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382262" y="3641015"/>
            <a:ext cx="357487" cy="62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441450" y="3637109"/>
            <a:ext cx="386145" cy="647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36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REST defines </a:t>
            </a:r>
            <a:r>
              <a:rPr lang="en-US" sz="3400" b="1" dirty="0">
                <a:solidFill>
                  <a:schemeClr val="bg1"/>
                </a:solidFill>
              </a:rPr>
              <a:t>6 architectural constraints </a:t>
            </a:r>
            <a:r>
              <a:rPr lang="en-US" sz="3400" dirty="0"/>
              <a:t>which make any web service a true RESTful API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Client-server architecture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Statelessness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Cacheable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Layered system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Code on demand (optional)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Uniform interface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</a:t>
            </a:r>
            <a:r>
              <a:rPr lang="en-US" sz="4000" dirty="0"/>
              <a:t>Architectural Constraints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78382" y="6320786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Read more about REST Architectural Constraints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5908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2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Create a new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Get all posts / specific post</a:t>
            </a:r>
          </a:p>
          <a:p>
            <a:pPr>
              <a:lnSpc>
                <a:spcPct val="90000"/>
              </a:lnSpc>
            </a:pPr>
            <a:endParaRPr lang="en-US" sz="3400" dirty="0"/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Delete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Replace / modify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and RESTful Services – Example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96000" y="3006165"/>
            <a:ext cx="9374188" cy="587441"/>
            <a:chOff x="869948" y="1895724"/>
            <a:chExt cx="10253663" cy="587441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6000" y="1776887"/>
            <a:ext cx="9374188" cy="587441"/>
            <a:chOff x="869948" y="1895724"/>
            <a:chExt cx="10253663" cy="587441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6000" y="3712954"/>
            <a:ext cx="9374188" cy="587441"/>
            <a:chOff x="869948" y="1895724"/>
            <a:chExt cx="10253663" cy="587441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7950" y="4915081"/>
            <a:ext cx="9374188" cy="587441"/>
            <a:chOff x="869947" y="1895724"/>
            <a:chExt cx="7839108" cy="587441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672944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6000" y="6088068"/>
            <a:ext cx="9374188" cy="587442"/>
            <a:chOff x="869947" y="1895723"/>
            <a:chExt cx="7826918" cy="587442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51159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PUT/PATCH 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2381537" y="1895723"/>
              <a:ext cx="6315328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4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838200"/>
            <a:ext cx="3657600" cy="36576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GitHub REST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Accessing GitHub Through HTTP</a:t>
            </a:r>
          </a:p>
        </p:txBody>
      </p:sp>
    </p:spTree>
    <p:extLst>
      <p:ext uri="{BB962C8B-B14F-4D97-AF65-F5344CB8AC3E}">
        <p14:creationId xmlns:p14="http://schemas.microsoft.com/office/powerpoint/2010/main" val="13060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HTTP Overview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HTTP Developer Tools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REST and </a:t>
            </a:r>
            <a:r>
              <a:rPr lang="en-US" dirty="0" err="1"/>
              <a:t>RESTful</a:t>
            </a:r>
            <a:r>
              <a:rPr lang="en-US" dirty="0"/>
              <a:t> Services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Accessing the </a:t>
            </a:r>
            <a:r>
              <a:rPr lang="en-US" dirty="0" err="1"/>
              <a:t>GitHub</a:t>
            </a:r>
            <a:r>
              <a:rPr lang="en-US" dirty="0"/>
              <a:t> API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Popular BaaS Providers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List user's all public repositories:</a:t>
            </a:r>
          </a:p>
          <a:p>
            <a:endParaRPr lang="en-US" sz="3400" dirty="0"/>
          </a:p>
          <a:p>
            <a:r>
              <a:rPr lang="en-US" sz="3400" dirty="0"/>
              <a:t>Get all commits from a public repository: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400" dirty="0"/>
          </a:p>
          <a:p>
            <a:pPr>
              <a:lnSpc>
                <a:spcPct val="100000"/>
              </a:lnSpc>
            </a:pPr>
            <a:r>
              <a:rPr lang="en-US" sz="3400" dirty="0"/>
              <a:t>Get all issues/issue #1 from a public repository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46553" y="1940762"/>
            <a:ext cx="11210458" cy="525886"/>
            <a:chOff x="869948" y="1895724"/>
            <a:chExt cx="10253663" cy="525886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2"/>
                </a:rPr>
                <a:t>https://api.github.com/users/testnakov/repos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7353" y="3229282"/>
            <a:ext cx="11198648" cy="525886"/>
            <a:chOff x="877513" y="3307025"/>
            <a:chExt cx="10240412" cy="52588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877513" y="3307025"/>
              <a:ext cx="10692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1946713" y="3307025"/>
              <a:ext cx="9171212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https://api.github.com/repos/testnakov/softuniada-2016/commits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886316" y="4575383"/>
            <a:ext cx="998209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61826" y="4575383"/>
            <a:ext cx="121339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873904" y="5364000"/>
            <a:ext cx="998209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/repos/testnakov/test-nakov-repo/issues/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1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51001" y="5364000"/>
            <a:ext cx="121339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179105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6073F-C1FE-4295-B771-54A5C5112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the first issue from the "</a:t>
            </a:r>
            <a:r>
              <a:rPr lang="en-US" b="1" dirty="0">
                <a:solidFill>
                  <a:schemeClr val="bg1"/>
                </a:solidFill>
              </a:rPr>
              <a:t>test-</a:t>
            </a:r>
            <a:r>
              <a:rPr lang="en-US" b="1" dirty="0" err="1">
                <a:solidFill>
                  <a:schemeClr val="bg1"/>
                </a:solidFill>
              </a:rPr>
              <a:t>nakov</a:t>
            </a:r>
            <a:r>
              <a:rPr lang="en-US" b="1" dirty="0">
                <a:solidFill>
                  <a:schemeClr val="bg1"/>
                </a:solidFill>
              </a:rPr>
              <a:t>-repo</a:t>
            </a:r>
            <a:r>
              <a:rPr lang="en-US" dirty="0"/>
              <a:t>" repository</a:t>
            </a:r>
          </a:p>
          <a:p>
            <a:r>
              <a:rPr lang="en-US" dirty="0"/>
              <a:t>Send a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request to:</a:t>
            </a:r>
          </a:p>
          <a:p>
            <a:pPr lvl="1"/>
            <a:r>
              <a:rPr lang="en-US" b="1" dirty="0">
                <a:hlinkClick r:id="rId2"/>
              </a:rPr>
              <a:t>https://api.github.com/repos/testnakov/test-nakov-repo/</a:t>
            </a:r>
            <a:br>
              <a:rPr lang="en-US" b="1" dirty="0">
                <a:hlinkClick r:id="rId2"/>
              </a:rPr>
            </a:br>
            <a:r>
              <a:rPr lang="en-US" b="1" dirty="0">
                <a:hlinkClick r:id="rId2"/>
              </a:rPr>
              <a:t>issues/:id</a:t>
            </a:r>
            <a:endParaRPr lang="en-US" b="1" dirty="0"/>
          </a:p>
          <a:p>
            <a:pPr lvl="1"/>
            <a:r>
              <a:rPr lang="en-US" dirty="0"/>
              <a:t>Where </a:t>
            </a:r>
            <a:r>
              <a:rPr lang="en-US" b="1" dirty="0">
                <a:solidFill>
                  <a:schemeClr val="bg1"/>
                </a:solidFill>
              </a:rPr>
              <a:t>:id</a:t>
            </a:r>
            <a:r>
              <a:rPr lang="en-US" dirty="0"/>
              <a:t> is the current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DBEE78-49E6-4A9E-88DF-E57D21D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Labels Issue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F7280-BC04-44E9-9F13-B2BB33165F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Get all labels for certain issue from a public repository: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3400" dirty="0"/>
              <a:t>Create a new issue to certain repository (with authentication)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 (2)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4030" y="1896831"/>
            <a:ext cx="11049000" cy="495114"/>
            <a:chOff x="531812" y="1895719"/>
            <a:chExt cx="10591800" cy="49511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31812" y="1895719"/>
              <a:ext cx="1600200" cy="4951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132012" y="1895724"/>
              <a:ext cx="8991600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b" anchorCtr="0">
              <a:noAutofit/>
            </a:bodyPr>
            <a:lstStyle/>
            <a:p>
              <a:pPr indent="-593684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  <a:hlinkClick r:id="rId2"/>
                </a:rPr>
                <a:t>https://api.github.com/repos/testnakov/test-nakov-repo/issues/1/labels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2782" y="3339001"/>
            <a:ext cx="11059323" cy="2331905"/>
            <a:chOff x="760412" y="3711896"/>
            <a:chExt cx="11059323" cy="209674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761246" y="3711896"/>
              <a:ext cx="1658988" cy="49511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2419399" y="3711905"/>
              <a:ext cx="939001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https://api.github.com/repos/testnakov/test-nakov-repo/issues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2419399" y="4398282"/>
              <a:ext cx="939001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Authorization: Basic base64(user:pass)</a:t>
              </a: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760412" y="4398282"/>
              <a:ext cx="1658988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Headers</a:t>
              </a: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2419399" y="5036535"/>
              <a:ext cx="9400336" cy="7721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normAutofit fontScale="92500" lnSpcReduction="10000"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{"title":"Found a bug",</a:t>
              </a:r>
            </a:p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"body": "I'm having a problem with this."}</a:t>
              </a: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760412" y="5036534"/>
              <a:ext cx="1658987" cy="7721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72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D18305-3F90-4903-A0AF-E63A6EA7E6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an issue when you send a "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" request</a:t>
            </a:r>
          </a:p>
          <a:p>
            <a:r>
              <a:rPr lang="en-US" dirty="0"/>
              <a:t>Use your Github account </a:t>
            </a:r>
            <a:r>
              <a:rPr lang="en-US" b="1" dirty="0">
                <a:solidFill>
                  <a:schemeClr val="bg1"/>
                </a:solidFill>
              </a:rPr>
              <a:t>credentials</a:t>
            </a:r>
            <a:r>
              <a:rPr lang="en-US" dirty="0"/>
              <a:t> to submit the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A5BE49-228F-48B0-81D9-B1FC2E93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Create Issue</a:t>
            </a:r>
            <a:endParaRPr lang="bg-BG" dirty="0"/>
          </a:p>
        </p:txBody>
      </p:sp>
      <p:pic>
        <p:nvPicPr>
          <p:cNvPr id="5" name="Picture 4" descr="create-issue">
            <a:extLst>
              <a:ext uri="{FF2B5EF4-FFF2-40B4-BE49-F238E27FC236}">
                <a16:creationId xmlns:a16="http://schemas.microsoft.com/office/drawing/2014/main" id="{1339E225-51AE-4486-B4D7-76336AE3F1D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81000" y="2664000"/>
            <a:ext cx="91440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25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D31A3A1A-C2BD-46CE-BBC0-85E0B5AAF4FD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6130A25-5F17-4A1F-9D3E-0A42D96F404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Back-end as a Service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C0ADE5-D426-4B44-AE96-20D8B31E15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Popular Providers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247CD0-FED0-4F12-B11D-71E8D707F13C}"/>
              </a:ext>
            </a:extLst>
          </p:cNvPr>
          <p:cNvGrpSpPr/>
          <p:nvPr/>
        </p:nvGrpSpPr>
        <p:grpSpPr>
          <a:xfrm>
            <a:off x="4611000" y="909000"/>
            <a:ext cx="3212654" cy="3015000"/>
            <a:chOff x="8376742" y="3699000"/>
            <a:chExt cx="2726022" cy="255830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193CCA1-17C7-463D-8C6F-4F146999D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764" y="3699000"/>
              <a:ext cx="2160000" cy="2160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3C1E746-65A5-4F67-A3BD-45807E2ED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742" y="4153258"/>
              <a:ext cx="1371603" cy="137160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D0A6C20-F5FC-486A-9F39-74774F6C4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0417" y="5066442"/>
              <a:ext cx="1565137" cy="1190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758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EA958B-DA31-4B52-B83D-D5836521E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39045-64C9-4A18-B733-A7D6F97BB0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applications require a </a:t>
            </a:r>
            <a:r>
              <a:rPr lang="en-US" b="1" dirty="0">
                <a:solidFill>
                  <a:schemeClr val="bg1"/>
                </a:solidFill>
              </a:rPr>
              <a:t>back-end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information</a:t>
            </a:r>
          </a:p>
          <a:p>
            <a:pPr lvl="1"/>
            <a:r>
              <a:rPr lang="en-US" dirty="0"/>
              <a:t>User profiles, settings, content, etc.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 back-end can be very </a:t>
            </a:r>
            <a:r>
              <a:rPr lang="en-US" b="1" dirty="0">
                <a:solidFill>
                  <a:schemeClr val="bg1"/>
                </a:solidFill>
              </a:rPr>
              <a:t>time consuming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Ready to use </a:t>
            </a:r>
            <a:r>
              <a:rPr lang="en-US" dirty="0"/>
              <a:t>back-end services are available (free trial):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Firebase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Backendless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Back4App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B01498-3E4B-45CB-B253-27F8FE8D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as a Service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8DB939-FC76-4B74-A07E-EFDE08131640}"/>
              </a:ext>
            </a:extLst>
          </p:cNvPr>
          <p:cNvGrpSpPr/>
          <p:nvPr/>
        </p:nvGrpSpPr>
        <p:grpSpPr>
          <a:xfrm>
            <a:off x="8376742" y="3699000"/>
            <a:ext cx="2726022" cy="2558307"/>
            <a:chOff x="8376742" y="3699000"/>
            <a:chExt cx="2726022" cy="25583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8F1D3-CA83-4B0E-AF9F-B0EC31921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764" y="3699000"/>
              <a:ext cx="2160000" cy="216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577C76-9BFA-4071-A151-1EAA340E6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742" y="4153258"/>
              <a:ext cx="1371603" cy="137160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1D7324-8E0B-4EAB-ACD1-CCB6F1BA2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0417" y="5066442"/>
              <a:ext cx="1565137" cy="1190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072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8741" y="1854000"/>
            <a:ext cx="1935059" cy="237545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Firebase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755BD-5B86-45F2-9885-F92470B21B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80" y="1044000"/>
            <a:ext cx="2489190" cy="248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8741" y="1854000"/>
            <a:ext cx="1935059" cy="237545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err="1"/>
              <a:t>Backendless</a:t>
            </a:r>
            <a:r>
              <a:rPr lang="en-US" dirty="0"/>
              <a:t>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E3506-6E24-4C83-8D08-4295D424C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29" y="1539000"/>
            <a:ext cx="1661486" cy="166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9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8741" y="1854000"/>
            <a:ext cx="1935059" cy="237545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Back4App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28DF44-9B14-472D-B0A0-22573D20F24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1614378"/>
            <a:ext cx="1681039" cy="1279051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4096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47087" y="1717010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>
                <a:solidFill>
                  <a:schemeClr val="bg2"/>
                </a:solidFill>
              </a:rPr>
              <a:t> is text-based request-response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protocol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dirty="0">
                <a:solidFill>
                  <a:schemeClr val="bg2"/>
                </a:solidFill>
              </a:rPr>
              <a:t> uses </a:t>
            </a:r>
            <a:r>
              <a:rPr lang="en-US" sz="3200" b="1" dirty="0">
                <a:solidFill>
                  <a:schemeClr val="bg1"/>
                </a:solidFill>
              </a:rPr>
              <a:t>GET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POST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PUT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PATCH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DELETE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RESTful</a:t>
            </a:r>
            <a:r>
              <a:rPr lang="en-US" sz="3200" dirty="0">
                <a:solidFill>
                  <a:schemeClr val="bg2"/>
                </a:solidFill>
              </a:rPr>
              <a:t> services address resources by URL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Provide </a:t>
            </a:r>
            <a:r>
              <a:rPr lang="en-US" sz="3000" b="1" dirty="0">
                <a:solidFill>
                  <a:schemeClr val="bg1"/>
                </a:solidFill>
              </a:rPr>
              <a:t>CRUD</a:t>
            </a:r>
            <a:r>
              <a:rPr lang="en-US" sz="3000" dirty="0">
                <a:solidFill>
                  <a:schemeClr val="bg2"/>
                </a:solidFill>
              </a:rPr>
              <a:t> operations over HTTP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Many </a:t>
            </a:r>
            <a:r>
              <a:rPr lang="en-US" sz="3200" b="1" dirty="0">
                <a:solidFill>
                  <a:schemeClr val="bg1"/>
                </a:solidFill>
              </a:rPr>
              <a:t>BaaS</a:t>
            </a:r>
            <a:r>
              <a:rPr lang="en-US" sz="3200" dirty="0">
                <a:solidFill>
                  <a:schemeClr val="bg2"/>
                </a:solidFill>
              </a:rPr>
              <a:t> providers have </a:t>
            </a:r>
            <a:r>
              <a:rPr lang="en-US" sz="3200" b="1" dirty="0">
                <a:solidFill>
                  <a:schemeClr val="bg1"/>
                </a:solidFill>
              </a:rPr>
              <a:t>free trials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F892A3E-5191-41E2-B6D5-701DDD93D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204" y="1295401"/>
            <a:ext cx="2443593" cy="2443593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Hypertext Transfer Protocol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Overview</a:t>
            </a:r>
          </a:p>
        </p:txBody>
      </p:sp>
    </p:spTree>
    <p:extLst>
      <p:ext uri="{BB962C8B-B14F-4D97-AF65-F5344CB8AC3E}">
        <p14:creationId xmlns:p14="http://schemas.microsoft.com/office/powerpoint/2010/main" val="194843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HTTP (</a:t>
            </a:r>
            <a:r>
              <a:rPr lang="en-US" sz="3200" b="1" dirty="0">
                <a:solidFill>
                  <a:schemeClr val="bg1"/>
                </a:solidFill>
              </a:rPr>
              <a:t>H</a:t>
            </a:r>
            <a:r>
              <a:rPr lang="en-US" sz="3200" dirty="0"/>
              <a:t>yper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ext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rotocol) 	</a:t>
            </a:r>
          </a:p>
          <a:p>
            <a:pPr lvl="1" latinLnBrk="0"/>
            <a:r>
              <a:rPr lang="en-US" sz="3200" dirty="0"/>
              <a:t>Text-based client-server protocol for the Internet</a:t>
            </a:r>
          </a:p>
          <a:p>
            <a:pPr lvl="1" latinLnBrk="0"/>
            <a:r>
              <a:rPr lang="en-US" sz="3200" dirty="0"/>
              <a:t>For transferring Web resources (HTML files, images, styles, etc.)</a:t>
            </a:r>
          </a:p>
          <a:p>
            <a:pPr lvl="1" latinLnBrk="0"/>
            <a:r>
              <a:rPr lang="en-US" sz="3200" dirty="0"/>
              <a:t>Request-response based</a:t>
            </a:r>
          </a:p>
          <a:p>
            <a:pPr latinLnBrk="0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847417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 flipV="1">
            <a:off x="3847416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805869" y="4133405"/>
            <a:ext cx="246311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HTTP request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614227" y="5540721"/>
            <a:ext cx="27097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HTTP response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158792" y="4051827"/>
            <a:ext cx="1907248" cy="2256641"/>
            <a:chOff x="8157204" y="3823226"/>
            <a:chExt cx="1907248" cy="2256641"/>
          </a:xfrm>
        </p:grpSpPr>
        <p:sp>
          <p:nvSpPr>
            <p:cNvPr id="12" name="TextBox 11"/>
            <p:cNvSpPr txBox="1"/>
            <p:nvPr/>
          </p:nvSpPr>
          <p:spPr>
            <a:xfrm>
              <a:off x="8219128" y="57105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14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786808" y="4079723"/>
            <a:ext cx="2116982" cy="2304945"/>
            <a:chOff x="1785220" y="3851122"/>
            <a:chExt cx="2116982" cy="2304945"/>
          </a:xfrm>
        </p:grpSpPr>
        <p:pic>
          <p:nvPicPr>
            <p:cNvPr id="5126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940700" y="57867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026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3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HTTP</a:t>
            </a:r>
            <a:r>
              <a:rPr lang="en-GB" sz="3400" dirty="0"/>
              <a:t> defines </a:t>
            </a:r>
            <a:r>
              <a:rPr lang="en-GB" sz="3400" b="1" dirty="0">
                <a:solidFill>
                  <a:schemeClr val="bg1"/>
                </a:solidFill>
              </a:rPr>
              <a:t>methods</a:t>
            </a:r>
            <a:r>
              <a:rPr lang="en-GB" sz="3400" dirty="0"/>
              <a:t> to indicate the desired action to be performed on the identified resource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12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044796"/>
              </p:ext>
            </p:extLst>
          </p:nvPr>
        </p:nvGraphicFramePr>
        <p:xfrm>
          <a:off x="2590800" y="2243429"/>
          <a:ext cx="6477000" cy="4499237"/>
        </p:xfrm>
        <a:graphic>
          <a:graphicData uri="http://schemas.openxmlformats.org/drawingml/2006/table">
            <a:tbl>
              <a:tblPr/>
              <a:tblGrid>
                <a:gridCol w="19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7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300" dirty="0"/>
                        <a:t>Retrieve / load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Create / store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Delete (remove) a resource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resource partially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7386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Retrieve the resource's</a:t>
                      </a:r>
                      <a:r>
                        <a:rPr lang="en-GB" sz="2300" baseline="0" dirty="0"/>
                        <a:t> headers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10679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Returns the HTTP methods that the server supports for the specified URL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32297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8049" y="3716136"/>
            <a:ext cx="367352" cy="3673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5396" y="2791607"/>
            <a:ext cx="356547" cy="3673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8049" y="5141219"/>
            <a:ext cx="367352" cy="286318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86201" y="3248375"/>
            <a:ext cx="361949" cy="361949"/>
          </a:xfrm>
          <a:prstGeom prst="rect">
            <a:avLst/>
          </a:prstGeom>
        </p:spPr>
      </p:pic>
      <p:pic>
        <p:nvPicPr>
          <p:cNvPr id="2049" name="Picture 204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97004" y="4157850"/>
            <a:ext cx="334938" cy="334938"/>
          </a:xfrm>
          <a:prstGeom prst="rect">
            <a:avLst/>
          </a:prstGeom>
        </p:spPr>
      </p:pic>
      <p:pic>
        <p:nvPicPr>
          <p:cNvPr id="2051" name="Picture 205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85784" y="4577350"/>
            <a:ext cx="356547" cy="3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51284" y="1261953"/>
            <a:ext cx="106894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/users/testnakov/repos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Mozilla/5.0 (Windows NT 10.0; WOW64) AppleWebKit/537.36 (KHTML, like Gecko) Chrome/54.0.2840.71 Safari/537.36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GET Request – Example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91000" y="2911741"/>
            <a:ext cx="2833057" cy="544830"/>
          </a:xfrm>
          <a:custGeom>
            <a:avLst/>
            <a:gdLst>
              <a:gd name="connsiteX0" fmla="*/ 0 w 2833057"/>
              <a:gd name="connsiteY0" fmla="*/ 90807 h 544830"/>
              <a:gd name="connsiteX1" fmla="*/ 26597 w 2833057"/>
              <a:gd name="connsiteY1" fmla="*/ 26597 h 544830"/>
              <a:gd name="connsiteX2" fmla="*/ 90807 w 2833057"/>
              <a:gd name="connsiteY2" fmla="*/ 0 h 544830"/>
              <a:gd name="connsiteX3" fmla="*/ 472176 w 2833057"/>
              <a:gd name="connsiteY3" fmla="*/ 0 h 544830"/>
              <a:gd name="connsiteX4" fmla="*/ 472176 w 2833057"/>
              <a:gd name="connsiteY4" fmla="*/ 0 h 544830"/>
              <a:gd name="connsiteX5" fmla="*/ 1180440 w 2833057"/>
              <a:gd name="connsiteY5" fmla="*/ 0 h 544830"/>
              <a:gd name="connsiteX6" fmla="*/ 2742250 w 2833057"/>
              <a:gd name="connsiteY6" fmla="*/ 0 h 544830"/>
              <a:gd name="connsiteX7" fmla="*/ 2806460 w 2833057"/>
              <a:gd name="connsiteY7" fmla="*/ 26597 h 544830"/>
              <a:gd name="connsiteX8" fmla="*/ 2833057 w 2833057"/>
              <a:gd name="connsiteY8" fmla="*/ 90807 h 544830"/>
              <a:gd name="connsiteX9" fmla="*/ 2833057 w 2833057"/>
              <a:gd name="connsiteY9" fmla="*/ 90805 h 544830"/>
              <a:gd name="connsiteX10" fmla="*/ 2833057 w 2833057"/>
              <a:gd name="connsiteY10" fmla="*/ 90805 h 544830"/>
              <a:gd name="connsiteX11" fmla="*/ 2833057 w 2833057"/>
              <a:gd name="connsiteY11" fmla="*/ 227013 h 544830"/>
              <a:gd name="connsiteX12" fmla="*/ 2833057 w 2833057"/>
              <a:gd name="connsiteY12" fmla="*/ 454023 h 544830"/>
              <a:gd name="connsiteX13" fmla="*/ 2806460 w 2833057"/>
              <a:gd name="connsiteY13" fmla="*/ 518233 h 544830"/>
              <a:gd name="connsiteX14" fmla="*/ 2742250 w 2833057"/>
              <a:gd name="connsiteY14" fmla="*/ 544830 h 544830"/>
              <a:gd name="connsiteX15" fmla="*/ 1180440 w 2833057"/>
              <a:gd name="connsiteY15" fmla="*/ 544830 h 544830"/>
              <a:gd name="connsiteX16" fmla="*/ 472176 w 2833057"/>
              <a:gd name="connsiteY16" fmla="*/ 544830 h 544830"/>
              <a:gd name="connsiteX17" fmla="*/ 472176 w 2833057"/>
              <a:gd name="connsiteY17" fmla="*/ 544830 h 544830"/>
              <a:gd name="connsiteX18" fmla="*/ 90807 w 2833057"/>
              <a:gd name="connsiteY18" fmla="*/ 544830 h 544830"/>
              <a:gd name="connsiteX19" fmla="*/ 26597 w 2833057"/>
              <a:gd name="connsiteY19" fmla="*/ 518233 h 544830"/>
              <a:gd name="connsiteX20" fmla="*/ 0 w 2833057"/>
              <a:gd name="connsiteY20" fmla="*/ 454023 h 544830"/>
              <a:gd name="connsiteX21" fmla="*/ 0 w 2833057"/>
              <a:gd name="connsiteY21" fmla="*/ 227013 h 544830"/>
              <a:gd name="connsiteX22" fmla="*/ -1479394 w 2833057"/>
              <a:gd name="connsiteY22" fmla="*/ 151860 h 544830"/>
              <a:gd name="connsiteX23" fmla="*/ 0 w 2833057"/>
              <a:gd name="connsiteY23" fmla="*/ 90805 h 544830"/>
              <a:gd name="connsiteX24" fmla="*/ 0 w 2833057"/>
              <a:gd name="connsiteY24" fmla="*/ 90807 h 544830"/>
              <a:gd name="connsiteX0" fmla="*/ 0 w 2833057"/>
              <a:gd name="connsiteY0" fmla="*/ 90807 h 544830"/>
              <a:gd name="connsiteX1" fmla="*/ 26597 w 2833057"/>
              <a:gd name="connsiteY1" fmla="*/ 26597 h 544830"/>
              <a:gd name="connsiteX2" fmla="*/ 90807 w 2833057"/>
              <a:gd name="connsiteY2" fmla="*/ 0 h 544830"/>
              <a:gd name="connsiteX3" fmla="*/ 472176 w 2833057"/>
              <a:gd name="connsiteY3" fmla="*/ 0 h 544830"/>
              <a:gd name="connsiteX4" fmla="*/ 472176 w 2833057"/>
              <a:gd name="connsiteY4" fmla="*/ 0 h 544830"/>
              <a:gd name="connsiteX5" fmla="*/ 1180440 w 2833057"/>
              <a:gd name="connsiteY5" fmla="*/ 0 h 544830"/>
              <a:gd name="connsiteX6" fmla="*/ 2742250 w 2833057"/>
              <a:gd name="connsiteY6" fmla="*/ 0 h 544830"/>
              <a:gd name="connsiteX7" fmla="*/ 2806460 w 2833057"/>
              <a:gd name="connsiteY7" fmla="*/ 26597 h 544830"/>
              <a:gd name="connsiteX8" fmla="*/ 2833057 w 2833057"/>
              <a:gd name="connsiteY8" fmla="*/ 90807 h 544830"/>
              <a:gd name="connsiteX9" fmla="*/ 2833057 w 2833057"/>
              <a:gd name="connsiteY9" fmla="*/ 90805 h 544830"/>
              <a:gd name="connsiteX10" fmla="*/ 2833057 w 2833057"/>
              <a:gd name="connsiteY10" fmla="*/ 90805 h 544830"/>
              <a:gd name="connsiteX11" fmla="*/ 2833057 w 2833057"/>
              <a:gd name="connsiteY11" fmla="*/ 227013 h 544830"/>
              <a:gd name="connsiteX12" fmla="*/ 2833057 w 2833057"/>
              <a:gd name="connsiteY12" fmla="*/ 454023 h 544830"/>
              <a:gd name="connsiteX13" fmla="*/ 2806460 w 2833057"/>
              <a:gd name="connsiteY13" fmla="*/ 518233 h 544830"/>
              <a:gd name="connsiteX14" fmla="*/ 2742250 w 2833057"/>
              <a:gd name="connsiteY14" fmla="*/ 544830 h 544830"/>
              <a:gd name="connsiteX15" fmla="*/ 1180440 w 2833057"/>
              <a:gd name="connsiteY15" fmla="*/ 544830 h 544830"/>
              <a:gd name="connsiteX16" fmla="*/ 472176 w 2833057"/>
              <a:gd name="connsiteY16" fmla="*/ 544830 h 544830"/>
              <a:gd name="connsiteX17" fmla="*/ 472176 w 2833057"/>
              <a:gd name="connsiteY17" fmla="*/ 544830 h 544830"/>
              <a:gd name="connsiteX18" fmla="*/ 90807 w 2833057"/>
              <a:gd name="connsiteY18" fmla="*/ 544830 h 544830"/>
              <a:gd name="connsiteX19" fmla="*/ 26597 w 2833057"/>
              <a:gd name="connsiteY19" fmla="*/ 518233 h 544830"/>
              <a:gd name="connsiteX20" fmla="*/ 0 w 2833057"/>
              <a:gd name="connsiteY20" fmla="*/ 454023 h 544830"/>
              <a:gd name="connsiteX21" fmla="*/ 0 w 2833057"/>
              <a:gd name="connsiteY21" fmla="*/ 227013 h 544830"/>
              <a:gd name="connsiteX22" fmla="*/ 0 w 2833057"/>
              <a:gd name="connsiteY22" fmla="*/ 90805 h 544830"/>
              <a:gd name="connsiteX23" fmla="*/ 0 w 2833057"/>
              <a:gd name="connsiteY23" fmla="*/ 90807 h 54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33057" h="544830">
                <a:moveTo>
                  <a:pt x="0" y="90807"/>
                </a:moveTo>
                <a:cubicBezTo>
                  <a:pt x="0" y="66723"/>
                  <a:pt x="9567" y="43626"/>
                  <a:pt x="26597" y="26597"/>
                </a:cubicBezTo>
                <a:cubicBezTo>
                  <a:pt x="43627" y="9567"/>
                  <a:pt x="66724" y="0"/>
                  <a:pt x="90807" y="0"/>
                </a:cubicBezTo>
                <a:lnTo>
                  <a:pt x="472176" y="0"/>
                </a:lnTo>
                <a:lnTo>
                  <a:pt x="472176" y="0"/>
                </a:lnTo>
                <a:lnTo>
                  <a:pt x="1180440" y="0"/>
                </a:lnTo>
                <a:lnTo>
                  <a:pt x="2742250" y="0"/>
                </a:lnTo>
                <a:cubicBezTo>
                  <a:pt x="2766334" y="0"/>
                  <a:pt x="2789431" y="9567"/>
                  <a:pt x="2806460" y="26597"/>
                </a:cubicBezTo>
                <a:cubicBezTo>
                  <a:pt x="2823490" y="43627"/>
                  <a:pt x="2833057" y="66724"/>
                  <a:pt x="2833057" y="90807"/>
                </a:cubicBezTo>
                <a:lnTo>
                  <a:pt x="2833057" y="90805"/>
                </a:lnTo>
                <a:lnTo>
                  <a:pt x="2833057" y="90805"/>
                </a:lnTo>
                <a:lnTo>
                  <a:pt x="2833057" y="227013"/>
                </a:lnTo>
                <a:lnTo>
                  <a:pt x="2833057" y="454023"/>
                </a:lnTo>
                <a:cubicBezTo>
                  <a:pt x="2833057" y="478107"/>
                  <a:pt x="2823490" y="501204"/>
                  <a:pt x="2806460" y="518233"/>
                </a:cubicBezTo>
                <a:cubicBezTo>
                  <a:pt x="2789430" y="535263"/>
                  <a:pt x="2766333" y="544830"/>
                  <a:pt x="2742250" y="544830"/>
                </a:cubicBezTo>
                <a:lnTo>
                  <a:pt x="1180440" y="544830"/>
                </a:lnTo>
                <a:lnTo>
                  <a:pt x="472176" y="544830"/>
                </a:lnTo>
                <a:lnTo>
                  <a:pt x="472176" y="544830"/>
                </a:lnTo>
                <a:lnTo>
                  <a:pt x="90807" y="544830"/>
                </a:lnTo>
                <a:cubicBezTo>
                  <a:pt x="66723" y="544830"/>
                  <a:pt x="43626" y="535263"/>
                  <a:pt x="26597" y="518233"/>
                </a:cubicBezTo>
                <a:cubicBezTo>
                  <a:pt x="9567" y="501203"/>
                  <a:pt x="0" y="478106"/>
                  <a:pt x="0" y="454023"/>
                </a:cubicBezTo>
                <a:lnTo>
                  <a:pt x="0" y="227013"/>
                </a:lnTo>
                <a:lnTo>
                  <a:pt x="0" y="90805"/>
                </a:lnTo>
                <a:lnTo>
                  <a:pt x="0" y="908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61000" y="1483052"/>
            <a:ext cx="3382364" cy="544830"/>
          </a:xfrm>
          <a:prstGeom prst="wedgeRoundRectCallout">
            <a:avLst>
              <a:gd name="adj1" fmla="val -78639"/>
              <a:gd name="adj2" fmla="val -294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request </a:t>
            </a:r>
            <a:r>
              <a:rPr lang="en-US" sz="2600" b="1" noProof="1">
                <a:solidFill>
                  <a:srgbClr val="FFFFFF"/>
                </a:solidFill>
              </a:rPr>
              <a:t>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635584" y="5795026"/>
            <a:ext cx="4710415" cy="544830"/>
          </a:xfrm>
          <a:prstGeom prst="wedgeRoundRectCallout">
            <a:avLst>
              <a:gd name="adj1" fmla="val -82583"/>
              <a:gd name="adj2" fmla="val -448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request body is empty</a:t>
            </a:r>
          </a:p>
        </p:txBody>
      </p:sp>
    </p:spTree>
    <p:extLst>
      <p:ext uri="{BB962C8B-B14F-4D97-AF65-F5344CB8AC3E}">
        <p14:creationId xmlns:p14="http://schemas.microsoft.com/office/powerpoint/2010/main" val="154977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POST Request – Example</a:t>
            </a:r>
            <a:endParaRPr lang="en-US" dirty="0"/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596890" y="1166078"/>
            <a:ext cx="10947176" cy="5440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/repos/testnakov/test-nakov-repo/issues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Mozilla/4.0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(compatible;MSIE 6.0; Windows NT 5.0)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{"title":"Found a bug",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"body":"I'm having a problem with this.",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"labels":["bug","minor"]}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18570" y="1614321"/>
            <a:ext cx="3210322" cy="544830"/>
          </a:xfrm>
          <a:prstGeom prst="wedgeRoundRectCallout">
            <a:avLst>
              <a:gd name="adj1" fmla="val -64656"/>
              <a:gd name="adj2" fmla="val -597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request line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8200" y="2136760"/>
            <a:ext cx="2347800" cy="544830"/>
          </a:xfrm>
          <a:custGeom>
            <a:avLst/>
            <a:gdLst>
              <a:gd name="connsiteX0" fmla="*/ 0 w 2347800"/>
              <a:gd name="connsiteY0" fmla="*/ 90807 h 544830"/>
              <a:gd name="connsiteX1" fmla="*/ 26597 w 2347800"/>
              <a:gd name="connsiteY1" fmla="*/ 26597 h 544830"/>
              <a:gd name="connsiteX2" fmla="*/ 90807 w 2347800"/>
              <a:gd name="connsiteY2" fmla="*/ 0 h 544830"/>
              <a:gd name="connsiteX3" fmla="*/ 391300 w 2347800"/>
              <a:gd name="connsiteY3" fmla="*/ 0 h 544830"/>
              <a:gd name="connsiteX4" fmla="*/ 391300 w 2347800"/>
              <a:gd name="connsiteY4" fmla="*/ 0 h 544830"/>
              <a:gd name="connsiteX5" fmla="*/ 978250 w 2347800"/>
              <a:gd name="connsiteY5" fmla="*/ 0 h 544830"/>
              <a:gd name="connsiteX6" fmla="*/ 2256993 w 2347800"/>
              <a:gd name="connsiteY6" fmla="*/ 0 h 544830"/>
              <a:gd name="connsiteX7" fmla="*/ 2321203 w 2347800"/>
              <a:gd name="connsiteY7" fmla="*/ 26597 h 544830"/>
              <a:gd name="connsiteX8" fmla="*/ 2347800 w 2347800"/>
              <a:gd name="connsiteY8" fmla="*/ 90807 h 544830"/>
              <a:gd name="connsiteX9" fmla="*/ 2347800 w 2347800"/>
              <a:gd name="connsiteY9" fmla="*/ 317817 h 544830"/>
              <a:gd name="connsiteX10" fmla="*/ 2347800 w 2347800"/>
              <a:gd name="connsiteY10" fmla="*/ 317817 h 544830"/>
              <a:gd name="connsiteX11" fmla="*/ 2347800 w 2347800"/>
              <a:gd name="connsiteY11" fmla="*/ 454025 h 544830"/>
              <a:gd name="connsiteX12" fmla="*/ 2347800 w 2347800"/>
              <a:gd name="connsiteY12" fmla="*/ 454023 h 544830"/>
              <a:gd name="connsiteX13" fmla="*/ 2321203 w 2347800"/>
              <a:gd name="connsiteY13" fmla="*/ 518233 h 544830"/>
              <a:gd name="connsiteX14" fmla="*/ 2256993 w 2347800"/>
              <a:gd name="connsiteY14" fmla="*/ 544830 h 544830"/>
              <a:gd name="connsiteX15" fmla="*/ 978250 w 2347800"/>
              <a:gd name="connsiteY15" fmla="*/ 544830 h 544830"/>
              <a:gd name="connsiteX16" fmla="*/ 391300 w 2347800"/>
              <a:gd name="connsiteY16" fmla="*/ 544830 h 544830"/>
              <a:gd name="connsiteX17" fmla="*/ 391300 w 2347800"/>
              <a:gd name="connsiteY17" fmla="*/ 544830 h 544830"/>
              <a:gd name="connsiteX18" fmla="*/ 90807 w 2347800"/>
              <a:gd name="connsiteY18" fmla="*/ 544830 h 544830"/>
              <a:gd name="connsiteX19" fmla="*/ 26597 w 2347800"/>
              <a:gd name="connsiteY19" fmla="*/ 518233 h 544830"/>
              <a:gd name="connsiteX20" fmla="*/ 0 w 2347800"/>
              <a:gd name="connsiteY20" fmla="*/ 454023 h 544830"/>
              <a:gd name="connsiteX21" fmla="*/ 0 w 2347800"/>
              <a:gd name="connsiteY21" fmla="*/ 454025 h 544830"/>
              <a:gd name="connsiteX22" fmla="*/ -385180 w 2347800"/>
              <a:gd name="connsiteY22" fmla="*/ 538080 h 544830"/>
              <a:gd name="connsiteX23" fmla="*/ 0 w 2347800"/>
              <a:gd name="connsiteY23" fmla="*/ 317817 h 544830"/>
              <a:gd name="connsiteX24" fmla="*/ 0 w 2347800"/>
              <a:gd name="connsiteY24" fmla="*/ 90807 h 544830"/>
              <a:gd name="connsiteX0" fmla="*/ 0 w 2347800"/>
              <a:gd name="connsiteY0" fmla="*/ 90807 h 544830"/>
              <a:gd name="connsiteX1" fmla="*/ 26597 w 2347800"/>
              <a:gd name="connsiteY1" fmla="*/ 26597 h 544830"/>
              <a:gd name="connsiteX2" fmla="*/ 90807 w 2347800"/>
              <a:gd name="connsiteY2" fmla="*/ 0 h 544830"/>
              <a:gd name="connsiteX3" fmla="*/ 391300 w 2347800"/>
              <a:gd name="connsiteY3" fmla="*/ 0 h 544830"/>
              <a:gd name="connsiteX4" fmla="*/ 391300 w 2347800"/>
              <a:gd name="connsiteY4" fmla="*/ 0 h 544830"/>
              <a:gd name="connsiteX5" fmla="*/ 978250 w 2347800"/>
              <a:gd name="connsiteY5" fmla="*/ 0 h 544830"/>
              <a:gd name="connsiteX6" fmla="*/ 2256993 w 2347800"/>
              <a:gd name="connsiteY6" fmla="*/ 0 h 544830"/>
              <a:gd name="connsiteX7" fmla="*/ 2321203 w 2347800"/>
              <a:gd name="connsiteY7" fmla="*/ 26597 h 544830"/>
              <a:gd name="connsiteX8" fmla="*/ 2347800 w 2347800"/>
              <a:gd name="connsiteY8" fmla="*/ 90807 h 544830"/>
              <a:gd name="connsiteX9" fmla="*/ 2347800 w 2347800"/>
              <a:gd name="connsiteY9" fmla="*/ 317817 h 544830"/>
              <a:gd name="connsiteX10" fmla="*/ 2347800 w 2347800"/>
              <a:gd name="connsiteY10" fmla="*/ 317817 h 544830"/>
              <a:gd name="connsiteX11" fmla="*/ 2347800 w 2347800"/>
              <a:gd name="connsiteY11" fmla="*/ 454025 h 544830"/>
              <a:gd name="connsiteX12" fmla="*/ 2347800 w 2347800"/>
              <a:gd name="connsiteY12" fmla="*/ 454023 h 544830"/>
              <a:gd name="connsiteX13" fmla="*/ 2321203 w 2347800"/>
              <a:gd name="connsiteY13" fmla="*/ 518233 h 544830"/>
              <a:gd name="connsiteX14" fmla="*/ 2256993 w 2347800"/>
              <a:gd name="connsiteY14" fmla="*/ 544830 h 544830"/>
              <a:gd name="connsiteX15" fmla="*/ 978250 w 2347800"/>
              <a:gd name="connsiteY15" fmla="*/ 544830 h 544830"/>
              <a:gd name="connsiteX16" fmla="*/ 391300 w 2347800"/>
              <a:gd name="connsiteY16" fmla="*/ 544830 h 544830"/>
              <a:gd name="connsiteX17" fmla="*/ 391300 w 2347800"/>
              <a:gd name="connsiteY17" fmla="*/ 544830 h 544830"/>
              <a:gd name="connsiteX18" fmla="*/ 90807 w 2347800"/>
              <a:gd name="connsiteY18" fmla="*/ 544830 h 544830"/>
              <a:gd name="connsiteX19" fmla="*/ 26597 w 2347800"/>
              <a:gd name="connsiteY19" fmla="*/ 518233 h 544830"/>
              <a:gd name="connsiteX20" fmla="*/ 0 w 2347800"/>
              <a:gd name="connsiteY20" fmla="*/ 454023 h 544830"/>
              <a:gd name="connsiteX21" fmla="*/ 0 w 2347800"/>
              <a:gd name="connsiteY21" fmla="*/ 454025 h 544830"/>
              <a:gd name="connsiteX22" fmla="*/ 0 w 2347800"/>
              <a:gd name="connsiteY22" fmla="*/ 317817 h 544830"/>
              <a:gd name="connsiteX23" fmla="*/ 0 w 2347800"/>
              <a:gd name="connsiteY23" fmla="*/ 90807 h 54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47800" h="544830">
                <a:moveTo>
                  <a:pt x="0" y="90807"/>
                </a:moveTo>
                <a:cubicBezTo>
                  <a:pt x="0" y="66723"/>
                  <a:pt x="9567" y="43626"/>
                  <a:pt x="26597" y="26597"/>
                </a:cubicBezTo>
                <a:cubicBezTo>
                  <a:pt x="43627" y="9567"/>
                  <a:pt x="66724" y="0"/>
                  <a:pt x="90807" y="0"/>
                </a:cubicBezTo>
                <a:lnTo>
                  <a:pt x="391300" y="0"/>
                </a:lnTo>
                <a:lnTo>
                  <a:pt x="391300" y="0"/>
                </a:lnTo>
                <a:lnTo>
                  <a:pt x="978250" y="0"/>
                </a:lnTo>
                <a:lnTo>
                  <a:pt x="2256993" y="0"/>
                </a:lnTo>
                <a:cubicBezTo>
                  <a:pt x="2281077" y="0"/>
                  <a:pt x="2304174" y="9567"/>
                  <a:pt x="2321203" y="26597"/>
                </a:cubicBezTo>
                <a:cubicBezTo>
                  <a:pt x="2338233" y="43627"/>
                  <a:pt x="2347800" y="66724"/>
                  <a:pt x="2347800" y="90807"/>
                </a:cubicBezTo>
                <a:lnTo>
                  <a:pt x="2347800" y="317817"/>
                </a:lnTo>
                <a:lnTo>
                  <a:pt x="2347800" y="317817"/>
                </a:lnTo>
                <a:lnTo>
                  <a:pt x="2347800" y="454025"/>
                </a:lnTo>
                <a:lnTo>
                  <a:pt x="2347800" y="454023"/>
                </a:lnTo>
                <a:cubicBezTo>
                  <a:pt x="2347800" y="478107"/>
                  <a:pt x="2338233" y="501204"/>
                  <a:pt x="2321203" y="518233"/>
                </a:cubicBezTo>
                <a:cubicBezTo>
                  <a:pt x="2304173" y="535263"/>
                  <a:pt x="2281076" y="544830"/>
                  <a:pt x="2256993" y="544830"/>
                </a:cubicBezTo>
                <a:lnTo>
                  <a:pt x="978250" y="544830"/>
                </a:lnTo>
                <a:lnTo>
                  <a:pt x="391300" y="544830"/>
                </a:lnTo>
                <a:lnTo>
                  <a:pt x="391300" y="544830"/>
                </a:lnTo>
                <a:lnTo>
                  <a:pt x="90807" y="544830"/>
                </a:lnTo>
                <a:cubicBezTo>
                  <a:pt x="66723" y="544830"/>
                  <a:pt x="43626" y="535263"/>
                  <a:pt x="26597" y="518233"/>
                </a:cubicBezTo>
                <a:cubicBezTo>
                  <a:pt x="9567" y="501203"/>
                  <a:pt x="0" y="478106"/>
                  <a:pt x="0" y="454023"/>
                </a:cubicBezTo>
                <a:lnTo>
                  <a:pt x="0" y="454025"/>
                </a:lnTo>
                <a:lnTo>
                  <a:pt x="0" y="317817"/>
                </a:lnTo>
                <a:lnTo>
                  <a:pt x="0" y="908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headers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33999" y="4123146"/>
            <a:ext cx="3772297" cy="987504"/>
          </a:xfrm>
          <a:prstGeom prst="wedgeRoundRectCallout">
            <a:avLst>
              <a:gd name="adj1" fmla="val -66833"/>
              <a:gd name="adj2" fmla="val 441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request body holds  the submitted data</a:t>
            </a:r>
          </a:p>
        </p:txBody>
      </p:sp>
    </p:spTree>
    <p:extLst>
      <p:ext uri="{BB962C8B-B14F-4D97-AF65-F5344CB8AC3E}">
        <p14:creationId xmlns:p14="http://schemas.microsoft.com/office/powerpoint/2010/main" val="37698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– Example</a:t>
            </a:r>
            <a:endParaRPr lang="en-US" dirty="0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55682" y="1258546"/>
            <a:ext cx="10253664" cy="541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OK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Nov 2016 16:09:18 GMT+2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11820" y="1149969"/>
            <a:ext cx="4794180" cy="544830"/>
          </a:xfrm>
          <a:prstGeom prst="wedgeRoundRectCallout">
            <a:avLst>
              <a:gd name="adj1" fmla="val -75008"/>
              <a:gd name="adj2" fmla="val 18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058181" y="2728123"/>
            <a:ext cx="3342545" cy="987504"/>
          </a:xfrm>
          <a:custGeom>
            <a:avLst/>
            <a:gdLst>
              <a:gd name="connsiteX0" fmla="*/ 0 w 3342545"/>
              <a:gd name="connsiteY0" fmla="*/ 164587 h 987504"/>
              <a:gd name="connsiteX1" fmla="*/ 48207 w 3342545"/>
              <a:gd name="connsiteY1" fmla="*/ 48206 h 987504"/>
              <a:gd name="connsiteX2" fmla="*/ 164588 w 3342545"/>
              <a:gd name="connsiteY2" fmla="*/ 0 h 987504"/>
              <a:gd name="connsiteX3" fmla="*/ 557091 w 3342545"/>
              <a:gd name="connsiteY3" fmla="*/ 0 h 987504"/>
              <a:gd name="connsiteX4" fmla="*/ 557091 w 3342545"/>
              <a:gd name="connsiteY4" fmla="*/ 0 h 987504"/>
              <a:gd name="connsiteX5" fmla="*/ 1392727 w 3342545"/>
              <a:gd name="connsiteY5" fmla="*/ 0 h 987504"/>
              <a:gd name="connsiteX6" fmla="*/ 3177958 w 3342545"/>
              <a:gd name="connsiteY6" fmla="*/ 0 h 987504"/>
              <a:gd name="connsiteX7" fmla="*/ 3294339 w 3342545"/>
              <a:gd name="connsiteY7" fmla="*/ 48207 h 987504"/>
              <a:gd name="connsiteX8" fmla="*/ 3342545 w 3342545"/>
              <a:gd name="connsiteY8" fmla="*/ 164588 h 987504"/>
              <a:gd name="connsiteX9" fmla="*/ 3342545 w 3342545"/>
              <a:gd name="connsiteY9" fmla="*/ 164584 h 987504"/>
              <a:gd name="connsiteX10" fmla="*/ 3342545 w 3342545"/>
              <a:gd name="connsiteY10" fmla="*/ 164584 h 987504"/>
              <a:gd name="connsiteX11" fmla="*/ 3342545 w 3342545"/>
              <a:gd name="connsiteY11" fmla="*/ 411460 h 987504"/>
              <a:gd name="connsiteX12" fmla="*/ 3342545 w 3342545"/>
              <a:gd name="connsiteY12" fmla="*/ 822917 h 987504"/>
              <a:gd name="connsiteX13" fmla="*/ 3294339 w 3342545"/>
              <a:gd name="connsiteY13" fmla="*/ 939298 h 987504"/>
              <a:gd name="connsiteX14" fmla="*/ 3177958 w 3342545"/>
              <a:gd name="connsiteY14" fmla="*/ 987504 h 987504"/>
              <a:gd name="connsiteX15" fmla="*/ 1392727 w 3342545"/>
              <a:gd name="connsiteY15" fmla="*/ 987504 h 987504"/>
              <a:gd name="connsiteX16" fmla="*/ 557091 w 3342545"/>
              <a:gd name="connsiteY16" fmla="*/ 987504 h 987504"/>
              <a:gd name="connsiteX17" fmla="*/ 557091 w 3342545"/>
              <a:gd name="connsiteY17" fmla="*/ 987504 h 987504"/>
              <a:gd name="connsiteX18" fmla="*/ 164587 w 3342545"/>
              <a:gd name="connsiteY18" fmla="*/ 987504 h 987504"/>
              <a:gd name="connsiteX19" fmla="*/ 48206 w 3342545"/>
              <a:gd name="connsiteY19" fmla="*/ 939297 h 987504"/>
              <a:gd name="connsiteX20" fmla="*/ 0 w 3342545"/>
              <a:gd name="connsiteY20" fmla="*/ 822916 h 987504"/>
              <a:gd name="connsiteX21" fmla="*/ 0 w 3342545"/>
              <a:gd name="connsiteY21" fmla="*/ 411460 h 987504"/>
              <a:gd name="connsiteX22" fmla="*/ -697188 w 3342545"/>
              <a:gd name="connsiteY22" fmla="*/ 172142 h 987504"/>
              <a:gd name="connsiteX23" fmla="*/ 0 w 3342545"/>
              <a:gd name="connsiteY23" fmla="*/ 164584 h 987504"/>
              <a:gd name="connsiteX24" fmla="*/ 0 w 3342545"/>
              <a:gd name="connsiteY24" fmla="*/ 164587 h 987504"/>
              <a:gd name="connsiteX0" fmla="*/ 0 w 3342545"/>
              <a:gd name="connsiteY0" fmla="*/ 164587 h 987504"/>
              <a:gd name="connsiteX1" fmla="*/ 48207 w 3342545"/>
              <a:gd name="connsiteY1" fmla="*/ 48206 h 987504"/>
              <a:gd name="connsiteX2" fmla="*/ 164588 w 3342545"/>
              <a:gd name="connsiteY2" fmla="*/ 0 h 987504"/>
              <a:gd name="connsiteX3" fmla="*/ 557091 w 3342545"/>
              <a:gd name="connsiteY3" fmla="*/ 0 h 987504"/>
              <a:gd name="connsiteX4" fmla="*/ 557091 w 3342545"/>
              <a:gd name="connsiteY4" fmla="*/ 0 h 987504"/>
              <a:gd name="connsiteX5" fmla="*/ 1392727 w 3342545"/>
              <a:gd name="connsiteY5" fmla="*/ 0 h 987504"/>
              <a:gd name="connsiteX6" fmla="*/ 3177958 w 3342545"/>
              <a:gd name="connsiteY6" fmla="*/ 0 h 987504"/>
              <a:gd name="connsiteX7" fmla="*/ 3294339 w 3342545"/>
              <a:gd name="connsiteY7" fmla="*/ 48207 h 987504"/>
              <a:gd name="connsiteX8" fmla="*/ 3342545 w 3342545"/>
              <a:gd name="connsiteY8" fmla="*/ 164588 h 987504"/>
              <a:gd name="connsiteX9" fmla="*/ 3342545 w 3342545"/>
              <a:gd name="connsiteY9" fmla="*/ 164584 h 987504"/>
              <a:gd name="connsiteX10" fmla="*/ 3342545 w 3342545"/>
              <a:gd name="connsiteY10" fmla="*/ 164584 h 987504"/>
              <a:gd name="connsiteX11" fmla="*/ 3342545 w 3342545"/>
              <a:gd name="connsiteY11" fmla="*/ 411460 h 987504"/>
              <a:gd name="connsiteX12" fmla="*/ 3342545 w 3342545"/>
              <a:gd name="connsiteY12" fmla="*/ 822917 h 987504"/>
              <a:gd name="connsiteX13" fmla="*/ 3294339 w 3342545"/>
              <a:gd name="connsiteY13" fmla="*/ 939298 h 987504"/>
              <a:gd name="connsiteX14" fmla="*/ 3177958 w 3342545"/>
              <a:gd name="connsiteY14" fmla="*/ 987504 h 987504"/>
              <a:gd name="connsiteX15" fmla="*/ 1392727 w 3342545"/>
              <a:gd name="connsiteY15" fmla="*/ 987504 h 987504"/>
              <a:gd name="connsiteX16" fmla="*/ 557091 w 3342545"/>
              <a:gd name="connsiteY16" fmla="*/ 987504 h 987504"/>
              <a:gd name="connsiteX17" fmla="*/ 557091 w 3342545"/>
              <a:gd name="connsiteY17" fmla="*/ 987504 h 987504"/>
              <a:gd name="connsiteX18" fmla="*/ 164587 w 3342545"/>
              <a:gd name="connsiteY18" fmla="*/ 987504 h 987504"/>
              <a:gd name="connsiteX19" fmla="*/ 48206 w 3342545"/>
              <a:gd name="connsiteY19" fmla="*/ 939297 h 987504"/>
              <a:gd name="connsiteX20" fmla="*/ 0 w 3342545"/>
              <a:gd name="connsiteY20" fmla="*/ 822916 h 987504"/>
              <a:gd name="connsiteX21" fmla="*/ 0 w 3342545"/>
              <a:gd name="connsiteY21" fmla="*/ 411460 h 987504"/>
              <a:gd name="connsiteX22" fmla="*/ 0 w 3342545"/>
              <a:gd name="connsiteY22" fmla="*/ 164584 h 987504"/>
              <a:gd name="connsiteX23" fmla="*/ 0 w 3342545"/>
              <a:gd name="connsiteY23" fmla="*/ 164587 h 98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342545" h="987504">
                <a:moveTo>
                  <a:pt x="0" y="164587"/>
                </a:moveTo>
                <a:cubicBezTo>
                  <a:pt x="0" y="120936"/>
                  <a:pt x="17340" y="79072"/>
                  <a:pt x="48207" y="48206"/>
                </a:cubicBezTo>
                <a:cubicBezTo>
                  <a:pt x="79073" y="17340"/>
                  <a:pt x="120936" y="0"/>
                  <a:pt x="164588" y="0"/>
                </a:cubicBezTo>
                <a:lnTo>
                  <a:pt x="557091" y="0"/>
                </a:lnTo>
                <a:lnTo>
                  <a:pt x="557091" y="0"/>
                </a:lnTo>
                <a:lnTo>
                  <a:pt x="1392727" y="0"/>
                </a:lnTo>
                <a:lnTo>
                  <a:pt x="3177958" y="0"/>
                </a:lnTo>
                <a:cubicBezTo>
                  <a:pt x="3221609" y="0"/>
                  <a:pt x="3263473" y="17340"/>
                  <a:pt x="3294339" y="48207"/>
                </a:cubicBezTo>
                <a:cubicBezTo>
                  <a:pt x="3325205" y="79073"/>
                  <a:pt x="3342545" y="120936"/>
                  <a:pt x="3342545" y="164588"/>
                </a:cubicBezTo>
                <a:lnTo>
                  <a:pt x="3342545" y="164584"/>
                </a:lnTo>
                <a:lnTo>
                  <a:pt x="3342545" y="164584"/>
                </a:lnTo>
                <a:lnTo>
                  <a:pt x="3342545" y="411460"/>
                </a:lnTo>
                <a:lnTo>
                  <a:pt x="3342545" y="822917"/>
                </a:lnTo>
                <a:cubicBezTo>
                  <a:pt x="3342545" y="866568"/>
                  <a:pt x="3325205" y="908432"/>
                  <a:pt x="3294339" y="939298"/>
                </a:cubicBezTo>
                <a:cubicBezTo>
                  <a:pt x="3263473" y="970164"/>
                  <a:pt x="3221610" y="987504"/>
                  <a:pt x="3177958" y="987504"/>
                </a:cubicBezTo>
                <a:lnTo>
                  <a:pt x="1392727" y="987504"/>
                </a:lnTo>
                <a:lnTo>
                  <a:pt x="557091" y="987504"/>
                </a:lnTo>
                <a:lnTo>
                  <a:pt x="557091" y="987504"/>
                </a:lnTo>
                <a:lnTo>
                  <a:pt x="164587" y="987504"/>
                </a:lnTo>
                <a:cubicBezTo>
                  <a:pt x="120936" y="987504"/>
                  <a:pt x="79072" y="970164"/>
                  <a:pt x="48206" y="939297"/>
                </a:cubicBezTo>
                <a:cubicBezTo>
                  <a:pt x="17340" y="908431"/>
                  <a:pt x="0" y="866568"/>
                  <a:pt x="0" y="822916"/>
                </a:cubicBezTo>
                <a:lnTo>
                  <a:pt x="0" y="411460"/>
                </a:lnTo>
                <a:lnTo>
                  <a:pt x="0" y="164584"/>
                </a:lnTo>
                <a:lnTo>
                  <a:pt x="0" y="16458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5220" y="5093770"/>
            <a:ext cx="3342545" cy="544830"/>
          </a:xfrm>
          <a:prstGeom prst="wedgeRoundRectCallout">
            <a:avLst>
              <a:gd name="adj1" fmla="val -76054"/>
              <a:gd name="adj2" fmla="val 24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body</a:t>
            </a:r>
          </a:p>
        </p:txBody>
      </p:sp>
    </p:spTree>
    <p:extLst>
      <p:ext uri="{BB962C8B-B14F-4D97-AF65-F5344CB8AC3E}">
        <p14:creationId xmlns:p14="http://schemas.microsoft.com/office/powerpoint/2010/main" val="341637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3874</TotalTime>
  <Words>1358</Words>
  <Application>Microsoft Office PowerPoint</Application>
  <PresentationFormat>Широк екран</PresentationFormat>
  <Paragraphs>305</Paragraphs>
  <Slides>34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1_SoftUni</vt:lpstr>
      <vt:lpstr>HTTP and REST Services</vt:lpstr>
      <vt:lpstr>Table of Contents</vt:lpstr>
      <vt:lpstr>Have a Question?</vt:lpstr>
      <vt:lpstr>HTTP Overview</vt:lpstr>
      <vt:lpstr>HTTP Basics</vt:lpstr>
      <vt:lpstr>HTTP Request Methods</vt:lpstr>
      <vt:lpstr>HTTP GET Request – Example</vt:lpstr>
      <vt:lpstr>HTTP POST Request – Example</vt:lpstr>
      <vt:lpstr>HTTP Response – Example</vt:lpstr>
      <vt:lpstr>HTTP Response Status Codes</vt:lpstr>
      <vt:lpstr>Content-Type and Disposition</vt:lpstr>
      <vt:lpstr>HTTP Developer Tools</vt:lpstr>
      <vt:lpstr>Browser Developer Tools</vt:lpstr>
      <vt:lpstr>Postman</vt:lpstr>
      <vt:lpstr>REST and RESTful Services</vt:lpstr>
      <vt:lpstr>REST and RESTful Services</vt:lpstr>
      <vt:lpstr>REST Architectural Constraints</vt:lpstr>
      <vt:lpstr>REST and RESTful Services – Example</vt:lpstr>
      <vt:lpstr>Accessing GitHub Through HTTP</vt:lpstr>
      <vt:lpstr>GitHub API</vt:lpstr>
      <vt:lpstr>Github: Labels Issue</vt:lpstr>
      <vt:lpstr>GitHub API (2)</vt:lpstr>
      <vt:lpstr>Github: Create Issue</vt:lpstr>
      <vt:lpstr>Popular Providers</vt:lpstr>
      <vt:lpstr>Back-end as a Service</vt:lpstr>
      <vt:lpstr>Live Demonstration</vt:lpstr>
      <vt:lpstr>Live Demonstration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and REST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Radoslav Molov</cp:lastModifiedBy>
  <cp:revision>34</cp:revision>
  <dcterms:created xsi:type="dcterms:W3CDTF">2018-05-23T13:08:44Z</dcterms:created>
  <dcterms:modified xsi:type="dcterms:W3CDTF">2022-04-27T08:29:08Z</dcterms:modified>
  <cp:category>JS; JavaScript; front-end; AJAX; REST; ES6; Web development; computer programming; programming</cp:category>
</cp:coreProperties>
</file>