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45"/>
  </p:notesMasterIdLst>
  <p:handoutMasterIdLst>
    <p:handoutMasterId r:id="rId46"/>
  </p:handoutMasterIdLst>
  <p:sldIdLst>
    <p:sldId id="311" r:id="rId2"/>
    <p:sldId id="290" r:id="rId3"/>
    <p:sldId id="258" r:id="rId4"/>
    <p:sldId id="293" r:id="rId5"/>
    <p:sldId id="294" r:id="rId6"/>
    <p:sldId id="295" r:id="rId7"/>
    <p:sldId id="282" r:id="rId8"/>
    <p:sldId id="296" r:id="rId9"/>
    <p:sldId id="259" r:id="rId10"/>
    <p:sldId id="261" r:id="rId11"/>
    <p:sldId id="262" r:id="rId12"/>
    <p:sldId id="263" r:id="rId13"/>
    <p:sldId id="292" r:id="rId14"/>
    <p:sldId id="260" r:id="rId15"/>
    <p:sldId id="264" r:id="rId16"/>
    <p:sldId id="265" r:id="rId17"/>
    <p:sldId id="266" r:id="rId18"/>
    <p:sldId id="269" r:id="rId19"/>
    <p:sldId id="270" r:id="rId20"/>
    <p:sldId id="267" r:id="rId21"/>
    <p:sldId id="268" r:id="rId22"/>
    <p:sldId id="306" r:id="rId23"/>
    <p:sldId id="285" r:id="rId24"/>
    <p:sldId id="307" r:id="rId25"/>
    <p:sldId id="308" r:id="rId26"/>
    <p:sldId id="309" r:id="rId27"/>
    <p:sldId id="310" r:id="rId28"/>
    <p:sldId id="291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1" r:id="rId39"/>
    <p:sldId id="287" r:id="rId40"/>
    <p:sldId id="614" r:id="rId41"/>
    <p:sldId id="608" r:id="rId42"/>
    <p:sldId id="289" r:id="rId43"/>
    <p:sldId id="28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B30C3DB-DE26-4C9A-826E-0B2F23CDA8C3}">
          <p14:sldIdLst>
            <p14:sldId id="311"/>
            <p14:sldId id="290"/>
            <p14:sldId id="258"/>
          </p14:sldIdLst>
        </p14:section>
        <p14:section name="AJAX" id="{2B60F27C-68F5-414B-84D7-73A489FFAF42}">
          <p14:sldIdLst>
            <p14:sldId id="293"/>
            <p14:sldId id="294"/>
            <p14:sldId id="295"/>
            <p14:sldId id="282"/>
            <p14:sldId id="296"/>
          </p14:sldIdLst>
        </p14:section>
        <p14:section name="Asynchronous Programming" id="{C6760811-DCFA-42EF-92A7-268C9BA3ACE0}">
          <p14:sldIdLst>
            <p14:sldId id="259"/>
            <p14:sldId id="261"/>
            <p14:sldId id="262"/>
            <p14:sldId id="263"/>
            <p14:sldId id="292"/>
            <p14:sldId id="260"/>
          </p14:sldIdLst>
        </p14:section>
        <p14:section name="Promises" id="{D2E248CC-1AB4-4038-A8BA-A817A77AF320}">
          <p14:sldIdLst>
            <p14:sldId id="264"/>
            <p14:sldId id="265"/>
            <p14:sldId id="266"/>
            <p14:sldId id="269"/>
            <p14:sldId id="270"/>
            <p14:sldId id="267"/>
            <p14:sldId id="268"/>
            <p14:sldId id="306"/>
            <p14:sldId id="285"/>
            <p14:sldId id="307"/>
            <p14:sldId id="308"/>
            <p14:sldId id="309"/>
            <p14:sldId id="310"/>
            <p14:sldId id="291"/>
          </p14:sldIdLst>
        </p14:section>
        <p14:section name="Exercise" id="{BCB36EA2-269E-4968-B978-3F5E7D886AFC}">
          <p14:sldIdLst>
            <p14:sldId id="271"/>
          </p14:sldIdLst>
        </p14:section>
        <p14:section name="Async / Await" id="{CF344DF5-3346-4725-9BD8-60D537195A28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onclusion" id="{A2D6C8CA-4632-4284-8911-2281FDC2E9D0}">
          <p14:sldIdLst>
            <p14:sldId id="281"/>
            <p14:sldId id="287"/>
            <p14:sldId id="614"/>
            <p14:sldId id="608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9" d="100"/>
          <a:sy n="109" d="100"/>
        </p:scale>
        <p:origin x="726" y="10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911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this slides code -&gt; I think it can be optimized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0898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896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388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5533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92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8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39653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1405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690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4395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5934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9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957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5573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67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0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Fetch API, Promises, </a:t>
            </a:r>
            <a:r>
              <a:rPr lang="en-US" noProof="1"/>
              <a:t>async</a:t>
            </a:r>
            <a:r>
              <a:rPr lang="en-US" dirty="0"/>
              <a:t>/await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</a:t>
            </a:r>
            <a:r>
              <a:rPr lang="bg-BG" dirty="0"/>
              <a:t> </a:t>
            </a:r>
            <a:r>
              <a:rPr lang="en-US" dirty="0"/>
              <a:t>Programming and Promises</a:t>
            </a:r>
          </a:p>
        </p:txBody>
      </p:sp>
      <p:pic>
        <p:nvPicPr>
          <p:cNvPr id="9" name="Picture 2" descr="C:\Users\ko7ebo7e\Desktop\shuffle.png">
            <a:extLst>
              <a:ext uri="{FF2B5EF4-FFF2-40B4-BE49-F238E27FC236}">
                <a16:creationId xmlns:a16="http://schemas.microsoft.com/office/drawing/2014/main" id="{06D0AE29-474D-444D-9539-7EF4FF6C9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41000" y="2619000"/>
            <a:ext cx="2119662" cy="211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09800" y="1299985"/>
            <a:ext cx="9927138" cy="5097212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Not the same thing as </a:t>
            </a:r>
            <a:r>
              <a:rPr lang="en-US" sz="3400" b="1" dirty="0">
                <a:solidFill>
                  <a:schemeClr val="bg1"/>
                </a:solidFill>
              </a:rPr>
              <a:t>concurrent </a:t>
            </a:r>
            <a:r>
              <a:rPr lang="en-US" sz="3400" dirty="0"/>
              <a:t>or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multi-threaded</a:t>
            </a:r>
          </a:p>
          <a:p>
            <a:pPr>
              <a:buClr>
                <a:schemeClr val="tx1"/>
              </a:buClr>
            </a:pPr>
            <a:r>
              <a:rPr lang="en-US" dirty="0"/>
              <a:t>There can be </a:t>
            </a:r>
            <a:r>
              <a:rPr lang="en-US" b="1" dirty="0">
                <a:solidFill>
                  <a:schemeClr val="bg1"/>
                </a:solidFill>
              </a:rPr>
              <a:t>asynchronous code</a:t>
            </a:r>
            <a:r>
              <a:rPr lang="en-US" dirty="0"/>
              <a:t>, but it is </a:t>
            </a:r>
            <a:r>
              <a:rPr lang="en-US" b="1" dirty="0">
                <a:solidFill>
                  <a:schemeClr val="bg1"/>
                </a:solidFill>
              </a:rPr>
              <a:t>generally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single-threaded</a:t>
            </a:r>
          </a:p>
          <a:p>
            <a:pPr>
              <a:buClr>
                <a:schemeClr val="tx1"/>
              </a:buClr>
            </a:pPr>
            <a:r>
              <a:rPr lang="en-US" dirty="0"/>
              <a:t>Structured using </a:t>
            </a:r>
            <a:r>
              <a:rPr lang="en-US" b="1" dirty="0">
                <a:solidFill>
                  <a:schemeClr val="bg1"/>
                </a:solidFill>
              </a:rPr>
              <a:t>callback functions</a:t>
            </a:r>
          </a:p>
          <a:p>
            <a:pPr>
              <a:buClr>
                <a:schemeClr val="tx1"/>
              </a:buClr>
            </a:pPr>
            <a:r>
              <a:rPr lang="en-SG" dirty="0"/>
              <a:t>In current versions of JS there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Callbacks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Promises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Async</a:t>
            </a:r>
            <a:r>
              <a:rPr lang="en-US" b="1" dirty="0">
                <a:solidFill>
                  <a:schemeClr val="bg1"/>
                </a:solidFill>
              </a:rPr>
              <a:t> Functions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in JS</a:t>
            </a:r>
          </a:p>
        </p:txBody>
      </p:sp>
    </p:spTree>
    <p:extLst>
      <p:ext uri="{BB962C8B-B14F-4D97-AF65-F5344CB8AC3E}">
        <p14:creationId xmlns:p14="http://schemas.microsoft.com/office/powerpoint/2010/main" val="371787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Runs several tasks (pieces of code) in parallel, </a:t>
            </a:r>
            <a:r>
              <a:rPr lang="en-US" sz="3400" b="1" dirty="0">
                <a:solidFill>
                  <a:schemeClr val="bg1"/>
                </a:solidFill>
              </a:rPr>
              <a:t>at the same time</a:t>
            </a: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3352800"/>
            <a:ext cx="0" cy="2590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24000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1557246" y="3810000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036115" y="4265512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770460" y="4800587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756468" y="5265740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09733" y="2371498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Synchronous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2087" y="3593733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41681" y="4160662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5615" y="4605635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86492" y="5120586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96151" y="558573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6648561" y="3309998"/>
            <a:ext cx="3765" cy="2633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652325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76627" y="2367254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Asynchronous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14177" y="3550931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706205" y="3760209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2955" y="383606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706205" y="4297964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17439" y="435656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701025" y="4811424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24554" y="4887284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701025" y="5369824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29022" y="541612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</p:spTree>
    <p:extLst>
      <p:ext uri="{BB962C8B-B14F-4D97-AF65-F5344CB8AC3E}">
        <p14:creationId xmlns:p14="http://schemas.microsoft.com/office/powerpoint/2010/main" val="35809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  <p:bldP spid="22" grpId="0"/>
      <p:bldP spid="23" grpId="0"/>
      <p:bldP spid="27" grpId="0"/>
      <p:bldP spid="28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205" y="1321840"/>
            <a:ext cx="9927138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following commands will be executed as follows: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Programming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23802" y="2374183"/>
            <a:ext cx="5334000" cy="252643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console.log("Hello.");</a:t>
            </a:r>
          </a:p>
          <a:p>
            <a:pPr defTabSz="1218987">
              <a:spcBef>
                <a:spcPts val="1800"/>
              </a:spcBef>
              <a:defRPr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console.log("Goodbye!");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spcBef>
                <a:spcPts val="1800"/>
              </a:spcBef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 again!");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53401" y="2746938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153401" y="34032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 again!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153401" y="41148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Goodbye!</a:t>
            </a:r>
          </a:p>
        </p:txBody>
      </p:sp>
    </p:spTree>
    <p:extLst>
      <p:ext uri="{BB962C8B-B14F-4D97-AF65-F5344CB8AC3E}">
        <p14:creationId xmlns:p14="http://schemas.microsoft.com/office/powerpoint/2010/main" val="33204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16974" y="1122411"/>
            <a:ext cx="10321675" cy="5546589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b="1" dirty="0">
                <a:solidFill>
                  <a:schemeClr val="bg1"/>
                </a:solidFill>
              </a:rPr>
              <a:t>passed</a:t>
            </a:r>
            <a:r>
              <a:rPr lang="en-US" dirty="0"/>
              <a:t> into another function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</a:p>
          <a:p>
            <a:r>
              <a:rPr lang="en-US" dirty="0"/>
              <a:t>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inside the outer function to complete some kind of routine or action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61000" y="3339000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"sprint");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//Running sprint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411000" y="3474000"/>
            <a:ext cx="2438400" cy="68580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58290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43000"/>
            <a:ext cx="9829800" cy="54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4D1013-CF55-4575-9ABC-4B047880FE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2590800" cy="2590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Objects Holding Asynchronous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</p:spTree>
    <p:extLst>
      <p:ext uri="{BB962C8B-B14F-4D97-AF65-F5344CB8AC3E}">
        <p14:creationId xmlns:p14="http://schemas.microsoft.com/office/powerpoint/2010/main" val="12511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3275" y="1121149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A promise is an </a:t>
            </a:r>
            <a:r>
              <a:rPr lang="en-US" sz="3400" b="1" dirty="0">
                <a:solidFill>
                  <a:schemeClr val="bg1"/>
                </a:solidFill>
              </a:rPr>
              <a:t>asynchronous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action</a:t>
            </a:r>
            <a:r>
              <a:rPr lang="en-US" sz="3400" dirty="0"/>
              <a:t> that </a:t>
            </a:r>
            <a:r>
              <a:rPr lang="en-US" sz="3400" b="1" dirty="0">
                <a:solidFill>
                  <a:schemeClr val="bg1"/>
                </a:solidFill>
              </a:rPr>
              <a:t>may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complete</a:t>
            </a:r>
            <a:r>
              <a:rPr lang="en-US" sz="3400" dirty="0"/>
              <a:t> at some point and </a:t>
            </a:r>
            <a:r>
              <a:rPr lang="en-US" sz="3400" b="1" dirty="0">
                <a:solidFill>
                  <a:schemeClr val="bg1"/>
                </a:solidFill>
              </a:rPr>
              <a:t>produce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 value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States: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Pending</a:t>
            </a:r>
            <a:r>
              <a:rPr lang="en-US" sz="3200" dirty="0"/>
              <a:t> - operation still running (unfinished)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Fulfilled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finished </a:t>
            </a:r>
            <a:r>
              <a:rPr lang="bg-BG" sz="3200" dirty="0"/>
              <a:t>(</a:t>
            </a:r>
            <a:r>
              <a:rPr lang="en-US" sz="3200" dirty="0"/>
              <a:t>the result is available</a:t>
            </a:r>
            <a:r>
              <a:rPr lang="bg-BG" sz="3200" dirty="0"/>
              <a:t>)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Failed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failed</a:t>
            </a:r>
            <a:r>
              <a:rPr lang="bg-BG" sz="3200" dirty="0"/>
              <a:t> (</a:t>
            </a:r>
            <a:r>
              <a:rPr lang="en-US" sz="3200" dirty="0"/>
              <a:t>an error is present)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Promises use the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66000" y="5454000"/>
            <a:ext cx="43434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(executor);</a:t>
            </a:r>
          </a:p>
        </p:txBody>
      </p:sp>
    </p:spTree>
    <p:extLst>
      <p:ext uri="{BB962C8B-B14F-4D97-AF65-F5344CB8AC3E}">
        <p14:creationId xmlns:p14="http://schemas.microsoft.com/office/powerpoint/2010/main" val="212293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981000" y="2364442"/>
            <a:ext cx="2219070" cy="29718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Promise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722162" y="2745442"/>
            <a:ext cx="2028312" cy="2209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500" b="1" dirty="0">
                <a:solidFill>
                  <a:srgbClr val="FFFFFF"/>
                </a:solidFill>
                <a:latin typeface="Consolas" panose="020B0609020204030204" pitchFamily="49" charset="0"/>
              </a:rPr>
              <a:t>then</a:t>
            </a:r>
            <a:endParaRPr lang="en-US" sz="2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Flowchart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058238" y="32194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resolve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058237" y="42481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reject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76402" y="4419601"/>
            <a:ext cx="724475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76401" y="3388732"/>
            <a:ext cx="724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 bwMode="auto">
          <a:xfrm>
            <a:off x="6068344" y="3236332"/>
            <a:ext cx="1477900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onFulfilled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6083392" y="4248150"/>
            <a:ext cx="1462853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onRejected</a:t>
            </a:r>
          </a:p>
        </p:txBody>
      </p:sp>
      <p:cxnSp>
        <p:nvCxnSpPr>
          <p:cNvPr id="2054" name="Straight Arrow Connector 2053"/>
          <p:cNvCxnSpPr>
            <a:cxnSpLocks/>
            <a:stCxn id="13" idx="3"/>
          </p:cNvCxnSpPr>
          <p:nvPr/>
        </p:nvCxnSpPr>
        <p:spPr>
          <a:xfrm flipV="1">
            <a:off x="7750474" y="3400426"/>
            <a:ext cx="1348402" cy="449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7729783" y="3850343"/>
            <a:ext cx="1369092" cy="578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 rot="20317056">
            <a:off x="7553571" y="3307761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5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return data</a:t>
            </a:r>
          </a:p>
        </p:txBody>
      </p:sp>
      <p:sp>
        <p:nvSpPr>
          <p:cNvPr id="62" name="Rectangle 61"/>
          <p:cNvSpPr/>
          <p:nvPr/>
        </p:nvSpPr>
        <p:spPr>
          <a:xfrm rot="1453643">
            <a:off x="7542538" y="4138261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5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throw error</a:t>
            </a:r>
          </a:p>
        </p:txBody>
      </p:sp>
    </p:spTree>
    <p:extLst>
      <p:ext uri="{BB962C8B-B14F-4D97-AF65-F5344CB8AC3E}">
        <p14:creationId xmlns:p14="http://schemas.microsoft.com/office/powerpoint/2010/main" val="251439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61" grpId="0"/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17166" y="2110578"/>
            <a:ext cx="6931434" cy="353183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(function(resolve,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resolve('done');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.then(function(res)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console.log('Then returned: ' + res);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Promise.then()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1232143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00400" y="3722288"/>
            <a:ext cx="3048000" cy="316312"/>
          </a:xfrm>
          <a:prstGeom prst="wedgeRoundRectCallout">
            <a:avLst>
              <a:gd name="adj1" fmla="val -63673"/>
              <a:gd name="adj2" fmla="val -2837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Resolved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0" y="5933409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087871" y="3020442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Before promise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87871" y="3760268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After promise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80667" y="4482915"/>
            <a:ext cx="3720534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Then returned: done</a:t>
            </a:r>
          </a:p>
        </p:txBody>
      </p:sp>
    </p:spTree>
    <p:extLst>
      <p:ext uri="{BB962C8B-B14F-4D97-AF65-F5344CB8AC3E}">
        <p14:creationId xmlns:p14="http://schemas.microsoft.com/office/powerpoint/2010/main" val="49019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362200" y="2011798"/>
            <a:ext cx="9067800" cy="311120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new Promise(function 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 ()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reject('fail');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.then (function (result) { console.log(result); 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.catch (function(error) { console.log(error); });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Promise.catch()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62200" y="1203881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95800" y="3567401"/>
            <a:ext cx="3429000" cy="527212"/>
          </a:xfrm>
          <a:prstGeom prst="wedgeRoundRectCallout">
            <a:avLst>
              <a:gd name="adj1" fmla="val -61156"/>
              <a:gd name="adj2" fmla="val -4289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Rejected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62200" y="5493393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</p:spTree>
    <p:extLst>
      <p:ext uri="{BB962C8B-B14F-4D97-AF65-F5344CB8AC3E}">
        <p14:creationId xmlns:p14="http://schemas.microsoft.com/office/powerpoint/2010/main" val="132191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  <a:p>
            <a:r>
              <a:rPr lang="en-US" dirty="0"/>
              <a:t>Asynchronous Programming</a:t>
            </a:r>
          </a:p>
          <a:p>
            <a:r>
              <a:rPr lang="en-US" dirty="0"/>
              <a:t>Promises Deep Dive</a:t>
            </a:r>
          </a:p>
          <a:p>
            <a:r>
              <a:rPr lang="en-US" noProof="1"/>
              <a:t>Async</a:t>
            </a:r>
            <a:r>
              <a:rPr lang="en-US" dirty="0"/>
              <a:t> / </a:t>
            </a:r>
            <a:r>
              <a:rPr lang="en-US" noProof="1"/>
              <a:t>Await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E418F4-A722-49F6-B05E-49DF3F8BD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</a:t>
            </a:r>
            <a: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reject</a:t>
            </a:r>
            <a:r>
              <a:rPr lang="en-US" sz="3400" dirty="0"/>
              <a:t>(reason)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that is </a:t>
            </a:r>
            <a:r>
              <a:rPr lang="en-US" sz="3200" b="1" dirty="0">
                <a:solidFill>
                  <a:schemeClr val="bg1"/>
                </a:solidFill>
              </a:rPr>
              <a:t>rejected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reason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Promise.resolve</a:t>
            </a:r>
            <a:r>
              <a:rPr lang="en-US" sz="3400" dirty="0"/>
              <a:t>(value)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object that is </a:t>
            </a:r>
            <a:r>
              <a:rPr lang="en-US" sz="3200" b="1" dirty="0">
                <a:solidFill>
                  <a:schemeClr val="bg1"/>
                </a:solidFill>
              </a:rPr>
              <a:t>resolved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Promise.all</a:t>
            </a:r>
            <a:r>
              <a:rPr lang="en-US" sz="3400" dirty="0"/>
              <a:t>(</a:t>
            </a:r>
            <a:r>
              <a:rPr lang="en-US" sz="3400" dirty="0" err="1"/>
              <a:t>iterable</a:t>
            </a:r>
            <a:r>
              <a:rPr lang="en-US" sz="3400" dirty="0"/>
              <a:t>)</a:t>
            </a:r>
          </a:p>
          <a:p>
            <a:pPr marL="1066236" lvl="1" indent="-457200">
              <a:lnSpc>
                <a:spcPct val="100000"/>
              </a:lnSpc>
            </a:pPr>
            <a:r>
              <a:rPr lang="en-US" sz="3200" dirty="0"/>
              <a:t>Returns a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  <a:r>
              <a:rPr lang="en-US" sz="32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Fulfills when </a:t>
            </a:r>
            <a:r>
              <a:rPr lang="en-US" sz="3000" b="1" dirty="0">
                <a:solidFill>
                  <a:schemeClr val="bg1"/>
                </a:solidFill>
              </a:rPr>
              <a:t>all</a:t>
            </a:r>
            <a:r>
              <a:rPr lang="en-US" sz="3000" dirty="0"/>
              <a:t> of the promises </a:t>
            </a:r>
            <a:r>
              <a:rPr lang="en-US" sz="3000" b="1" dirty="0">
                <a:solidFill>
                  <a:schemeClr val="bg1"/>
                </a:solidFill>
              </a:rPr>
              <a:t>have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fulfilled</a:t>
            </a:r>
            <a:r>
              <a:rPr lang="en-US" sz="30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Rejects as soon as </a:t>
            </a:r>
            <a:r>
              <a:rPr lang="en-US" sz="3000" b="1" dirty="0">
                <a:solidFill>
                  <a:schemeClr val="bg1"/>
                </a:solidFill>
              </a:rPr>
              <a:t>one</a:t>
            </a:r>
            <a:r>
              <a:rPr lang="en-US" sz="3000" dirty="0"/>
              <a:t> of them </a:t>
            </a:r>
            <a:r>
              <a:rPr lang="en-US" sz="3000" b="1" dirty="0">
                <a:solidFill>
                  <a:schemeClr val="bg1"/>
                </a:solidFill>
              </a:rPr>
              <a:t>rejects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lnSpc>
                <a:spcPct val="100000"/>
              </a:lnSpc>
              <a:buNone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</a:t>
            </a:r>
          </a:p>
        </p:txBody>
      </p:sp>
    </p:spTree>
    <p:extLst>
      <p:ext uri="{BB962C8B-B14F-4D97-AF65-F5344CB8AC3E}">
        <p14:creationId xmlns:p14="http://schemas.microsoft.com/office/powerpoint/2010/main" val="910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Promise.allSettled</a:t>
            </a:r>
            <a:r>
              <a:rPr lang="en-US" sz="3600" dirty="0"/>
              <a:t>(</a:t>
            </a:r>
            <a:r>
              <a:rPr lang="en-US" sz="3600" dirty="0" err="1"/>
              <a:t>iterable</a:t>
            </a:r>
            <a:r>
              <a:rPr lang="en-US" sz="36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Wait until all promises have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Promise.race</a:t>
            </a:r>
            <a:r>
              <a:rPr lang="en-US" sz="3600" dirty="0"/>
              <a:t>(</a:t>
            </a:r>
            <a:r>
              <a:rPr lang="en-US" sz="3600" dirty="0" err="1"/>
              <a:t>iterable</a:t>
            </a:r>
            <a:r>
              <a:rPr lang="en-US" sz="36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Returns a promise that fulfills or rejects as soon as one of the promises in an iterable is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Promise.prototype.finally</a:t>
            </a:r>
            <a:r>
              <a:rPr lang="en-US" sz="3600" dirty="0"/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The handler is called when the promise is settled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hlinkClick r:id="" action="ppaction://noaction"/>
            </a:endParaRPr>
          </a:p>
          <a:p>
            <a:pPr marL="0" indent="0">
              <a:buNone/>
            </a:pPr>
            <a:endParaRPr lang="en-US" sz="3600" dirty="0">
              <a:hlinkClick r:id="" action="ppaction://noactio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 (2)</a:t>
            </a:r>
          </a:p>
        </p:txBody>
      </p:sp>
    </p:spTree>
    <p:extLst>
      <p:ext uri="{BB962C8B-B14F-4D97-AF65-F5344CB8AC3E}">
        <p14:creationId xmlns:p14="http://schemas.microsoft.com/office/powerpoint/2010/main" val="287667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2642" y="1230952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200" dirty="0"/>
              <a:t> method allows making network requests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It is similar to </a:t>
            </a:r>
            <a:r>
              <a:rPr lang="en-US" sz="3200" b="1" dirty="0">
                <a:solidFill>
                  <a:schemeClr val="bg1"/>
                </a:solidFill>
              </a:rPr>
              <a:t>XMLHttpRequest</a:t>
            </a:r>
            <a:r>
              <a:rPr lang="en-US" sz="3200" dirty="0"/>
              <a:t> (XHR). The main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difference</a:t>
            </a:r>
            <a:r>
              <a:rPr lang="en-US" sz="3200" dirty="0"/>
              <a:t> is that the </a:t>
            </a:r>
            <a:r>
              <a:rPr lang="en-US" sz="3200" b="1" dirty="0">
                <a:solidFill>
                  <a:schemeClr val="bg1"/>
                </a:solidFill>
              </a:rPr>
              <a:t>Fetch API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Uses </a:t>
            </a:r>
            <a:r>
              <a:rPr lang="en-US" sz="3000" b="1" dirty="0">
                <a:solidFill>
                  <a:schemeClr val="bg1"/>
                </a:solidFill>
              </a:rPr>
              <a:t>Promises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Enables a </a:t>
            </a:r>
            <a:r>
              <a:rPr lang="en-US" sz="3000" b="1" dirty="0">
                <a:solidFill>
                  <a:schemeClr val="bg1"/>
                </a:solidFill>
              </a:rPr>
              <a:t>simpler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cleaner</a:t>
            </a:r>
            <a:r>
              <a:rPr lang="en-US" sz="3000" dirty="0"/>
              <a:t> API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Makes code more readable and maintainable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Fetch?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71000" y="5226803"/>
            <a:ext cx="5867400" cy="14286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400" b="1" dirty="0">
                <a:latin typeface="Consolas" panose="020B0609020204030204" pitchFamily="49" charset="0"/>
              </a:rPr>
              <a:t>('./</a:t>
            </a:r>
            <a:r>
              <a:rPr lang="en-US" sz="2400" b="1" dirty="0" err="1">
                <a:latin typeface="Consolas" panose="020B0609020204030204" pitchFamily="49" charset="0"/>
              </a:rPr>
              <a:t>api</a:t>
            </a:r>
            <a:r>
              <a:rPr lang="en-US" sz="2400" b="1" dirty="0">
                <a:latin typeface="Consolas" panose="020B0609020204030204" pitchFamily="49" charset="0"/>
              </a:rPr>
              <a:t>/</a:t>
            </a:r>
            <a:r>
              <a:rPr lang="en-US" sz="2400" b="1" dirty="0" err="1">
                <a:latin typeface="Consolas" panose="020B0609020204030204" pitchFamily="49" charset="0"/>
              </a:rPr>
              <a:t>some.json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(function(response)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(function(err) {…})</a:t>
            </a:r>
          </a:p>
        </p:txBody>
      </p:sp>
    </p:spTree>
    <p:extLst>
      <p:ext uri="{BB962C8B-B14F-4D97-AF65-F5344CB8AC3E}">
        <p14:creationId xmlns:p14="http://schemas.microsoft.com/office/powerpoint/2010/main" val="244728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The response of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request is a </a:t>
            </a:r>
            <a:r>
              <a:rPr lang="en-US" sz="3400" b="1" dirty="0">
                <a:solidFill>
                  <a:schemeClr val="bg1"/>
                </a:solidFill>
              </a:rPr>
              <a:t>Stream</a:t>
            </a:r>
            <a:r>
              <a:rPr lang="en-US" sz="3400" dirty="0"/>
              <a:t> object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reading</a:t>
            </a:r>
            <a:r>
              <a:rPr lang="en-US" sz="3400" dirty="0"/>
              <a:t> of the stream happens </a:t>
            </a:r>
            <a:r>
              <a:rPr lang="en-US" sz="3400" b="1" dirty="0">
                <a:solidFill>
                  <a:schemeClr val="bg1"/>
                </a:solidFill>
              </a:rPr>
              <a:t>asynchronously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When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json()</a:t>
            </a:r>
            <a:r>
              <a:rPr lang="en-US" sz="3400" dirty="0"/>
              <a:t> method is called, a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is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response status </a:t>
            </a:r>
            <a:r>
              <a:rPr lang="en-US" sz="3200" dirty="0"/>
              <a:t>is checked (should be </a:t>
            </a:r>
            <a:r>
              <a:rPr lang="en-US" sz="3200" b="1" dirty="0">
                <a:solidFill>
                  <a:schemeClr val="bg1"/>
                </a:solidFill>
              </a:rPr>
              <a:t>200</a:t>
            </a:r>
            <a:r>
              <a:rPr lang="en-US" sz="3200" dirty="0"/>
              <a:t>) </a:t>
            </a:r>
            <a:r>
              <a:rPr lang="en-US" sz="3200" b="1" dirty="0">
                <a:solidFill>
                  <a:schemeClr val="bg1"/>
                </a:solidFill>
              </a:rPr>
              <a:t>before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parsing</a:t>
            </a:r>
            <a:r>
              <a:rPr lang="en-US" sz="3200" dirty="0"/>
              <a:t> the response as 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Fetch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01000" y="4374000"/>
            <a:ext cx="85344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response.status</a:t>
            </a:r>
            <a:r>
              <a:rPr lang="en-US" sz="2400" b="1" dirty="0">
                <a:latin typeface="Consolas" panose="020B0609020204030204" pitchFamily="49" charset="0"/>
              </a:rPr>
              <a:t> !== 200)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handle error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.then(function(data) { console.log(data)})</a:t>
            </a:r>
          </a:p>
        </p:txBody>
      </p:sp>
    </p:spTree>
    <p:extLst>
      <p:ext uri="{BB962C8B-B14F-4D97-AF65-F5344CB8AC3E}">
        <p14:creationId xmlns:p14="http://schemas.microsoft.com/office/powerpoint/2010/main" val="70751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8758C-D880-405D-8064-48BC418CD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63428"/>
            <a:ext cx="8625520" cy="882654"/>
          </a:xfrm>
        </p:spPr>
        <p:txBody>
          <a:bodyPr/>
          <a:lstStyle/>
          <a:p>
            <a:r>
              <a:rPr lang="en-US" dirty="0"/>
              <a:t>GET Request</a:t>
            </a:r>
            <a:endParaRPr lang="bg-BG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586B2A0-39FB-4FF0-B56C-7A4CFBCE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2754000"/>
            <a:ext cx="9323063" cy="215710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https://api.github.com/users/testnakov/repos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.then((response) =&gt; </a:t>
            </a: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.then((data) =&gt; console.log (data))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.catch((error) =&gt;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(error))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51D06-6994-44C6-8983-306CAA94092D}"/>
              </a:ext>
            </a:extLst>
          </p:cNvPr>
          <p:cNvSpPr/>
          <p:nvPr/>
        </p:nvSpPr>
        <p:spPr>
          <a:xfrm>
            <a:off x="2316000" y="1349260"/>
            <a:ext cx="891259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Fetch API</a:t>
            </a:r>
            <a:r>
              <a:rPr lang="en-US" sz="3400" dirty="0"/>
              <a:t> uses the </a:t>
            </a:r>
            <a:r>
              <a:rPr lang="en-US" sz="3400" b="1" dirty="0">
                <a:solidFill>
                  <a:schemeClr val="bg1"/>
                </a:solidFill>
              </a:rPr>
              <a:t>GET</a:t>
            </a:r>
            <a:r>
              <a:rPr lang="en-US" sz="3400" dirty="0"/>
              <a:t> method so that a direct call would be like this</a:t>
            </a:r>
            <a:endParaRPr lang="bg-BG" sz="3400" dirty="0"/>
          </a:p>
        </p:txBody>
      </p:sp>
    </p:spTree>
    <p:extLst>
      <p:ext uri="{BB962C8B-B14F-4D97-AF65-F5344CB8AC3E}">
        <p14:creationId xmlns:p14="http://schemas.microsoft.com/office/powerpoint/2010/main" val="50595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To make a </a:t>
            </a:r>
            <a:r>
              <a:rPr lang="en-US" sz="3400" b="1" dirty="0">
                <a:solidFill>
                  <a:schemeClr val="bg1"/>
                </a:solidFill>
              </a:rPr>
              <a:t>POST</a:t>
            </a:r>
            <a:r>
              <a:rPr lang="en-US" sz="3400" dirty="0"/>
              <a:t> request, we can set the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  <a:r>
              <a:rPr lang="en-US" sz="3400" dirty="0"/>
              <a:t> and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body</a:t>
            </a:r>
            <a:r>
              <a:rPr lang="en-US" sz="3400" dirty="0"/>
              <a:t> parameters in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options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87633" y="2891870"/>
            <a:ext cx="919171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fetch('/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latin typeface="Consolas" panose="020B0609020204030204" pitchFamily="49" charset="0"/>
              </a:rPr>
              <a:t>', {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method: 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headers: { 'Content-type': 'application/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' },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body: 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(data),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4244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B55214-106F-4DA9-9F68-DB17EDB514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create a clone of the response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resolves the promise with JSON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redirect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create new promise but with different URL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resolves the promise with string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arrayBuffer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resolve body with </a:t>
            </a:r>
            <a:r>
              <a:rPr lang="en-US" sz="3400" dirty="0" err="1"/>
              <a:t>ArrayBuffer</a:t>
            </a: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blob()</a:t>
            </a:r>
            <a:r>
              <a:rPr lang="en-US" sz="3400" dirty="0"/>
              <a:t> resolve body with Blob (file, image, etc.)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resolve body with </a:t>
            </a:r>
            <a:r>
              <a:rPr lang="en-US" sz="3400" dirty="0" err="1"/>
              <a:t>FormData</a:t>
            </a: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FDC2B-5378-4B78-AF11-13AF33A0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463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8824D0-289D-441E-92A9-C06590F9C4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basic</a:t>
            </a:r>
            <a:r>
              <a:rPr lang="en-US" sz="3400" dirty="0"/>
              <a:t> -  normal, same origin response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cors</a:t>
            </a:r>
            <a:r>
              <a:rPr lang="en-US" sz="3400" dirty="0"/>
              <a:t> -  response was received from a valid</a:t>
            </a:r>
            <a:br>
              <a:rPr lang="en-US" sz="3400" dirty="0"/>
            </a:br>
            <a:r>
              <a:rPr lang="en-US" sz="3400" dirty="0"/>
              <a:t>cross-origin request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3400" dirty="0"/>
              <a:t> - error network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opaque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 Response for "no-cors" request to</a:t>
            </a:r>
            <a:br>
              <a:rPr lang="en-US" sz="3400" dirty="0"/>
            </a:br>
            <a:r>
              <a:rPr lang="en-US" sz="3400" dirty="0"/>
              <a:t>cross-origin resource</a:t>
            </a:r>
          </a:p>
          <a:p>
            <a:pPr lvl="1"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opaqueredirect</a:t>
            </a:r>
            <a:r>
              <a:rPr lang="en-US" sz="3400" dirty="0"/>
              <a:t> - the fetch request was made with</a:t>
            </a:r>
            <a:r>
              <a:rPr lang="en-US" sz="3400" b="1" dirty="0">
                <a:solidFill>
                  <a:schemeClr val="bg1"/>
                </a:solidFill>
              </a:rPr>
              <a:t> redirect: "manual"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C89113-69F7-423C-80DB-3BC65B3C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Types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226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1846" y="1250446"/>
            <a:ext cx="10201640" cy="5276048"/>
          </a:xfrm>
        </p:spPr>
        <p:txBody>
          <a:bodyPr>
            <a:normAutofit/>
          </a:bodyPr>
          <a:lstStyle/>
          <a:p>
            <a:pPr eaLnBrk="0" latinLnBrk="0" hangingPunct="0"/>
            <a:r>
              <a:rPr lang="en-US" sz="3400" dirty="0"/>
              <a:t>When working with a JSON API, you can:</a:t>
            </a:r>
          </a:p>
          <a:p>
            <a:pPr lvl="1" eaLnBrk="0" latinLnBrk="0" hangingPunct="0"/>
            <a:r>
              <a:rPr lang="en-US" sz="3200" dirty="0"/>
              <a:t>Define the </a:t>
            </a:r>
            <a:r>
              <a:rPr lang="en-US" sz="3200" b="1" dirty="0">
                <a:solidFill>
                  <a:schemeClr val="bg1"/>
                </a:solidFill>
              </a:rPr>
              <a:t>status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JSON parsing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separate functions</a:t>
            </a:r>
          </a:p>
          <a:p>
            <a:pPr lvl="1" eaLnBrk="0" latinLnBrk="0" hangingPunct="0"/>
            <a:r>
              <a:rPr lang="en-US" sz="3200" dirty="0"/>
              <a:t>The functions </a:t>
            </a:r>
            <a:r>
              <a:rPr lang="en-US" sz="3200" b="1" dirty="0">
                <a:solidFill>
                  <a:schemeClr val="bg1"/>
                </a:solidFill>
              </a:rPr>
              <a:t>return promises</a:t>
            </a:r>
            <a:r>
              <a:rPr lang="en-US" sz="3200" dirty="0"/>
              <a:t> which can be </a:t>
            </a:r>
            <a:r>
              <a:rPr lang="en-US" sz="3200" b="1" dirty="0">
                <a:solidFill>
                  <a:schemeClr val="bg1"/>
                </a:solidFill>
              </a:rPr>
              <a:t>chained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Promises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11000" y="3930540"/>
            <a:ext cx="54102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</a:t>
            </a:r>
            <a:r>
              <a:rPr lang="en-US" sz="2400" b="1" dirty="0" err="1">
                <a:latin typeface="Consolas" panose="020B0609020204030204" pitchFamily="49" charset="0"/>
              </a:rPr>
              <a:t>users.json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(status)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(function(data)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(function(error) {…});</a:t>
            </a:r>
          </a:p>
        </p:txBody>
      </p:sp>
    </p:spTree>
    <p:extLst>
      <p:ext uri="{BB962C8B-B14F-4D97-AF65-F5344CB8AC3E}">
        <p14:creationId xmlns:p14="http://schemas.microsoft.com/office/powerpoint/2010/main" val="427662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 GitHub Commits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9776" y="1332458"/>
            <a:ext cx="10670224" cy="529642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GitHub username: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&lt;input type="text" id="username" value="</a:t>
            </a:r>
            <a:r>
              <a:rPr lang="en-US" sz="2400" b="1" dirty="0" err="1">
                <a:latin typeface="Consolas" panose="020B0609020204030204" pitchFamily="49" charset="0"/>
              </a:rPr>
              <a:t>nakov</a:t>
            </a:r>
            <a:r>
              <a:rPr lang="en-US" sz="2400" b="1" dirty="0">
                <a:latin typeface="Consolas" panose="020B0609020204030204" pitchFamily="49" charset="0"/>
              </a:rPr>
              <a:t>" /&gt; &lt;</a:t>
            </a:r>
            <a:r>
              <a:rPr lang="en-US" sz="2400" b="1" dirty="0" err="1">
                <a:latin typeface="Consolas" panose="020B0609020204030204" pitchFamily="49" charset="0"/>
              </a:rPr>
              <a:t>br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Repo: &lt;input type="text" id="repo" value="</a:t>
            </a:r>
            <a:r>
              <a:rPr lang="en-US" sz="2400" b="1" dirty="0" err="1">
                <a:latin typeface="Consolas" panose="020B0609020204030204" pitchFamily="49" charset="0"/>
              </a:rPr>
              <a:t>nakov.io.cin</a:t>
            </a:r>
            <a:r>
              <a:rPr lang="en-US" sz="2400" b="1" dirty="0">
                <a:latin typeface="Consolas" panose="020B0609020204030204" pitchFamily="49" charset="0"/>
              </a:rPr>
              <a:t>" /&gt;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&lt;button </a:t>
            </a:r>
            <a:r>
              <a:rPr lang="en-US" sz="2400" b="1" dirty="0" err="1"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()"&gt;Load Commits&lt;/button&gt;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 id="commits"&gt;&lt;/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&lt;script&gt;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Use Fetch API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&lt;/script&gt;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8061" y="3788813"/>
            <a:ext cx="5248275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262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03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F747462-5A90-4697-A46D-672D17B50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2971800" cy="2971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Simplified Promises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Async / Await</a:t>
            </a:r>
          </a:p>
        </p:txBody>
      </p:sp>
    </p:spTree>
    <p:extLst>
      <p:ext uri="{BB962C8B-B14F-4D97-AF65-F5344CB8AC3E}">
        <p14:creationId xmlns:p14="http://schemas.microsoft.com/office/powerpoint/2010/main" val="107539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Returns a </a:t>
            </a:r>
            <a:r>
              <a:rPr lang="en-US" sz="3600" b="1" dirty="0">
                <a:solidFill>
                  <a:schemeClr val="bg1"/>
                </a:solidFill>
              </a:rPr>
              <a:t>promise</a:t>
            </a:r>
            <a:r>
              <a:rPr lang="en-US" sz="3600" dirty="0"/>
              <a:t>, that can await other promises in a way that </a:t>
            </a:r>
            <a:r>
              <a:rPr lang="en-US" sz="3600" b="1" dirty="0">
                <a:solidFill>
                  <a:schemeClr val="bg1"/>
                </a:solidFill>
              </a:rPr>
              <a:t>looks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synchronous</a:t>
            </a:r>
          </a:p>
          <a:p>
            <a:r>
              <a:rPr lang="en-US" sz="3600" dirty="0"/>
              <a:t>Operate </a:t>
            </a:r>
            <a:r>
              <a:rPr lang="en-US" sz="3600" b="1" dirty="0">
                <a:solidFill>
                  <a:schemeClr val="bg1"/>
                </a:solidFill>
              </a:rPr>
              <a:t>asynchronously</a:t>
            </a:r>
            <a:r>
              <a:rPr lang="en-US" sz="3600" dirty="0"/>
              <a:t> via the event loop</a:t>
            </a:r>
          </a:p>
          <a:p>
            <a:r>
              <a:rPr lang="en-US" sz="3600" dirty="0"/>
              <a:t>Contains an </a:t>
            </a:r>
            <a:r>
              <a:rPr lang="en-US" sz="3600" b="1" dirty="0">
                <a:solidFill>
                  <a:schemeClr val="bg1"/>
                </a:solidFill>
              </a:rPr>
              <a:t>await</a:t>
            </a:r>
            <a:r>
              <a:rPr lang="en-US" sz="3600" dirty="0"/>
              <a:t> expression that: </a:t>
            </a:r>
          </a:p>
          <a:p>
            <a:pPr lvl="1"/>
            <a:r>
              <a:rPr lang="en-US" sz="3600" dirty="0"/>
              <a:t>Is </a:t>
            </a:r>
            <a:r>
              <a:rPr lang="en-US" sz="3600" b="1" dirty="0">
                <a:solidFill>
                  <a:schemeClr val="bg1"/>
                </a:solidFill>
              </a:rPr>
              <a:t>only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valid</a:t>
            </a:r>
            <a:r>
              <a:rPr lang="en-US" sz="3600" dirty="0"/>
              <a:t> inside </a:t>
            </a:r>
            <a:r>
              <a:rPr lang="en-US" sz="3600" b="1" dirty="0" err="1">
                <a:solidFill>
                  <a:schemeClr val="bg1"/>
                </a:solidFill>
              </a:rPr>
              <a:t>async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Pauses</a:t>
            </a:r>
            <a:r>
              <a:rPr lang="en-US" sz="3600" dirty="0"/>
              <a:t> the execution </a:t>
            </a:r>
            <a:r>
              <a:rPr lang="en-US" sz="3200" dirty="0"/>
              <a:t>of that function</a:t>
            </a:r>
          </a:p>
          <a:p>
            <a:pPr lvl="1"/>
            <a:r>
              <a:rPr lang="en-US" sz="3600" dirty="0"/>
              <a:t>Waits for the Promise's </a:t>
            </a:r>
            <a:r>
              <a:rPr lang="en-US" sz="3600" b="1" dirty="0">
                <a:solidFill>
                  <a:schemeClr val="bg1"/>
                </a:solidFill>
              </a:rPr>
              <a:t>resolution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4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(2)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60996" y="1245568"/>
            <a:ext cx="5133392" cy="298809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resolveAfter2Seconds()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000" b="1" dirty="0">
                <a:latin typeface="Consolas" panose="020B0609020204030204" pitchFamily="49" charset="0"/>
              </a:rPr>
              <a:t>(resolve =&gt;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  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resolve('resolved');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000" b="1" dirty="0">
                <a:latin typeface="Consolas" panose="020B0609020204030204" pitchFamily="49" charset="0"/>
              </a:rPr>
              <a:t>);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});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0996" y="4495831"/>
            <a:ext cx="8112783" cy="175699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asyncCall</a:t>
            </a:r>
            <a:r>
              <a:rPr lang="en-US" sz="2000" b="1" dirty="0">
                <a:latin typeface="Consolas" panose="020B0609020204030204" pitchFamily="49" charset="0"/>
              </a:rPr>
              <a:t>() {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console.log('calling');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resolveAfter2Seconds();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console.log(result);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29601" y="2286001"/>
            <a:ext cx="2544179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Expected output: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calling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resolved</a:t>
            </a:r>
          </a:p>
        </p:txBody>
      </p:sp>
    </p:spTree>
    <p:extLst>
      <p:ext uri="{BB962C8B-B14F-4D97-AF65-F5344CB8AC3E}">
        <p14:creationId xmlns:p14="http://schemas.microsoft.com/office/powerpoint/2010/main" val="255776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/>
              <a:t>Do not confuse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with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Promise.then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/>
              <a:t> is always used for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</a:p>
          <a:p>
            <a:pPr lvl="1" latinLnBrk="0"/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await two or more </a:t>
            </a:r>
            <a:r>
              <a:rPr lang="en-US" sz="3200" dirty="0"/>
              <a:t>promises in </a:t>
            </a:r>
            <a:r>
              <a:rPr lang="en-US" sz="3200" b="1" dirty="0">
                <a:solidFill>
                  <a:schemeClr val="bg1"/>
                </a:solidFill>
              </a:rPr>
              <a:t>parallel</a:t>
            </a:r>
            <a:r>
              <a:rPr lang="en-US" sz="3200" dirty="0"/>
              <a:t>, use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Promise.all()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/>
            <a:r>
              <a:rPr lang="en-US" sz="3400" dirty="0"/>
              <a:t>If a promise resolves normally, then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promise </a:t>
            </a:r>
            <a:r>
              <a:rPr lang="en-US" sz="3400" b="1" dirty="0">
                <a:solidFill>
                  <a:schemeClr val="bg1"/>
                </a:solidFill>
              </a:rPr>
              <a:t>returns the result</a:t>
            </a:r>
          </a:p>
          <a:p>
            <a:pPr latinLnBrk="0"/>
            <a:r>
              <a:rPr lang="en-US" sz="3400" dirty="0"/>
              <a:t>In case of a rejection, it </a:t>
            </a:r>
            <a:r>
              <a:rPr lang="en-US" sz="3400" b="1" dirty="0">
                <a:solidFill>
                  <a:schemeClr val="bg1"/>
                </a:solidFill>
              </a:rPr>
              <a:t>throws an error</a:t>
            </a:r>
            <a:endParaRPr lang="en-US" sz="3400" dirty="0">
              <a:solidFill>
                <a:schemeClr val="bg1"/>
              </a:solidFill>
            </a:endParaRPr>
          </a:p>
          <a:p>
            <a:pPr latinLnBrk="0"/>
            <a:endParaRPr lang="en-US" sz="3200" b="1" dirty="0">
              <a:solidFill>
                <a:schemeClr val="bg1"/>
              </a:solidFill>
            </a:endParaRPr>
          </a:p>
          <a:p>
            <a:pPr marL="990106" lvl="1" indent="-457200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(3)</a:t>
            </a:r>
          </a:p>
        </p:txBody>
      </p:sp>
    </p:spTree>
    <p:extLst>
      <p:ext uri="{BB962C8B-B14F-4D97-AF65-F5344CB8AC3E}">
        <p14:creationId xmlns:p14="http://schemas.microsoft.com/office/powerpoint/2010/main" val="157525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Promise.then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 vs </a:t>
            </a:r>
            <a:r>
              <a:rPr lang="en-US" dirty="0" err="1"/>
              <a:t>Promise.then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1821024"/>
            <a:ext cx="44958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(response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return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(text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console.log(text);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.catch</a:t>
            </a:r>
            <a:r>
              <a:rPr lang="en-US" sz="2000" b="1" dirty="0">
                <a:latin typeface="Consolas" panose="020B0609020204030204" pitchFamily="49" charset="0"/>
              </a:rPr>
              <a:t>(err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</a:t>
            </a:r>
            <a:r>
              <a:rPr lang="en-US" sz="2000" b="1" dirty="0" err="1">
                <a:latin typeface="Consolas" panose="020B0609020204030204" pitchFamily="49" charset="0"/>
              </a:rPr>
              <a:t>console.error</a:t>
            </a:r>
            <a:r>
              <a:rPr lang="en-US" sz="2000" b="1" dirty="0">
                <a:latin typeface="Consolas" panose="020B0609020204030204" pitchFamily="49" charset="0"/>
              </a:rPr>
              <a:t>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175500" y="1821024"/>
            <a:ext cx="48006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response =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fetch(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91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Error Handling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67000" y="1106105"/>
            <a:ext cx="8514000" cy="292654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2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user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 err="1">
                <a:latin typeface="Consolas" panose="020B0609020204030204" pitchFamily="49" charset="0"/>
              </a:rPr>
              <a:t>response.json</a:t>
            </a:r>
            <a:r>
              <a:rPr lang="en-US" sz="22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2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catches errors both in fetch 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andresponse.json</a:t>
            </a:r>
            <a:endParaRPr lang="en-US" sz="22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alert(err);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649308" y="4585413"/>
            <a:ext cx="8531691" cy="191088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}</a:t>
            </a:r>
            <a:br>
              <a:rPr lang="en-US" sz="2200" b="1" dirty="0">
                <a:latin typeface="Consolas" panose="020B0609020204030204" pitchFamily="49" charset="0"/>
              </a:rPr>
            </a:b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f() becomes a rejected promise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f().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catch(</a:t>
            </a:r>
            <a:r>
              <a:rPr lang="en-US" sz="2200" b="1" dirty="0">
                <a:latin typeface="Consolas" panose="020B0609020204030204" pitchFamily="49" charset="0"/>
              </a:rPr>
              <a:t>alert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031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Sequential Execution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812377"/>
            <a:ext cx="4972194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execute(</a:t>
            </a:r>
            <a:r>
              <a:rPr lang="en-US" sz="2000" b="1" dirty="0" err="1">
                <a:latin typeface="Consolas" panose="020B0609020204030204" pitchFamily="49" charset="0"/>
              </a:rPr>
              <a:t>x,sec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new Promise(resolve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console.log('Start: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console.log('End: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}, sec *1000); }); 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4295211"/>
            <a:ext cx="7086600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serialFlow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result1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execute(1, 1);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result2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execute(2, 2);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result3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execute(3, 3);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 = result1 + result2 + result3;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991600" y="2362201"/>
            <a:ext cx="2420988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9406" y="1258378"/>
            <a:ext cx="1199211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defTabSz="1218987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To execute different promise methods </a:t>
            </a:r>
            <a:r>
              <a:rPr lang="en-US" sz="3000" b="1" dirty="0">
                <a:ln w="0"/>
                <a:solidFill>
                  <a:srgbClr val="FFA000"/>
                </a:solidFill>
                <a:latin typeface="Calibri"/>
              </a:rPr>
              <a:t>one by one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, use 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 /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</a:p>
        </p:txBody>
      </p:sp>
    </p:spTree>
    <p:extLst>
      <p:ext uri="{BB962C8B-B14F-4D97-AF65-F5344CB8AC3E}">
        <p14:creationId xmlns:p14="http://schemas.microsoft.com/office/powerpoint/2010/main" val="35062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Concurrent Execution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58423" y="1727200"/>
            <a:ext cx="6477000" cy="354209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async function </a:t>
            </a:r>
            <a:r>
              <a:rPr lang="en-US" sz="2400" b="1" dirty="0" err="1">
                <a:latin typeface="Consolas" panose="020B0609020204030204" pitchFamily="49" charset="0"/>
              </a:rPr>
              <a:t>parallelFlow</a:t>
            </a:r>
            <a:r>
              <a:rPr lang="en-US" sz="2400" b="1" dirty="0">
                <a:latin typeface="Consolas" panose="020B0609020204030204" pitchFamily="49" charset="0"/>
              </a:rPr>
              <a:t>() {    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result1 = execute(1,1);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result2 = execute(2,2);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result3 = execute(3,3);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result1 + 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        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result2 +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       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result3;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45330" y="2158087"/>
            <a:ext cx="243840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Expected output:</a:t>
            </a: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6</a:t>
            </a:r>
          </a:p>
        </p:txBody>
      </p:sp>
    </p:spTree>
    <p:extLst>
      <p:ext uri="{BB962C8B-B14F-4D97-AF65-F5344CB8AC3E}">
        <p14:creationId xmlns:p14="http://schemas.microsoft.com/office/powerpoint/2010/main" val="7177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25517" y="1779946"/>
            <a:ext cx="8389884" cy="41636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Asynchronous programming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Runs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several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tasks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in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parallel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, at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same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time</a:t>
            </a:r>
          </a:p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Promises hold 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operations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Can be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resolved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or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rejected</a:t>
            </a:r>
            <a:endParaRPr lang="en-US" sz="3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functions contain an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expression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Yields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execution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Waits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for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Promise's resolution</a:t>
            </a:r>
            <a:endParaRPr lang="en-US" sz="3000" dirty="0">
              <a:solidFill>
                <a:srgbClr val="FFFFFF"/>
              </a:solidFill>
              <a:latin typeface="Calibri"/>
            </a:endParaRPr>
          </a:p>
          <a:p>
            <a:pPr eaLnBrk="0" latinLnBrk="0" hangingPunct="0">
              <a:lnSpc>
                <a:spcPct val="90000"/>
              </a:lnSpc>
              <a:defRPr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281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D6B734-6B58-46D9-9D07-49E66F74BDF1}"/>
              </a:ext>
            </a:extLst>
          </p:cNvPr>
          <p:cNvGrpSpPr/>
          <p:nvPr/>
        </p:nvGrpSpPr>
        <p:grpSpPr>
          <a:xfrm>
            <a:off x="4312499" y="1459604"/>
            <a:ext cx="3567002" cy="2153494"/>
            <a:chOff x="4310911" y="1459604"/>
            <a:chExt cx="3567002" cy="21534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F54544-DE53-4711-B34C-8B716B4268DF}"/>
                </a:ext>
              </a:extLst>
            </p:cNvPr>
            <p:cNvGrpSpPr/>
            <p:nvPr/>
          </p:nvGrpSpPr>
          <p:grpSpPr>
            <a:xfrm>
              <a:off x="5180012" y="1459604"/>
              <a:ext cx="1143001" cy="2153494"/>
              <a:chOff x="5332410" y="2155113"/>
              <a:chExt cx="1143001" cy="2153494"/>
            </a:xfrm>
            <a:solidFill>
              <a:schemeClr val="bg2"/>
            </a:solidFill>
          </p:grpSpPr>
          <p:sp>
            <p:nvSpPr>
              <p:cNvPr id="2" name="Arrow: U-Turn 1">
                <a:extLst>
                  <a:ext uri="{FF2B5EF4-FFF2-40B4-BE49-F238E27FC236}">
                    <a16:creationId xmlns:a16="http://schemas.microsoft.com/office/drawing/2014/main" id="{E91DF892-CFF7-4EA5-B284-BD95FE2E6022}"/>
                  </a:ext>
                </a:extLst>
              </p:cNvPr>
              <p:cNvSpPr/>
              <p:nvPr/>
            </p:nvSpPr>
            <p:spPr bwMode="auto">
              <a:xfrm>
                <a:off x="5408612" y="2155113"/>
                <a:ext cx="1066799" cy="121726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Arrow: U-Turn 6">
                <a:extLst>
                  <a:ext uri="{FF2B5EF4-FFF2-40B4-BE49-F238E27FC236}">
                    <a16:creationId xmlns:a16="http://schemas.microsoft.com/office/drawing/2014/main" id="{6943C52F-B3DD-4417-A070-2DBD2C2C9DF3}"/>
                  </a:ext>
                </a:extLst>
              </p:cNvPr>
              <p:cNvSpPr/>
              <p:nvPr/>
            </p:nvSpPr>
            <p:spPr bwMode="auto">
              <a:xfrm rot="10800000">
                <a:off x="5332410" y="3232414"/>
                <a:ext cx="1066798" cy="107619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3821D6-CDB3-4C02-8616-8657E9BC3652}"/>
                </a:ext>
              </a:extLst>
            </p:cNvPr>
            <p:cNvSpPr/>
            <p:nvPr/>
          </p:nvSpPr>
          <p:spPr>
            <a:xfrm>
              <a:off x="4310911" y="1751521"/>
              <a:ext cx="356700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6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A  AX</a:t>
              </a:r>
            </a:p>
          </p:txBody>
        </p:sp>
      </p:grp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Asynchronous JavaScript and XML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13973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3601" y="1295401"/>
            <a:ext cx="9906195" cy="5378449"/>
          </a:xfrm>
        </p:spPr>
        <p:txBody>
          <a:bodyPr>
            <a:no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Asynchronous JavaScript And XML</a:t>
            </a:r>
          </a:p>
          <a:p>
            <a:pPr lvl="1" latinLnBrk="0"/>
            <a:r>
              <a:rPr lang="en-US" sz="3200" dirty="0">
                <a:latin typeface="+mj-lt"/>
              </a:rPr>
              <a:t>Background loading of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dynamic content/data</a:t>
            </a:r>
            <a:endParaRPr lang="bg-BG" sz="3200" b="1" dirty="0">
              <a:solidFill>
                <a:schemeClr val="bg1"/>
              </a:solidFill>
              <a:latin typeface="+mj-lt"/>
            </a:endParaRPr>
          </a:p>
          <a:p>
            <a:pPr lvl="1" latinLnBrk="0"/>
            <a:r>
              <a:rPr lang="en-US" sz="3200" dirty="0">
                <a:latin typeface="+mj-lt"/>
              </a:rPr>
              <a:t>Load data from the Web server and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render</a:t>
            </a:r>
            <a:r>
              <a:rPr lang="en-US" sz="3200" dirty="0">
                <a:latin typeface="+mj-lt"/>
              </a:rPr>
              <a:t> it</a:t>
            </a:r>
          </a:p>
          <a:p>
            <a:pPr>
              <a:spcBef>
                <a:spcPts val="1200"/>
              </a:spcBef>
            </a:pPr>
            <a:r>
              <a:rPr lang="en-US" sz="3199" dirty="0">
                <a:latin typeface="+mj-lt"/>
              </a:rPr>
              <a:t>Two types of AJAX</a:t>
            </a: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Partial page rendering</a:t>
            </a:r>
          </a:p>
          <a:p>
            <a:pPr lvl="2" latinLnBrk="0"/>
            <a:r>
              <a:rPr lang="en-US" sz="3000" dirty="0">
                <a:latin typeface="+mj-lt"/>
              </a:rPr>
              <a:t>Load HTML fragment + show it in a </a:t>
            </a:r>
            <a:r>
              <a:rPr lang="en-US" sz="30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&lt;div&gt;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JSON service</a:t>
            </a:r>
          </a:p>
          <a:p>
            <a:pPr lvl="2" latinLnBrk="0"/>
            <a:r>
              <a:rPr lang="en-US" sz="3000" dirty="0">
                <a:latin typeface="+mj-lt"/>
              </a:rPr>
              <a:t>Loads JSON object and displays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</a:p>
        </p:txBody>
      </p:sp>
    </p:spTree>
    <p:extLst>
      <p:ext uri="{BB962C8B-B14F-4D97-AF65-F5344CB8AC3E}">
        <p14:creationId xmlns:p14="http://schemas.microsoft.com/office/powerpoint/2010/main" val="387246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555593" y="1133254"/>
            <a:ext cx="5463277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1. HTTP request (initial page load)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7163" y="1864817"/>
            <a:ext cx="395255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99" dirty="0"/>
              <a:t>2. HTTP response (HTML page)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850725" y="1151716"/>
            <a:ext cx="0" cy="524831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529186" y="1151715"/>
            <a:ext cx="0" cy="524831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59607" y="2605129"/>
            <a:ext cx="363982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AJAX request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39476" y="3422063"/>
            <a:ext cx="3658386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AJAX response (asynchronous)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39476" y="4025969"/>
            <a:ext cx="3658386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Returns data as JSON / HTML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11030" y="2273644"/>
            <a:ext cx="2116431" cy="2458193"/>
            <a:chOff x="1785220" y="3851122"/>
            <a:chExt cx="2116982" cy="2458833"/>
          </a:xfrm>
        </p:grpSpPr>
        <p:pic>
          <p:nvPicPr>
            <p:cNvPr id="28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857837" y="5786735"/>
              <a:ext cx="18229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799" dirty="0"/>
                <a:t>Web Client</a:t>
              </a:r>
            </a:p>
          </p:txBody>
        </p:sp>
        <p:pic>
          <p:nvPicPr>
            <p:cNvPr id="34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9769195" y="2320784"/>
            <a:ext cx="2004766" cy="2465150"/>
            <a:chOff x="8060004" y="3823226"/>
            <a:chExt cx="2005288" cy="2465792"/>
          </a:xfrm>
        </p:grpSpPr>
        <p:sp>
          <p:nvSpPr>
            <p:cNvPr id="36" name="TextBox 35"/>
            <p:cNvSpPr txBox="1"/>
            <p:nvPr/>
          </p:nvSpPr>
          <p:spPr>
            <a:xfrm>
              <a:off x="8060004" y="5765798"/>
              <a:ext cx="2005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799" dirty="0"/>
                <a:t>Web Server</a:t>
              </a:r>
            </a:p>
          </p:txBody>
        </p:sp>
        <p:pic>
          <p:nvPicPr>
            <p:cNvPr id="37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://cdn2.hubspot.net/hubfs/295648/computer-icon-1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295" y="4956777"/>
            <a:ext cx="1776930" cy="14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Закръглено правоъгълно изнесено означение 7"/>
          <p:cNvSpPr/>
          <p:nvPr/>
        </p:nvSpPr>
        <p:spPr bwMode="auto">
          <a:xfrm>
            <a:off x="2973994" y="2896832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UI Interaction</a:t>
            </a:r>
            <a:endParaRPr lang="en-GB" sz="2499" dirty="0">
              <a:solidFill>
                <a:schemeClr val="bg2"/>
              </a:solidFill>
            </a:endParaRPr>
          </a:p>
        </p:txBody>
      </p:sp>
      <p:sp>
        <p:nvSpPr>
          <p:cNvPr id="42" name="Закръглено правоъгълно изнесено означение 7"/>
          <p:cNvSpPr/>
          <p:nvPr/>
        </p:nvSpPr>
        <p:spPr bwMode="auto">
          <a:xfrm>
            <a:off x="2973994" y="3775870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AJAX handler</a:t>
            </a:r>
          </a:p>
        </p:txBody>
      </p:sp>
      <p:sp>
        <p:nvSpPr>
          <p:cNvPr id="43" name="Закръглено правоъгълно изнесено означение 7"/>
          <p:cNvSpPr/>
          <p:nvPr/>
        </p:nvSpPr>
        <p:spPr bwMode="auto">
          <a:xfrm>
            <a:off x="3195311" y="5298473"/>
            <a:ext cx="1930622" cy="803606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Modify the page DOM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3417573" y="1460858"/>
            <a:ext cx="5601296" cy="28602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3416267" y="2390202"/>
            <a:ext cx="5602602" cy="312507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5398855" y="3035904"/>
            <a:ext cx="3620015" cy="3101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5398855" y="3857799"/>
            <a:ext cx="3620015" cy="300788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3883929" y="4401079"/>
            <a:ext cx="367110" cy="72141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5390470" y="5484786"/>
            <a:ext cx="827099" cy="3482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794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107603" y="1624877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flipH="1" flipV="1">
            <a:off x="4107602" y="2902740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065806" y="1867670"/>
            <a:ext cx="2149580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799" b="1" dirty="0">
                <a:solidFill>
                  <a:schemeClr val="bg2"/>
                </a:solidFill>
                <a:cs typeface="Consolas" panose="020B0609020204030204" pitchFamily="49" charset="0"/>
              </a:rPr>
              <a:t>AJAX request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17857" y="1576924"/>
            <a:ext cx="1906751" cy="2348362"/>
            <a:chOff x="8157204" y="3823226"/>
            <a:chExt cx="1907248" cy="2348974"/>
          </a:xfrm>
        </p:grpSpPr>
        <p:sp>
          <p:nvSpPr>
            <p:cNvPr id="8" name="TextBox 7"/>
            <p:cNvSpPr txBox="1"/>
            <p:nvPr/>
          </p:nvSpPr>
          <p:spPr>
            <a:xfrm>
              <a:off x="8219128" y="57105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Server</a:t>
              </a:r>
            </a:p>
          </p:txBody>
        </p:sp>
        <p:pic>
          <p:nvPicPr>
            <p:cNvPr id="9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2047532" y="1604812"/>
            <a:ext cx="2116431" cy="2396654"/>
            <a:chOff x="1785220" y="3851122"/>
            <a:chExt cx="2116982" cy="2397278"/>
          </a:xfrm>
        </p:grpSpPr>
        <p:pic>
          <p:nvPicPr>
            <p:cNvPr id="11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940700" y="57867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Client</a:t>
              </a:r>
            </a:p>
          </p:txBody>
        </p:sp>
        <p:pic>
          <p:nvPicPr>
            <p:cNvPr id="13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004917" y="2885216"/>
            <a:ext cx="2363557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799" b="1" dirty="0">
                <a:solidFill>
                  <a:schemeClr val="bg2"/>
                </a:solidFill>
                <a:cs typeface="Consolas" pitchFamily="49" charset="0"/>
              </a:rPr>
              <a:t>AJAX response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Using the XMLHttpRequest Object</a:t>
            </a:r>
          </a:p>
        </p:txBody>
      </p:sp>
    </p:spTree>
    <p:extLst>
      <p:ext uri="{BB962C8B-B14F-4D97-AF65-F5344CB8AC3E}">
        <p14:creationId xmlns:p14="http://schemas.microsoft.com/office/powerpoint/2010/main" val="127294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XMLHttpRequest – Standard API for AJAX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0662" y="1213604"/>
            <a:ext cx="11342738" cy="7609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 id = "load"&gt;Load Repos&lt;/button&gt;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&lt;div id="res"&gt;&lt;/div&gt;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0662" y="2105220"/>
            <a:ext cx="11342738" cy="4402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let button = document.querySelector("#load");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button.addEventListener('click', function </a:t>
            </a:r>
            <a:r>
              <a:rPr lang="en-US" sz="2000" b="1" dirty="0" err="1">
                <a:latin typeface="Consolas" panose="020B0609020204030204" pitchFamily="49" charset="0"/>
              </a:rPr>
              <a:t>loadRepos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let 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 = 'https://api.github.com/users/</a:t>
            </a:r>
            <a:r>
              <a:rPr lang="en-US" sz="2000" b="1" dirty="0" err="1">
                <a:latin typeface="Consolas" panose="020B0609020204030204" pitchFamily="49" charset="0"/>
              </a:rPr>
              <a:t>testnakov</a:t>
            </a:r>
            <a:r>
              <a:rPr lang="en-US" sz="2000" b="1" dirty="0">
                <a:latin typeface="Consolas" panose="020B0609020204030204" pitchFamily="49" charset="0"/>
              </a:rPr>
              <a:t>/repos';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httpRequest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XMLHttpRequest()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httpRequest.addEventListener(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readystatechange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</a:rPr>
              <a:t>, function 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if (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httpRequest.readyState</a:t>
            </a:r>
            <a:r>
              <a:rPr lang="en-US" sz="2000" b="1" dirty="0">
                <a:latin typeface="Consolas" panose="020B0609020204030204" pitchFamily="49" charset="0"/>
              </a:rPr>
              <a:t> ==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2000" b="1" dirty="0">
                <a:latin typeface="Consolas" panose="020B0609020204030204" pitchFamily="49" charset="0"/>
              </a:rPr>
              <a:t> &amp;&amp;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httpRequest.status</a:t>
            </a:r>
            <a:r>
              <a:rPr lang="en-US" sz="2000" b="1" dirty="0">
                <a:latin typeface="Consolas" panose="020B0609020204030204" pitchFamily="49" charset="0"/>
              </a:rPr>
              <a:t> ==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 document.getElementById("res").</a:t>
            </a:r>
            <a:r>
              <a:rPr lang="en-US" sz="2000" b="1" dirty="0" err="1">
                <a:latin typeface="Consolas" panose="020B0609020204030204" pitchFamily="49" charset="0"/>
              </a:rPr>
              <a:t>textContent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httpRequest.responseText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httpRequest.open</a:t>
            </a:r>
            <a:r>
              <a:rPr lang="en-US" sz="2000" b="1" dirty="0">
                <a:latin typeface="Consolas" panose="020B0609020204030204" pitchFamily="49" charset="0"/>
              </a:rPr>
              <a:t>("GET", 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httpRequest.send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5415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4C2724-730A-4319-8887-D30C738BEA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08" y="1676401"/>
            <a:ext cx="2067785" cy="2067785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Asynchronous Programming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Synchronous vs Asynchronous</a:t>
            </a:r>
          </a:p>
        </p:txBody>
      </p:sp>
    </p:spTree>
    <p:extLst>
      <p:ext uri="{BB962C8B-B14F-4D97-AF65-F5344CB8AC3E}">
        <p14:creationId xmlns:p14="http://schemas.microsoft.com/office/powerpoint/2010/main" val="344520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3808</TotalTime>
  <Words>1356</Words>
  <Application>Microsoft Office PowerPoint</Application>
  <PresentationFormat>Широк екран</PresentationFormat>
  <Paragraphs>440</Paragraphs>
  <Slides>43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1_SoftUni</vt:lpstr>
      <vt:lpstr>Asynchronous Programming and Promises</vt:lpstr>
      <vt:lpstr>Table of Contents</vt:lpstr>
      <vt:lpstr>Have a Question?</vt:lpstr>
      <vt:lpstr>AJAX</vt:lpstr>
      <vt:lpstr>What is AJAX?</vt:lpstr>
      <vt:lpstr>AJAX: Workflow</vt:lpstr>
      <vt:lpstr>Using the XMLHttpRequest Object</vt:lpstr>
      <vt:lpstr>XMLHttpRequest – Standard API for AJAX</vt:lpstr>
      <vt:lpstr>Synchronous vs Asynchronous</vt:lpstr>
      <vt:lpstr>Asynchronous Programming in JS</vt:lpstr>
      <vt:lpstr>Asynchronous Programming</vt:lpstr>
      <vt:lpstr>Asynchronous Programming – Example</vt:lpstr>
      <vt:lpstr>Callbacks</vt:lpstr>
      <vt:lpstr>Event Loop</vt:lpstr>
      <vt:lpstr>Promises</vt:lpstr>
      <vt:lpstr>What is a Promise?</vt:lpstr>
      <vt:lpstr>Promise Flowchart</vt:lpstr>
      <vt:lpstr>Promise.then() – Example</vt:lpstr>
      <vt:lpstr>Promise.catch() – Example</vt:lpstr>
      <vt:lpstr>Promise Methods</vt:lpstr>
      <vt:lpstr>Promise Methods (2)</vt:lpstr>
      <vt:lpstr>What is Fetch?</vt:lpstr>
      <vt:lpstr>Basic Fetch Request</vt:lpstr>
      <vt:lpstr>GET Request</vt:lpstr>
      <vt:lpstr>POST Request</vt:lpstr>
      <vt:lpstr>Body Methods</vt:lpstr>
      <vt:lpstr>Response Types</vt:lpstr>
      <vt:lpstr>Chaining Promises</vt:lpstr>
      <vt:lpstr>Problem: Load GitHub Commits</vt:lpstr>
      <vt:lpstr>Async / Await</vt:lpstr>
      <vt:lpstr>Async Functions</vt:lpstr>
      <vt:lpstr>Async Functions (2)</vt:lpstr>
      <vt:lpstr>Async Functions (3)</vt:lpstr>
      <vt:lpstr>Async/Await vs Promise.then</vt:lpstr>
      <vt:lpstr>Error Handling</vt:lpstr>
      <vt:lpstr>Sequential Execution</vt:lpstr>
      <vt:lpstr>Concurrent Execution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 and Promises</dc:title>
  <dc:subject>JavaScript Applications - Practical Training Course @ SoftUni</dc:subject>
  <dc:creator>Software University</dc:creator>
  <cp:keywords>JS; JavaScript; programming; course; Fetch;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Radoslav Molov</cp:lastModifiedBy>
  <cp:revision>34</cp:revision>
  <dcterms:created xsi:type="dcterms:W3CDTF">2018-05-23T13:08:44Z</dcterms:created>
  <dcterms:modified xsi:type="dcterms:W3CDTF">2022-04-27T08:29:20Z</dcterms:modified>
  <cp:category>JS; JavaScript; front-end; AJAX; REST; ES6; Web development; computer programming; programming</cp:category>
</cp:coreProperties>
</file>