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96"/>
  </p:notesMasterIdLst>
  <p:handoutMasterIdLst>
    <p:handoutMasterId r:id="rId97"/>
  </p:handoutMasterIdLst>
  <p:sldIdLst>
    <p:sldId id="503" r:id="rId5"/>
    <p:sldId id="276" r:id="rId6"/>
    <p:sldId id="615" r:id="rId7"/>
    <p:sldId id="616" r:id="rId8"/>
    <p:sldId id="617" r:id="rId9"/>
    <p:sldId id="504" r:id="rId10"/>
    <p:sldId id="505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618" r:id="rId29"/>
    <p:sldId id="619" r:id="rId30"/>
    <p:sldId id="620" r:id="rId31"/>
    <p:sldId id="564" r:id="rId32"/>
    <p:sldId id="565" r:id="rId33"/>
    <p:sldId id="621" r:id="rId34"/>
    <p:sldId id="622" r:id="rId35"/>
    <p:sldId id="567" r:id="rId36"/>
    <p:sldId id="569" r:id="rId37"/>
    <p:sldId id="570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568" r:id="rId54"/>
    <p:sldId id="524" r:id="rId55"/>
    <p:sldId id="525" r:id="rId56"/>
    <p:sldId id="526" r:id="rId57"/>
    <p:sldId id="527" r:id="rId58"/>
    <p:sldId id="561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5" r:id="rId74"/>
    <p:sldId id="546" r:id="rId75"/>
    <p:sldId id="547" r:id="rId76"/>
    <p:sldId id="548" r:id="rId77"/>
    <p:sldId id="549" r:id="rId78"/>
    <p:sldId id="550" r:id="rId79"/>
    <p:sldId id="551" r:id="rId80"/>
    <p:sldId id="552" r:id="rId81"/>
    <p:sldId id="553" r:id="rId82"/>
    <p:sldId id="554" r:id="rId83"/>
    <p:sldId id="555" r:id="rId84"/>
    <p:sldId id="556" r:id="rId85"/>
    <p:sldId id="557" r:id="rId86"/>
    <p:sldId id="558" r:id="rId87"/>
    <p:sldId id="559" r:id="rId88"/>
    <p:sldId id="560" r:id="rId89"/>
    <p:sldId id="349" r:id="rId90"/>
    <p:sldId id="401" r:id="rId91"/>
    <p:sldId id="614" r:id="rId92"/>
    <p:sldId id="608" r:id="rId93"/>
    <p:sldId id="493" r:id="rId94"/>
    <p:sldId id="40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hortest Path in Unweighted Graph" id="{5924A2D9-92EB-43DB-84AC-74406A247C80}">
          <p14:sldIdLst>
            <p14:sldId id="615"/>
            <p14:sldId id="616"/>
            <p14:sldId id="617"/>
          </p14:sldIdLst>
        </p14:section>
        <p14:section name="Dijkstra's Algorithm" id="{68EFEE6D-BE3B-46FA-BD7A-A572ED5C5AC3}">
          <p14:sldIdLst>
            <p14:sldId id="504"/>
            <p14:sldId id="50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Negative Cycles" id="{D85828C9-CDC9-4D57-8865-0AB0300C59AF}">
          <p14:sldIdLst>
            <p14:sldId id="618"/>
            <p14:sldId id="619"/>
            <p14:sldId id="620"/>
          </p14:sldIdLst>
        </p14:section>
        <p14:section name="Negative Weights" id="{7920D381-6FFA-4068-8657-B35BEB8852A6}">
          <p14:sldIdLst>
            <p14:sldId id="564"/>
            <p14:sldId id="565"/>
            <p14:sldId id="621"/>
          </p14:sldIdLst>
        </p14:section>
        <p14:section name="Bellman-Ford" id="{72996E39-B686-417B-8435-FB85A47FE8C2}">
          <p14:sldIdLst>
            <p14:sldId id="622"/>
            <p14:sldId id="567"/>
            <p14:sldId id="569"/>
            <p14:sldId id="570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68"/>
          </p14:sldIdLst>
        </p14:section>
        <p14:section name="Minimum Spanning Tree" id="{E83CE1D5-2EF7-4668-B306-E80AC8086532}">
          <p14:sldIdLst>
            <p14:sldId id="524"/>
            <p14:sldId id="525"/>
            <p14:sldId id="526"/>
            <p14:sldId id="527"/>
          </p14:sldIdLst>
        </p14:section>
        <p14:section name="Kruskal's Algorithm" id="{F052DD33-17D9-4292-8BF8-15D4361AB1AF}">
          <p14:sldIdLst>
            <p14:sldId id="561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Prim's Algorithm" id="{F5377B2C-6D5D-404F-B945-61E455869C11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77" d="100"/>
          <a:sy n="77" d="100"/>
        </p:scale>
        <p:origin x="970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82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38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518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51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265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08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90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68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11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612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5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655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030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440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456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141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39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0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5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59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3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8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8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1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5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7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0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57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05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4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532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9515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7918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9207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48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61863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673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5628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4254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7294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26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8564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64560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22754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5095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4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8032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419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8251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74317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7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4969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5162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32681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7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80107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99552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25516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70879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40401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6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54676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14323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0245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44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Edsger_W._Dijkstra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Dijkstra, Bellman-Ford, Prim and Kruskal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Graphs Shortest Path and MST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Initialize all distances </a:t>
            </a:r>
            <a:r>
              <a:rPr lang="en-US" sz="3000" b="1" dirty="0">
                <a:solidFill>
                  <a:srgbClr val="FFA000"/>
                </a:solidFill>
              </a:rPr>
              <a:t>d[] </a:t>
            </a:r>
            <a:r>
              <a:rPr lang="en-US" sz="3000" dirty="0">
                <a:solidFill>
                  <a:srgbClr val="234465"/>
                </a:solidFill>
              </a:rPr>
              <a:t>from </a:t>
            </a:r>
            <a:r>
              <a:rPr lang="en-US" sz="3000" b="1" dirty="0">
                <a:solidFill>
                  <a:srgbClr val="FFA000"/>
                </a:solidFill>
              </a:rPr>
              <a:t>s</a:t>
            </a:r>
            <a:r>
              <a:rPr lang="en-US" sz="3000" dirty="0">
                <a:solidFill>
                  <a:srgbClr val="234465"/>
                </a:solidFill>
              </a:rPr>
              <a:t>: </a:t>
            </a:r>
            <a:r>
              <a:rPr lang="en-US" sz="3000" b="1" dirty="0">
                <a:solidFill>
                  <a:srgbClr val="FFA000"/>
                </a:solidFill>
              </a:rPr>
              <a:t>d[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b="1" dirty="0">
                <a:solidFill>
                  <a:srgbClr val="FFA000"/>
                </a:solidFill>
              </a:rPr>
              <a:t>…n-1]</a:t>
            </a:r>
            <a:r>
              <a:rPr lang="en-US" sz="3000" b="1" dirty="0">
                <a:solidFill>
                  <a:srgbClr val="234465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= </a:t>
            </a:r>
            <a:r>
              <a:rPr lang="en-US" sz="3000" b="1" dirty="0">
                <a:solidFill>
                  <a:srgbClr val="FFA000"/>
                </a:solidFill>
              </a:rPr>
              <a:t>∞</a:t>
            </a:r>
            <a:r>
              <a:rPr lang="en-US" sz="3000" dirty="0">
                <a:solidFill>
                  <a:srgbClr val="234465"/>
                </a:solidFill>
              </a:rPr>
              <a:t>; </a:t>
            </a:r>
            <a:r>
              <a:rPr lang="en-US" sz="3000" b="1" dirty="0">
                <a:solidFill>
                  <a:srgbClr val="FFA000"/>
                </a:solidFill>
              </a:rPr>
              <a:t>d[s] =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Enqueue the start node (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Algorithm: Step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7234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98911" y="4095691"/>
            <a:ext cx="7763703" cy="2355061"/>
            <a:chOff x="2513690" y="3996558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7024137" y="4647332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6175399" y="4298337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6089239" y="4494932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420180" y="5212737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338460" y="4494932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4280752" y="4298337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4194592" y="4647332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7024137" y="5431987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4505780" y="6046296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4419620" y="5409332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6255147" y="5431987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505288" y="4957364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33565" y="41727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587065" y="40203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862159" y="4934709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17446" y="57682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752973" y="57955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96756" y="57193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3351284" y="4647332"/>
              <a:ext cx="427294" cy="41524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2418" y="41727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849110" y="498114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0923" y="4728764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341307" y="5997392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3351284" y="5455771"/>
              <a:ext cx="652322" cy="3939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195932" y="449789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613" y="52919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173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5335" y="450835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4211" y="48832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8025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870" y="452199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6281" y="503121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50225" y="52638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5598" y="56841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4191" y="568723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7475" y="5368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5919" y="52646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0774" y="4447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06834" y="44627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716510" y="4875754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47" name="Straight Arrow Connector 46"/>
            <p:cNvCxnSpPr>
              <a:cxnSpLocks noChangeShapeType="1"/>
              <a:stCxn id="46" idx="1"/>
              <a:endCxn id="18" idx="5"/>
            </p:cNvCxnSpPr>
            <p:nvPr/>
          </p:nvCxnSpPr>
          <p:spPr bwMode="auto">
            <a:xfrm flipH="1" flipV="1">
              <a:off x="8162789" y="4647332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  <a:stCxn id="46" idx="3"/>
              <a:endCxn id="23" idx="7"/>
            </p:cNvCxnSpPr>
            <p:nvPr/>
          </p:nvCxnSpPr>
          <p:spPr bwMode="auto">
            <a:xfrm flipH="1">
              <a:off x="8098930" y="5350376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398062" y="44414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65239" y="54979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3690" y="4881228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632724" y="42489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9632724" y="554535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9942736" y="4804964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9962883" y="4987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4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: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6},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8}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53000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60" name="Straight Arrow Connector 59"/>
            <p:cNvCxnSpPr>
              <a:cxnSpLocks noChangeShapeType="1"/>
              <a:stCxn id="77" idx="7"/>
              <a:endCxn id="7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9" idx="6"/>
              <a:endCxn id="7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7" idx="1"/>
              <a:endCxn id="7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80" idx="6"/>
              <a:endCxn id="7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79" idx="3"/>
              <a:endCxn id="8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85" idx="6"/>
              <a:endCxn id="7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80" idx="1"/>
              <a:endCxn id="8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77" idx="5"/>
              <a:endCxn id="8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82" idx="2"/>
              <a:endCxn id="8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cxnSpLocks noChangeShapeType="1"/>
              <a:stCxn id="80" idx="3"/>
              <a:endCxn id="8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cxnSpLocks noChangeShapeType="1"/>
              <a:stCxn id="82" idx="7"/>
              <a:endCxn id="7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86" idx="7"/>
              <a:endCxn id="8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7" name="Straight Arrow Connector 86"/>
            <p:cNvCxnSpPr>
              <a:cxnSpLocks noChangeShapeType="1"/>
              <a:stCxn id="83" idx="0"/>
              <a:endCxn id="7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83" idx="2"/>
              <a:endCxn id="8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86" idx="5"/>
              <a:endCxn id="8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6" name="Straight Arrow Connector 105"/>
            <p:cNvCxnSpPr>
              <a:cxnSpLocks noChangeShapeType="1"/>
              <a:stCxn id="105" idx="1"/>
              <a:endCxn id="7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05" idx="3"/>
              <a:endCxn id="8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13" name="Straight Arrow Connector 112"/>
            <p:cNvCxnSpPr>
              <a:cxnSpLocks noChangeShapeType="1"/>
              <a:stCxn id="111" idx="4"/>
              <a:endCxn id="112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: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02683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: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2},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13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79472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</a:p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: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14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73301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: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15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7958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: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16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025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6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: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17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43643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: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897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u="none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0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: {7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0407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Unweighted Graph</a:t>
            </a: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Dijkstra Algorithm</a:t>
            </a:r>
          </a:p>
          <a:p>
            <a:pPr marL="803583" lvl="1" indent="-514350"/>
            <a:r>
              <a:rPr lang="en-US" dirty="0"/>
              <a:t>Bellman-Ford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MST</a:t>
            </a:r>
          </a:p>
          <a:p>
            <a:pPr marL="803583" lvl="1" indent="-514350"/>
            <a:r>
              <a:rPr lang="en-US" noProof="1">
                <a:solidFill>
                  <a:srgbClr val="234465"/>
                </a:solidFill>
              </a:rPr>
              <a:t>Kruskal's Algorithm</a:t>
            </a:r>
            <a:endParaRPr lang="en-US" dirty="0">
              <a:solidFill>
                <a:srgbClr val="234465"/>
              </a:solidFill>
            </a:endParaRP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Prim's Algorithm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: none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4057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The queue is empty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Dijkstra's algorithm is completed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d[</a:t>
            </a:r>
            <a:r>
              <a:rPr lang="en-US" sz="3000" b="1" i="1" dirty="0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hold shortest distances; 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 holds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edges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41569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The output is the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from the starting node to all others</a:t>
            </a:r>
            <a:endParaRPr lang="en-US" sz="3000" dirty="0">
              <a:solidFill>
                <a:srgbClr val="234465"/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Reconstruct the path destination to source using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lvl="1" indent="-273050"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2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234465"/>
                </a:solidFill>
              </a:rPr>
              <a:t> holds the </a:t>
            </a:r>
          </a:p>
          <a:p>
            <a:pPr marL="273050" lvl="1" indent="-273050"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shortest paths tree                                                                                      edges Path[9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0</a:t>
            </a:r>
            <a:r>
              <a:rPr lang="en-US" sz="3200" dirty="0">
                <a:solidFill>
                  <a:srgbClr val="234465"/>
                </a:solidFill>
              </a:rPr>
              <a:t>] =                                                                                          {9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4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5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6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0}</a:t>
            </a:r>
            <a:endParaRPr lang="en-US" sz="3200" b="1" noProof="1">
              <a:solidFill>
                <a:srgbClr val="23446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94315"/>
              </p:ext>
            </p:extLst>
          </p:nvPr>
        </p:nvGraphicFramePr>
        <p:xfrm>
          <a:off x="1524009" y="2514600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14800" y="4101152"/>
            <a:ext cx="6487424" cy="2331310"/>
            <a:chOff x="4189412" y="4221890"/>
            <a:chExt cx="6487424" cy="2331310"/>
          </a:xfrm>
        </p:grpSpPr>
        <p:cxnSp>
          <p:nvCxnSpPr>
            <p:cNvPr id="113" name="Straight Arrow Connector 112"/>
            <p:cNvCxnSpPr>
              <a:cxnSpLocks noChangeShapeType="1"/>
              <a:stCxn id="173" idx="7"/>
              <a:endCxn id="209" idx="3"/>
            </p:cNvCxnSpPr>
            <p:nvPr/>
          </p:nvCxnSpPr>
          <p:spPr bwMode="auto">
            <a:xfrm flipV="1">
              <a:off x="8364439" y="4848913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14" name="Straight Arrow Connector 113"/>
            <p:cNvCxnSpPr>
              <a:cxnSpLocks noChangeShapeType="1"/>
              <a:stCxn id="174" idx="6"/>
              <a:endCxn id="209" idx="2"/>
            </p:cNvCxnSpPr>
            <p:nvPr/>
          </p:nvCxnSpPr>
          <p:spPr bwMode="auto">
            <a:xfrm>
              <a:off x="7515701" y="4499918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7429541" y="4696513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5" name="Straight Arrow Connector 164"/>
            <p:cNvCxnSpPr>
              <a:cxnSpLocks noChangeShapeType="1"/>
              <a:stCxn id="175" idx="6"/>
              <a:endCxn id="173" idx="2"/>
            </p:cNvCxnSpPr>
            <p:nvPr/>
          </p:nvCxnSpPr>
          <p:spPr bwMode="auto">
            <a:xfrm>
              <a:off x="6760482" y="5414318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6" name="Straight Arrow Connector 165"/>
            <p:cNvCxnSpPr>
              <a:cxnSpLocks noChangeShapeType="1"/>
              <a:stCxn id="174" idx="3"/>
              <a:endCxn id="175" idx="7"/>
            </p:cNvCxnSpPr>
            <p:nvPr/>
          </p:nvCxnSpPr>
          <p:spPr bwMode="auto">
            <a:xfrm flipH="1">
              <a:off x="6678762" y="4696513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cxnSpLocks noChangeShapeType="1"/>
              <a:stCxn id="178" idx="6"/>
              <a:endCxn id="174" idx="2"/>
            </p:cNvCxnSpPr>
            <p:nvPr/>
          </p:nvCxnSpPr>
          <p:spPr bwMode="auto">
            <a:xfrm flipV="1">
              <a:off x="5621054" y="4499918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8" name="Straight Arrow Connector 167"/>
            <p:cNvCxnSpPr>
              <a:cxnSpLocks noChangeShapeType="1"/>
              <a:stCxn id="175" idx="1"/>
              <a:endCxn id="178" idx="5"/>
            </p:cNvCxnSpPr>
            <p:nvPr/>
          </p:nvCxnSpPr>
          <p:spPr bwMode="auto">
            <a:xfrm flipH="1" flipV="1">
              <a:off x="5534894" y="4848913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9" name="Straight Arrow Connector 168"/>
            <p:cNvCxnSpPr>
              <a:cxnSpLocks noChangeShapeType="1"/>
              <a:stCxn id="173" idx="5"/>
              <a:endCxn id="208" idx="1"/>
            </p:cNvCxnSpPr>
            <p:nvPr/>
          </p:nvCxnSpPr>
          <p:spPr bwMode="auto">
            <a:xfrm>
              <a:off x="8364439" y="5633568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76" idx="2"/>
              <a:endCxn id="207" idx="6"/>
            </p:cNvCxnSpPr>
            <p:nvPr/>
          </p:nvCxnSpPr>
          <p:spPr bwMode="auto">
            <a:xfrm flipH="1" flipV="1">
              <a:off x="5846082" y="6247877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75" idx="3"/>
              <a:endCxn id="207" idx="7"/>
            </p:cNvCxnSpPr>
            <p:nvPr/>
          </p:nvCxnSpPr>
          <p:spPr bwMode="auto">
            <a:xfrm flipH="1">
              <a:off x="5759922" y="5610913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76" idx="7"/>
              <a:endCxn id="173" idx="3"/>
            </p:cNvCxnSpPr>
            <p:nvPr/>
          </p:nvCxnSpPr>
          <p:spPr bwMode="auto">
            <a:xfrm flipV="1">
              <a:off x="7595449" y="5633568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7845590" y="5158945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4" name="Oval 173"/>
            <p:cNvSpPr>
              <a:spLocks noChangeArrowheads="1"/>
            </p:cNvSpPr>
            <p:nvPr/>
          </p:nvSpPr>
          <p:spPr bwMode="auto">
            <a:xfrm>
              <a:off x="6927367" y="42218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202461" y="513629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7093275" y="59971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7" name="Straight Arrow Connector 176"/>
            <p:cNvCxnSpPr>
              <a:cxnSpLocks noChangeShapeType="1"/>
              <a:stCxn id="206" idx="7"/>
              <a:endCxn id="178" idx="3"/>
            </p:cNvCxnSpPr>
            <p:nvPr/>
          </p:nvCxnSpPr>
          <p:spPr bwMode="auto">
            <a:xfrm flipV="1">
              <a:off x="4691586" y="4848913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2720" y="43742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9" name="Straight Arrow Connector 178"/>
            <p:cNvCxnSpPr>
              <a:cxnSpLocks noChangeShapeType="1"/>
              <a:stCxn id="208" idx="0"/>
              <a:endCxn id="209" idx="4"/>
            </p:cNvCxnSpPr>
            <p:nvPr/>
          </p:nvCxnSpPr>
          <p:spPr bwMode="auto">
            <a:xfrm flipV="1">
              <a:off x="9231225" y="4930345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0" name="Straight Arrow Connector 179"/>
            <p:cNvCxnSpPr>
              <a:cxnSpLocks noChangeShapeType="1"/>
              <a:stCxn id="208" idx="2"/>
              <a:endCxn id="176" idx="6"/>
            </p:cNvCxnSpPr>
            <p:nvPr/>
          </p:nvCxnSpPr>
          <p:spPr bwMode="auto">
            <a:xfrm flipH="1">
              <a:off x="7681609" y="6198973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cxnSpLocks noChangeShapeType="1"/>
              <a:stCxn id="206" idx="5"/>
              <a:endCxn id="207" idx="1"/>
            </p:cNvCxnSpPr>
            <p:nvPr/>
          </p:nvCxnSpPr>
          <p:spPr bwMode="auto">
            <a:xfrm>
              <a:off x="4691586" y="5657352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97" name="Straight Arrow Connector 196"/>
            <p:cNvCxnSpPr>
              <a:cxnSpLocks noChangeShapeType="1"/>
              <a:stCxn id="210" idx="1"/>
              <a:endCxn id="209" idx="5"/>
            </p:cNvCxnSpPr>
            <p:nvPr/>
          </p:nvCxnSpPr>
          <p:spPr bwMode="auto">
            <a:xfrm flipH="1" flipV="1">
              <a:off x="9503091" y="4848913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cxnSpLocks noChangeShapeType="1"/>
              <a:stCxn id="210" idx="3"/>
              <a:endCxn id="208" idx="7"/>
            </p:cNvCxnSpPr>
            <p:nvPr/>
          </p:nvCxnSpPr>
          <p:spPr bwMode="auto">
            <a:xfrm flipH="1">
              <a:off x="9439232" y="5551957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189412" y="518272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257748" y="59698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8937058" y="59209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8973867" y="437429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10056812" y="507733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76491" y="468477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96524" y="55470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542438" y="46815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351565" y="588464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28398" y="584682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15158" y="54515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618102" y="45992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01041" y="47314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791206" y="466926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6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23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d[0…n-1] = INFINITY; d[startNode] = 0</a:t>
            </a:r>
          </a:p>
          <a:p>
            <a:r>
              <a:rPr lang="en-US" dirty="0">
                <a:solidFill>
                  <a:srgbClr val="234465"/>
                </a:solidFill>
              </a:rPr>
              <a:t>Q = priority queue holding nodes ordered by distance d[]</a:t>
            </a:r>
          </a:p>
          <a:p>
            <a:r>
              <a:rPr lang="en-US" dirty="0">
                <a:solidFill>
                  <a:srgbClr val="234465"/>
                </a:solidFill>
              </a:rPr>
              <a:t>startNode add to Q</a:t>
            </a:r>
          </a:p>
          <a:p>
            <a:r>
              <a:rPr lang="en-US" dirty="0">
                <a:solidFill>
                  <a:schemeClr val="bg1"/>
                </a:solidFill>
              </a:rPr>
              <a:t>while</a:t>
            </a:r>
            <a:r>
              <a:rPr lang="en-US" dirty="0">
                <a:solidFill>
                  <a:srgbClr val="234465"/>
                </a:solidFill>
              </a:rPr>
              <a:t> (Q is not empty)</a:t>
            </a:r>
          </a:p>
          <a:p>
            <a:r>
              <a:rPr lang="en-US" dirty="0">
                <a:solidFill>
                  <a:srgbClr val="234465"/>
                </a:solidFill>
              </a:rPr>
              <a:t>  minNode = dequeue the smallest node from Q</a:t>
            </a:r>
          </a:p>
          <a:p>
            <a:r>
              <a:rPr lang="en-US" dirty="0">
                <a:solidFill>
                  <a:srgbClr val="234465"/>
                </a:solidFill>
              </a:rPr>
              <a:t>  if (d[minNode] == INFINITY) break;</a:t>
            </a:r>
          </a:p>
          <a:p>
            <a:r>
              <a:rPr lang="en-US" dirty="0">
                <a:solidFill>
                  <a:srgbClr val="234465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foreach</a:t>
            </a:r>
            <a:r>
              <a:rPr lang="en-US" dirty="0">
                <a:solidFill>
                  <a:srgbClr val="234465"/>
                </a:solidFill>
              </a:rPr>
              <a:t> (child c of minNode)</a:t>
            </a:r>
          </a:p>
          <a:p>
            <a:r>
              <a:rPr lang="en-US" dirty="0">
                <a:solidFill>
                  <a:srgbClr val="234465"/>
                </a:solidFill>
              </a:rPr>
              <a:t>    if (c is unvisited) c add to Q</a:t>
            </a:r>
          </a:p>
          <a:p>
            <a:r>
              <a:rPr lang="en-US" dirty="0">
                <a:solidFill>
                  <a:srgbClr val="234465"/>
                </a:solidFill>
              </a:rPr>
              <a:t>    newDistance = d[minNode] + distance {minNode → c}</a:t>
            </a:r>
          </a:p>
          <a:p>
            <a:r>
              <a:rPr lang="en-US" dirty="0">
                <a:solidFill>
                  <a:srgbClr val="234465"/>
                </a:solidFill>
              </a:rPr>
              <a:t>    if (newDistance &lt; d[c])</a:t>
            </a:r>
          </a:p>
          <a:p>
            <a:r>
              <a:rPr lang="en-US" dirty="0">
                <a:solidFill>
                  <a:srgbClr val="234465"/>
                </a:solidFill>
              </a:rPr>
              <a:t>      d[c] = newDistance;</a:t>
            </a:r>
          </a:p>
          <a:p>
            <a:r>
              <a:rPr lang="en-US" dirty="0">
                <a:solidFill>
                  <a:srgbClr val="234465"/>
                </a:solidFill>
              </a:rPr>
              <a:t>      reorder Q;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7195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Modifications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Implementation with </a:t>
            </a:r>
            <a:r>
              <a:rPr lang="en-US" b="1" dirty="0">
                <a:solidFill>
                  <a:srgbClr val="FFA000"/>
                </a:solidFill>
              </a:rPr>
              <a:t>array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priority queue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Having a target node + stop when it is found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Saving the shortest paths tree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Complexity depends on the implementation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Typical implementation (with array):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</a:t>
            </a:r>
            <a:r>
              <a:rPr lang="en-US" b="1" baseline="30000" dirty="0">
                <a:solidFill>
                  <a:srgbClr val="FFA000"/>
                </a:solidFill>
              </a:rPr>
              <a:t>2</a:t>
            </a:r>
            <a:r>
              <a:rPr lang="en-US" b="1" dirty="0">
                <a:solidFill>
                  <a:srgbClr val="FFA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With priority queue: </a:t>
            </a:r>
            <a:r>
              <a:rPr lang="en-US" b="1" dirty="0">
                <a:solidFill>
                  <a:srgbClr val="FFA000"/>
                </a:solidFill>
              </a:rPr>
              <a:t>O((|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|+|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|)*log(|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|))</a:t>
            </a:r>
          </a:p>
          <a:p>
            <a:r>
              <a:rPr lang="en-US" dirty="0">
                <a:solidFill>
                  <a:srgbClr val="234465"/>
                </a:solidFill>
              </a:rPr>
              <a:t>Applications – maps, GPS, networks, air travel,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24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Introducing The Undefined Graph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Negative Cycles and Edges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What is a negative edge: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Edge with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>
                <a:solidFill>
                  <a:srgbClr val="234465"/>
                </a:solidFill>
              </a:rPr>
              <a:t>than </a:t>
            </a:r>
            <a:r>
              <a:rPr lang="en-US" b="1">
                <a:solidFill>
                  <a:schemeClr val="bg1"/>
                </a:solidFill>
              </a:rPr>
              <a:t>zero</a:t>
            </a:r>
            <a:endParaRPr lang="en-US" dirty="0">
              <a:solidFill>
                <a:srgbClr val="234465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presented in any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rgbClr val="234465"/>
                </a:solidFill>
              </a:rPr>
              <a:t> in the 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both </a:t>
            </a:r>
            <a:r>
              <a:rPr lang="en-US" b="1" dirty="0">
                <a:solidFill>
                  <a:schemeClr val="bg1"/>
                </a:solidFill>
              </a:rPr>
              <a:t>directed</a:t>
            </a:r>
            <a:r>
              <a:rPr lang="en-US" dirty="0">
                <a:solidFill>
                  <a:srgbClr val="234465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undirected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a part of a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endParaRPr lang="en-US" dirty="0">
              <a:solidFill>
                <a:srgbClr val="234465"/>
              </a:solidFill>
            </a:endParaRP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F2A40D"/>
                </a:solidFill>
              </a:rPr>
              <a:t>-73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Negative Edge</a:t>
            </a:r>
          </a:p>
        </p:txBody>
      </p:sp>
      <p:cxnSp>
        <p:nvCxnSpPr>
          <p:cNvPr id="6" name="Straight Arrow Connector 5"/>
          <p:cNvCxnSpPr>
            <a:cxnSpLocks noChangeShapeType="1"/>
            <a:stCxn id="8" idx="2"/>
          </p:cNvCxnSpPr>
          <p:nvPr/>
        </p:nvCxnSpPr>
        <p:spPr bwMode="auto">
          <a:xfrm>
            <a:off x="4640336" y="5914559"/>
            <a:ext cx="2232752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F2A40D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6866954" y="5589000"/>
            <a:ext cx="668046" cy="65111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3936000" y="558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Negative </a:t>
            </a:r>
            <a:r>
              <a:rPr lang="en-US" b="1" dirty="0">
                <a:solidFill>
                  <a:srgbClr val="F2A40D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cycle in graph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rgbClr val="F2A40D"/>
                </a:solidFill>
              </a:rPr>
              <a:t>Cycle</a:t>
            </a:r>
            <a:r>
              <a:rPr lang="en-US" dirty="0">
                <a:solidFill>
                  <a:srgbClr val="234465"/>
                </a:solidFill>
              </a:rPr>
              <a:t> with </a:t>
            </a:r>
            <a:r>
              <a:rPr lang="en-US" sz="3398" b="1" dirty="0">
                <a:solidFill>
                  <a:srgbClr val="F2A40D"/>
                </a:solidFill>
              </a:rPr>
              <a:t>weights</a:t>
            </a:r>
            <a:r>
              <a:rPr lang="en-US" dirty="0">
                <a:solidFill>
                  <a:srgbClr val="234465"/>
                </a:solidFill>
              </a:rPr>
              <a:t> that </a:t>
            </a:r>
            <a:r>
              <a:rPr lang="en-US" sz="3398" b="1" dirty="0">
                <a:solidFill>
                  <a:srgbClr val="F2A40D"/>
                </a:solidFill>
              </a:rPr>
              <a:t>sum</a:t>
            </a:r>
            <a:r>
              <a:rPr lang="en-US" dirty="0">
                <a:solidFill>
                  <a:srgbClr val="234465"/>
                </a:solidFill>
              </a:rPr>
              <a:t> to a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number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If there is </a:t>
            </a:r>
            <a:r>
              <a:rPr lang="en-US" sz="3400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cycle </a:t>
            </a:r>
            <a:r>
              <a:rPr lang="en-US" sz="3400" b="1" dirty="0">
                <a:solidFill>
                  <a:srgbClr val="F2A40D"/>
                </a:solidFill>
              </a:rPr>
              <a:t>reachable</a:t>
            </a:r>
            <a:r>
              <a:rPr lang="en-US" dirty="0">
                <a:solidFill>
                  <a:srgbClr val="234465"/>
                </a:solidFill>
              </a:rPr>
              <a:t> from the </a:t>
            </a:r>
            <a:r>
              <a:rPr lang="en-US" sz="3400" b="1" dirty="0">
                <a:solidFill>
                  <a:srgbClr val="F2A40D"/>
                </a:solidFill>
              </a:rPr>
              <a:t>source</a:t>
            </a:r>
            <a:r>
              <a:rPr lang="en-US" dirty="0">
                <a:solidFill>
                  <a:srgbClr val="234465"/>
                </a:solidFill>
              </a:rPr>
              <a:t> node, then the path is </a:t>
            </a:r>
            <a:r>
              <a:rPr lang="en-US" sz="3400" b="1" dirty="0">
                <a:solidFill>
                  <a:srgbClr val="F2A40D"/>
                </a:solidFill>
              </a:rPr>
              <a:t>undefined</a:t>
            </a: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             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lvl="1"/>
            <a:r>
              <a:rPr lang="en-US" dirty="0"/>
              <a:t>Path from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/>
              <a:t> to </a:t>
            </a:r>
            <a:r>
              <a:rPr lang="en-US" b="1" dirty="0">
                <a:solidFill>
                  <a:srgbClr val="F2A40D"/>
                </a:solidFill>
              </a:rPr>
              <a:t>E </a:t>
            </a:r>
            <a:r>
              <a:rPr lang="en-US" dirty="0"/>
              <a:t>is </a:t>
            </a:r>
            <a:r>
              <a:rPr lang="en-US" b="1" dirty="0">
                <a:solidFill>
                  <a:srgbClr val="F2A40D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A8469-9225-44E2-BF74-AA7B71D96BBF}"/>
              </a:ext>
            </a:extLst>
          </p:cNvPr>
          <p:cNvGrpSpPr/>
          <p:nvPr/>
        </p:nvGrpSpPr>
        <p:grpSpPr>
          <a:xfrm>
            <a:off x="1731000" y="4059000"/>
            <a:ext cx="7767695" cy="1485000"/>
            <a:chOff x="2451000" y="3631500"/>
            <a:chExt cx="7767695" cy="148500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10800000" flipV="1">
              <a:off x="245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10800000" flipV="1">
              <a:off x="434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10800000" flipV="1">
              <a:off x="6006000" y="438019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10800000" flipV="1">
              <a:off x="7806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rot="10800000" flipV="1">
              <a:off x="9514359" y="437806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4" idx="2"/>
              <a:endCxn id="45" idx="6"/>
            </p:cNvCxnSpPr>
            <p:nvPr/>
          </p:nvCxnSpPr>
          <p:spPr bwMode="auto">
            <a:xfrm>
              <a:off x="3155336" y="4699559"/>
              <a:ext cx="1185664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45" idx="2"/>
            </p:cNvCxnSpPr>
            <p:nvPr/>
          </p:nvCxnSpPr>
          <p:spPr bwMode="auto">
            <a:xfrm flipV="1">
              <a:off x="5045336" y="4699558"/>
              <a:ext cx="960663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46" idx="2"/>
            </p:cNvCxnSpPr>
            <p:nvPr/>
          </p:nvCxnSpPr>
          <p:spPr bwMode="auto">
            <a:xfrm flipV="1">
              <a:off x="6710336" y="4699558"/>
              <a:ext cx="1095664" cy="619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>
              <a:off x="8510336" y="4699559"/>
              <a:ext cx="1004023" cy="658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6" name="Circular Arrow 35"/>
            <p:cNvSpPr/>
            <p:nvPr/>
          </p:nvSpPr>
          <p:spPr bwMode="auto">
            <a:xfrm rot="178796" flipH="1">
              <a:off x="6492612" y="3631500"/>
              <a:ext cx="1531112" cy="1485000"/>
            </a:xfrm>
            <a:prstGeom prst="circularArrow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B8938C-5F3B-4B56-8E93-1E10B9D1CF28}"/>
              </a:ext>
            </a:extLst>
          </p:cNvPr>
          <p:cNvSpPr/>
          <p:nvPr/>
        </p:nvSpPr>
        <p:spPr>
          <a:xfrm>
            <a:off x="6279122" y="3525589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77B9-7CF8-420F-AA42-F7EB6AC37CA8}"/>
              </a:ext>
            </a:extLst>
          </p:cNvPr>
          <p:cNvSpPr/>
          <p:nvPr/>
        </p:nvSpPr>
        <p:spPr>
          <a:xfrm>
            <a:off x="2677490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1B286-C385-4C84-9AE0-FC2EF64AFA63}"/>
              </a:ext>
            </a:extLst>
          </p:cNvPr>
          <p:cNvSpPr/>
          <p:nvPr/>
        </p:nvSpPr>
        <p:spPr>
          <a:xfrm>
            <a:off x="4609139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650FC-CA60-42CB-8F45-B0DE1845E87F}"/>
              </a:ext>
            </a:extLst>
          </p:cNvPr>
          <p:cNvSpPr/>
          <p:nvPr/>
        </p:nvSpPr>
        <p:spPr>
          <a:xfrm>
            <a:off x="6344526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6DA4AD-0FE3-425F-BAC2-FB650D7003D5}"/>
              </a:ext>
            </a:extLst>
          </p:cNvPr>
          <p:cNvSpPr/>
          <p:nvPr/>
        </p:nvSpPr>
        <p:spPr>
          <a:xfrm>
            <a:off x="8043896" y="45091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18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Dijkstra’s Killer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Consider the following graph what is </a:t>
            </a:r>
            <a:r>
              <a:rPr lang="en-US" dirty="0"/>
              <a:t>the shortest path </a:t>
            </a:r>
            <a:r>
              <a:rPr lang="en-US" b="1" dirty="0">
                <a:solidFill>
                  <a:srgbClr val="F2A40D"/>
                </a:solidFill>
              </a:rPr>
              <a:t>(A, C)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The output will be </a:t>
            </a:r>
            <a:r>
              <a:rPr lang="en-US" b="1" dirty="0">
                <a:solidFill>
                  <a:srgbClr val="F2A40D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  <a:p>
            <a:r>
              <a:rPr lang="en-US" dirty="0">
                <a:solidFill>
                  <a:srgbClr val="234465"/>
                </a:solidFill>
              </a:rPr>
              <a:t>We can see that the correct answer is </a:t>
            </a:r>
            <a:r>
              <a:rPr lang="en-US" b="1" dirty="0">
                <a:solidFill>
                  <a:srgbClr val="F2A40D"/>
                </a:solidFill>
              </a:rPr>
              <a:t>-5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0800000" flipV="1">
            <a:off x="2406000" y="328836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203832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5556000" y="2256867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6" idx="1"/>
            <a:endCxn id="8" idx="6"/>
          </p:cNvCxnSpPr>
          <p:nvPr/>
        </p:nvCxnSpPr>
        <p:spPr bwMode="auto">
          <a:xfrm flipV="1">
            <a:off x="3007188" y="2582426"/>
            <a:ext cx="2548812" cy="801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6" idx="3"/>
            <a:endCxn id="7" idx="6"/>
          </p:cNvCxnSpPr>
          <p:nvPr/>
        </p:nvCxnSpPr>
        <p:spPr bwMode="auto">
          <a:xfrm>
            <a:off x="3007188" y="3844129"/>
            <a:ext cx="2196644" cy="85543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8" idx="4"/>
          </p:cNvCxnSpPr>
          <p:nvPr/>
        </p:nvCxnSpPr>
        <p:spPr bwMode="auto">
          <a:xfrm flipH="1">
            <a:off x="5659148" y="2907984"/>
            <a:ext cx="249020" cy="146601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6714" y="2332984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9208" y="41296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8168" y="3208993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rgbClr val="F2A40D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5192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Why does Dijkstra </a:t>
            </a:r>
            <a:r>
              <a:rPr lang="en-US" b="1" dirty="0">
                <a:solidFill>
                  <a:srgbClr val="F2A40D"/>
                </a:solidFill>
              </a:rPr>
              <a:t>fail</a:t>
            </a:r>
            <a:r>
              <a:rPr lang="en-US" dirty="0">
                <a:solidFill>
                  <a:srgbClr val="234465"/>
                </a:solidFill>
              </a:rPr>
              <a:t> with negative edges?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Dijkstra assumes that once we mark the node as </a:t>
            </a:r>
            <a:r>
              <a:rPr lang="en-US" sz="3398" b="1" dirty="0">
                <a:solidFill>
                  <a:srgbClr val="F2A40D"/>
                </a:solidFill>
              </a:rPr>
              <a:t>visited</a:t>
            </a:r>
            <a:r>
              <a:rPr lang="en-US" dirty="0">
                <a:solidFill>
                  <a:srgbClr val="234465"/>
                </a:solidFill>
              </a:rPr>
              <a:t> as a parent node the </a:t>
            </a:r>
            <a:r>
              <a:rPr lang="en-US" sz="3398" b="1" dirty="0">
                <a:solidFill>
                  <a:srgbClr val="F2A40D"/>
                </a:solidFill>
              </a:rPr>
              <a:t>shortest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2A40D"/>
                </a:solidFill>
              </a:rPr>
              <a:t>path</a:t>
            </a:r>
            <a:r>
              <a:rPr lang="en-US" dirty="0">
                <a:solidFill>
                  <a:srgbClr val="234465"/>
                </a:solidFill>
              </a:rPr>
              <a:t> to it is </a:t>
            </a:r>
            <a:r>
              <a:rPr lang="en-US" sz="3398" b="1" dirty="0">
                <a:solidFill>
                  <a:srgbClr val="F2A40D"/>
                </a:solidFill>
              </a:rPr>
              <a:t>found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The above assumption is </a:t>
            </a:r>
            <a:r>
              <a:rPr lang="en-US" sz="3398" b="1" dirty="0">
                <a:solidFill>
                  <a:srgbClr val="F2A40D"/>
                </a:solidFill>
              </a:rPr>
              <a:t>true</a:t>
            </a:r>
            <a:r>
              <a:rPr lang="en-US" sz="3398" dirty="0">
                <a:solidFill>
                  <a:srgbClr val="234465"/>
                </a:solidFill>
              </a:rPr>
              <a:t> for </a:t>
            </a:r>
            <a:r>
              <a:rPr lang="en-US" sz="3398" b="1" dirty="0">
                <a:solidFill>
                  <a:srgbClr val="F2A40D"/>
                </a:solidFill>
              </a:rPr>
              <a:t>non-negative</a:t>
            </a:r>
            <a:r>
              <a:rPr lang="en-US" sz="3398" dirty="0">
                <a:solidFill>
                  <a:srgbClr val="234465"/>
                </a:solidFill>
              </a:rPr>
              <a:t> weights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We </a:t>
            </a:r>
            <a:r>
              <a:rPr lang="en-US" sz="3398" b="1" dirty="0">
                <a:solidFill>
                  <a:srgbClr val="F2A40D"/>
                </a:solidFill>
              </a:rPr>
              <a:t>never</a:t>
            </a:r>
            <a:r>
              <a:rPr lang="en-US" sz="3398" dirty="0">
                <a:solidFill>
                  <a:srgbClr val="234465"/>
                </a:solidFill>
              </a:rPr>
              <a:t> can change the </a:t>
            </a:r>
            <a:r>
              <a:rPr lang="en-US" sz="3398" b="1" dirty="0">
                <a:solidFill>
                  <a:srgbClr val="F2A40D"/>
                </a:solidFill>
              </a:rPr>
              <a:t>minimum</a:t>
            </a:r>
            <a:r>
              <a:rPr lang="en-US" sz="3398" dirty="0">
                <a:solidFill>
                  <a:srgbClr val="234465"/>
                </a:solidFill>
              </a:rPr>
              <a:t> by adding any </a:t>
            </a:r>
            <a:r>
              <a:rPr lang="en-US" sz="3398" b="1" dirty="0">
                <a:solidFill>
                  <a:srgbClr val="F2A40D"/>
                </a:solidFill>
              </a:rPr>
              <a:t>positive</a:t>
            </a:r>
            <a:r>
              <a:rPr lang="en-US" sz="3398" dirty="0">
                <a:solidFill>
                  <a:srgbClr val="234465"/>
                </a:solidFill>
              </a:rPr>
              <a:t> number, however we </a:t>
            </a:r>
            <a:r>
              <a:rPr lang="en-US" sz="3398" b="1" dirty="0">
                <a:solidFill>
                  <a:srgbClr val="F2A40D"/>
                </a:solidFill>
              </a:rPr>
              <a:t>can</a:t>
            </a:r>
            <a:r>
              <a:rPr lang="en-US" sz="3398" dirty="0">
                <a:solidFill>
                  <a:srgbClr val="234465"/>
                </a:solidFill>
              </a:rPr>
              <a:t> by adding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sz="3398" dirty="0">
                <a:solidFill>
                  <a:srgbClr val="234465"/>
                </a:solidFill>
              </a:rPr>
              <a:t>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</p:spTree>
    <p:extLst>
      <p:ext uri="{BB962C8B-B14F-4D97-AF65-F5344CB8AC3E}">
        <p14:creationId xmlns:p14="http://schemas.microsoft.com/office/powerpoint/2010/main" val="21255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Shorts Path in Graph with Negative Edges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Bellman-Ford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/>
          <a:lstStyle/>
          <a:p>
            <a:r>
              <a:rPr lang="en-US" dirty="0"/>
              <a:t>Computes 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 from a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 vertex 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vertices in a  </a:t>
            </a:r>
            <a:r>
              <a:rPr lang="en-US" b="1" dirty="0">
                <a:solidFill>
                  <a:schemeClr val="bg1"/>
                </a:solidFill>
              </a:rPr>
              <a:t>weighted</a:t>
            </a:r>
            <a:r>
              <a:rPr lang="en-US" dirty="0"/>
              <a:t> digraph</a:t>
            </a:r>
          </a:p>
          <a:p>
            <a:r>
              <a:rPr lang="en-US" dirty="0"/>
              <a:t>Named after Richard </a:t>
            </a:r>
            <a:r>
              <a:rPr lang="en-US" b="1" dirty="0">
                <a:solidFill>
                  <a:schemeClr val="bg1"/>
                </a:solidFill>
              </a:rPr>
              <a:t>Bellman</a:t>
            </a:r>
            <a:r>
              <a:rPr lang="en-US" dirty="0"/>
              <a:t> and Lester </a:t>
            </a:r>
            <a:r>
              <a:rPr lang="en-US" b="1" dirty="0">
                <a:solidFill>
                  <a:schemeClr val="bg1"/>
                </a:solidFill>
              </a:rPr>
              <a:t>Ford</a:t>
            </a:r>
            <a:r>
              <a:rPr lang="en-US" dirty="0"/>
              <a:t> Jr.,          who published it in </a:t>
            </a:r>
            <a:r>
              <a:rPr lang="en-US" b="1" dirty="0">
                <a:solidFill>
                  <a:schemeClr val="bg1"/>
                </a:solidFill>
              </a:rPr>
              <a:t>1958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1956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respectively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/>
              <a:t> negative cycles</a:t>
            </a:r>
          </a:p>
          <a:p>
            <a:r>
              <a:rPr lang="en-US" dirty="0"/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678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Bellman-Ford algorithm will do </a:t>
            </a:r>
            <a:r>
              <a:rPr lang="en-US" b="1" dirty="0">
                <a:solidFill>
                  <a:schemeClr val="bg1"/>
                </a:solidFill>
              </a:rPr>
              <a:t>V - 1</a:t>
            </a:r>
            <a:r>
              <a:rPr lang="en-US" b="1" dirty="0"/>
              <a:t> </a:t>
            </a:r>
            <a:r>
              <a:rPr lang="en-US" dirty="0"/>
              <a:t>iterations where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vertices</a:t>
            </a:r>
          </a:p>
          <a:p>
            <a:pPr lvl="1"/>
            <a:r>
              <a:rPr lang="en-US" dirty="0"/>
              <a:t>For each iteration:</a:t>
            </a:r>
            <a:endParaRPr lang="en-US" sz="3398" dirty="0"/>
          </a:p>
          <a:p>
            <a:pPr lvl="2"/>
            <a:r>
              <a:rPr lang="en-US" sz="3198" dirty="0"/>
              <a:t>For each edge in the graph </a:t>
            </a:r>
            <a:r>
              <a:rPr lang="en-US" sz="3398" b="1" dirty="0">
                <a:solidFill>
                  <a:schemeClr val="bg1"/>
                </a:solidFill>
              </a:rPr>
              <a:t>(u, v, w)</a:t>
            </a:r>
          </a:p>
          <a:p>
            <a:pPr lvl="3"/>
            <a:r>
              <a:rPr lang="en-US" sz="3198" dirty="0"/>
              <a:t>If </a:t>
            </a:r>
            <a:r>
              <a:rPr lang="en-US" sz="3198" b="1" dirty="0">
                <a:solidFill>
                  <a:schemeClr val="bg1"/>
                </a:solidFill>
              </a:rPr>
              <a:t>d[v] &gt; d[u] + w(u, v) </a:t>
            </a:r>
            <a:r>
              <a:rPr lang="en-US" sz="3198" dirty="0"/>
              <a:t>and d[v] is visited before</a:t>
            </a:r>
          </a:p>
          <a:p>
            <a:pPr lvl="3"/>
            <a:r>
              <a:rPr lang="en-US" sz="3198" dirty="0"/>
              <a:t>Update </a:t>
            </a:r>
            <a:r>
              <a:rPr lang="en-US" sz="3198" b="1" dirty="0">
                <a:solidFill>
                  <a:schemeClr val="bg1"/>
                </a:solidFill>
              </a:rPr>
              <a:t>d[v] </a:t>
            </a:r>
            <a:r>
              <a:rPr lang="en-US" sz="3198" dirty="0"/>
              <a:t>with</a:t>
            </a:r>
            <a:r>
              <a:rPr lang="en-US" sz="3198" b="1" dirty="0">
                <a:solidFill>
                  <a:schemeClr val="bg1"/>
                </a:solidFill>
              </a:rPr>
              <a:t> d[u] + w(u, v)</a:t>
            </a:r>
          </a:p>
          <a:p>
            <a:pPr lvl="3"/>
            <a:r>
              <a:rPr lang="en-US" sz="3198" dirty="0"/>
              <a:t>Update the </a:t>
            </a:r>
            <a:r>
              <a:rPr lang="en-US" sz="3198" b="1" dirty="0">
                <a:solidFill>
                  <a:schemeClr val="bg1"/>
                </a:solidFill>
              </a:rPr>
              <a:t>prev[v] = u</a:t>
            </a:r>
          </a:p>
          <a:p>
            <a:r>
              <a:rPr lang="en-US" dirty="0"/>
              <a:t>Run the algorithm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more time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edge</a:t>
            </a:r>
            <a:endParaRPr lang="en-US" dirty="0"/>
          </a:p>
          <a:p>
            <a:pPr lvl="1"/>
            <a:r>
              <a:rPr lang="en-US" dirty="0"/>
              <a:t>If you can </a:t>
            </a:r>
            <a:r>
              <a:rPr lang="en-US" b="1" dirty="0">
                <a:solidFill>
                  <a:schemeClr val="bg1"/>
                </a:solidFill>
              </a:rPr>
              <a:t>update any d[v] </a:t>
            </a:r>
            <a:r>
              <a:rPr lang="en-US" dirty="0"/>
              <a:t>there is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2"/>
            <a:endParaRPr lang="en-US" sz="33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5632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/>
              <a:t> vertices so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/>
              <a:t> iterations and 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is the starting vertex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D1D5C2-9BB4-4FDC-A6BC-C306A85C5D23}"/>
              </a:ext>
            </a:extLst>
          </p:cNvPr>
          <p:cNvGrpSpPr/>
          <p:nvPr/>
        </p:nvGrpSpPr>
        <p:grpSpPr>
          <a:xfrm>
            <a:off x="1845817" y="2308010"/>
            <a:ext cx="4138237" cy="4208378"/>
            <a:chOff x="3609988" y="2034000"/>
            <a:chExt cx="4138237" cy="420837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061000" y="203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  <a:endCxn id="11" idx="5"/>
            </p:cNvCxnSpPr>
            <p:nvPr/>
          </p:nvCxnSpPr>
          <p:spPr bwMode="auto">
            <a:xfrm flipV="1">
              <a:off x="4335605" y="3669763"/>
              <a:ext cx="2043543" cy="139190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756000" y="3339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6276000" y="311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5061000" y="559126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3756000" y="496241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6276000" y="44181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3856" y="374617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-4</a:t>
              </a:r>
            </a:p>
          </p:txBody>
        </p:sp>
        <p:cxnSp>
          <p:nvCxnSpPr>
            <p:cNvPr id="18" name="Straight Arrow Connector 17"/>
            <p:cNvCxnSpPr>
              <a:cxnSpLocks noChangeShapeType="1"/>
              <a:endCxn id="10" idx="1"/>
            </p:cNvCxnSpPr>
            <p:nvPr/>
          </p:nvCxnSpPr>
          <p:spPr bwMode="auto">
            <a:xfrm flipH="1">
              <a:off x="4357188" y="2553331"/>
              <a:ext cx="792424" cy="881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391880" y="24052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8</a:t>
              </a:r>
            </a:p>
          </p:txBody>
        </p:sp>
        <p:cxnSp>
          <p:nvCxnSpPr>
            <p:cNvPr id="23" name="Straight Arrow Connector 22"/>
            <p:cNvCxnSpPr>
              <a:cxnSpLocks noChangeShapeType="1"/>
              <a:stCxn id="7" idx="3"/>
              <a:endCxn id="11" idx="7"/>
            </p:cNvCxnSpPr>
            <p:nvPr/>
          </p:nvCxnSpPr>
          <p:spPr bwMode="auto">
            <a:xfrm>
              <a:off x="5662188" y="2589763"/>
              <a:ext cx="716960" cy="61959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914742" y="2263558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endCxn id="13" idx="0"/>
            </p:cNvCxnSpPr>
            <p:nvPr/>
          </p:nvCxnSpPr>
          <p:spPr bwMode="auto">
            <a:xfrm>
              <a:off x="4088726" y="3975026"/>
              <a:ext cx="19442" cy="9873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609988" y="40253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7871" y="550964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endCxn id="12" idx="6"/>
            </p:cNvCxnSpPr>
            <p:nvPr/>
          </p:nvCxnSpPr>
          <p:spPr bwMode="auto">
            <a:xfrm>
              <a:off x="4316163" y="5539424"/>
              <a:ext cx="744837" cy="37739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13168" y="3742280"/>
              <a:ext cx="1087841" cy="184898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260488" y="440145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2</a:t>
              </a:r>
            </a:p>
          </p:txBody>
        </p:sp>
        <p:cxnSp>
          <p:nvCxnSpPr>
            <p:cNvPr id="36" name="Straight Arrow Connector 35"/>
            <p:cNvCxnSpPr>
              <a:cxnSpLocks noChangeShapeType="1"/>
              <a:stCxn id="14" idx="0"/>
            </p:cNvCxnSpPr>
            <p:nvPr/>
          </p:nvCxnSpPr>
          <p:spPr bwMode="auto">
            <a:xfrm flipV="1">
              <a:off x="6628168" y="3746647"/>
              <a:ext cx="41129" cy="67152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682631" y="371469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cxnSp>
          <p:nvCxnSpPr>
            <p:cNvPr id="41" name="Straight Arrow Connector 40"/>
            <p:cNvCxnSpPr>
              <a:cxnSpLocks noChangeShapeType="1"/>
              <a:endCxn id="14" idx="5"/>
            </p:cNvCxnSpPr>
            <p:nvPr/>
          </p:nvCxnSpPr>
          <p:spPr bwMode="auto">
            <a:xfrm flipV="1">
              <a:off x="5686985" y="4973936"/>
              <a:ext cx="692163" cy="71910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957088" y="5101689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-2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have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1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199148"/>
            <a:ext cx="10949531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 err="1"/>
              <a:t>bfs</a:t>
            </a:r>
            <a:r>
              <a:rPr lang="en-US" dirty="0"/>
              <a:t>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</a:t>
            </a:r>
            <a:r>
              <a:rPr lang="en-US" dirty="0" err="1"/>
              <a:t>queue.enqueue</a:t>
            </a:r>
            <a:r>
              <a:rPr lang="en-US" dirty="0"/>
              <a:t>(start)</a:t>
            </a:r>
          </a:p>
          <a:p>
            <a:r>
              <a:rPr lang="en-US" dirty="0"/>
              <a:t>    while (!</a:t>
            </a:r>
            <a:r>
              <a:rPr lang="en-US" dirty="0" err="1"/>
              <a:t>queue.isEmpty</a:t>
            </a:r>
            <a:r>
              <a:rPr lang="en-US" dirty="0"/>
              <a:t>())</a:t>
            </a:r>
          </a:p>
          <a:p>
            <a:r>
              <a:rPr lang="en-US" dirty="0"/>
              <a:t>          v = </a:t>
            </a:r>
            <a:r>
              <a:rPr lang="en-US" dirty="0" err="1"/>
              <a:t>queue.dequeue</a:t>
            </a:r>
            <a:r>
              <a:rPr lang="en-US" dirty="0"/>
              <a:t>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</a:t>
            </a:r>
            <a:r>
              <a:rPr lang="en-US" dirty="0" err="1"/>
              <a:t>G.adjacentEdges</a:t>
            </a:r>
            <a:r>
              <a:rPr lang="en-US" dirty="0"/>
              <a:t>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</a:t>
            </a:r>
            <a:r>
              <a:rPr lang="en-US" dirty="0" err="1"/>
              <a:t>w.parent</a:t>
            </a:r>
            <a:r>
              <a:rPr lang="en-US" dirty="0"/>
              <a:t> = v</a:t>
            </a:r>
          </a:p>
          <a:p>
            <a:r>
              <a:rPr lang="en-US" dirty="0"/>
              <a:t>                 </a:t>
            </a:r>
            <a:r>
              <a:rPr lang="en-US" dirty="0" err="1"/>
              <a:t>queue.enqueue</a:t>
            </a:r>
            <a:r>
              <a:rPr lang="en-US"/>
              <a:t>(w)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1899000"/>
            <a:ext cx="9359952" cy="4462669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r>
              <a:rPr lang="en-US" dirty="0"/>
              <a:t>d[source] = 0</a:t>
            </a:r>
          </a:p>
          <a:p>
            <a:r>
              <a:rPr lang="en-US" dirty="0"/>
              <a:t>for vertex in G.vertices – 1</a:t>
            </a:r>
          </a:p>
          <a:p>
            <a:r>
              <a:rPr lang="en-US" dirty="0"/>
              <a:t>  for edge in edges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if (d[</a:t>
            </a:r>
            <a:r>
              <a:rPr lang="en-US" dirty="0" err="1"/>
              <a:t>edge.from</a:t>
            </a:r>
            <a:r>
              <a:rPr lang="en-US" dirty="0"/>
              <a:t>] != infinity and </a:t>
            </a:r>
          </a:p>
          <a:p>
            <a:r>
              <a:rPr lang="en-US" dirty="0"/>
              <a:t>        d[</a:t>
            </a:r>
            <a:r>
              <a:rPr lang="en-US" dirty="0" err="1"/>
              <a:t>edge.from</a:t>
            </a:r>
            <a:r>
              <a:rPr lang="en-US" dirty="0"/>
              <a:t>] + </a:t>
            </a:r>
            <a:r>
              <a:rPr lang="en-US" dirty="0" err="1"/>
              <a:t>edge.weight</a:t>
            </a:r>
            <a:r>
              <a:rPr lang="en-US" dirty="0"/>
              <a:t> &lt; d[edge.to]) </a:t>
            </a:r>
          </a:p>
          <a:p>
            <a:r>
              <a:rPr lang="en-US" dirty="0"/>
              <a:t>      update d[edge.to]</a:t>
            </a:r>
          </a:p>
          <a:p>
            <a:r>
              <a:rPr lang="en-US" dirty="0">
                <a:solidFill>
                  <a:schemeClr val="accent2"/>
                </a:solidFill>
              </a:rPr>
              <a:t>// Run the algorithm second time if you can </a:t>
            </a:r>
          </a:p>
          <a:p>
            <a:r>
              <a:rPr lang="en-US" dirty="0">
                <a:solidFill>
                  <a:schemeClr val="accent2"/>
                </a:solidFill>
              </a:rPr>
              <a:t>// update any distance there is a negative 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6048" y="1196126"/>
            <a:ext cx="11152588" cy="583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Algorithm steps pseudocode: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43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Subgraph without cycles (tree)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Connects all vertices together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connected graphs have a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spanning tree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graphs with multiple components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have </a:t>
            </a:r>
            <a:r>
              <a:rPr lang="en-US" b="1" dirty="0">
                <a:solidFill>
                  <a:srgbClr val="FFA000"/>
                </a:solidFill>
              </a:rPr>
              <a:t>spanning forest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52</a:t>
            </a:fld>
            <a:endParaRPr lang="en-US" dirty="0">
              <a:solidFill>
                <a:srgbClr val="234465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09593" y="3092784"/>
            <a:ext cx="693986" cy="46858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9563595" y="2411629"/>
            <a:ext cx="839984" cy="28796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7" idx="0"/>
            <a:endCxn id="9" idx="4"/>
          </p:cNvCxnSpPr>
          <p:nvPr/>
        </p:nvCxnSpPr>
        <p:spPr bwMode="auto">
          <a:xfrm flipH="1" flipV="1">
            <a:off x="9269428" y="2689656"/>
            <a:ext cx="242874" cy="79027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8558665" y="3710864"/>
            <a:ext cx="674627" cy="4709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8476945" y="2608223"/>
            <a:ext cx="584477" cy="9060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 noChangeShapeType="1"/>
            <a:stCxn id="16" idx="6"/>
            <a:endCxn id="9" idx="2"/>
          </p:cNvCxnSpPr>
          <p:nvPr/>
        </p:nvCxnSpPr>
        <p:spPr bwMode="auto">
          <a:xfrm flipV="1">
            <a:off x="7730573" y="2411629"/>
            <a:ext cx="1244689" cy="3995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 noChangeShapeType="1"/>
            <a:stCxn id="10" idx="1"/>
            <a:endCxn id="16" idx="5"/>
          </p:cNvCxnSpPr>
          <p:nvPr/>
        </p:nvCxnSpPr>
        <p:spPr bwMode="auto">
          <a:xfrm flipH="1" flipV="1">
            <a:off x="7644413" y="2648179"/>
            <a:ext cx="437951" cy="86608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 noChangeShapeType="1"/>
            <a:stCxn id="7" idx="5"/>
            <a:endCxn id="21" idx="1"/>
          </p:cNvCxnSpPr>
          <p:nvPr/>
        </p:nvCxnSpPr>
        <p:spPr bwMode="auto">
          <a:xfrm>
            <a:off x="9709594" y="3954557"/>
            <a:ext cx="822135" cy="465244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  <a:stCxn id="20" idx="2"/>
            <a:endCxn id="19" idx="6"/>
          </p:cNvCxnSpPr>
          <p:nvPr/>
        </p:nvCxnSpPr>
        <p:spPr bwMode="auto">
          <a:xfrm flipH="1" flipV="1">
            <a:off x="7877962" y="4755223"/>
            <a:ext cx="1046006" cy="186582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10" idx="3"/>
            <a:endCxn id="19" idx="7"/>
          </p:cNvCxnSpPr>
          <p:nvPr/>
        </p:nvCxnSpPr>
        <p:spPr bwMode="auto">
          <a:xfrm flipH="1">
            <a:off x="7791803" y="3907459"/>
            <a:ext cx="290561" cy="65116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20" idx="0"/>
            <a:endCxn id="7" idx="4"/>
          </p:cNvCxnSpPr>
          <p:nvPr/>
        </p:nvCxnSpPr>
        <p:spPr bwMode="auto">
          <a:xfrm flipV="1">
            <a:off x="9218136" y="4035989"/>
            <a:ext cx="294167" cy="627788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3291" y="3479935"/>
            <a:ext cx="558022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G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12779" y="2618161"/>
            <a:ext cx="620024" cy="55605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J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75261" y="2133601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F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000644" y="3432836"/>
            <a:ext cx="558021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89628" y="447719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923968" y="4663778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45568" y="433837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H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6" idx="0"/>
            <a:endCxn id="16" idx="3"/>
          </p:cNvCxnSpPr>
          <p:nvPr/>
        </p:nvCxnSpPr>
        <p:spPr bwMode="auto">
          <a:xfrm flipV="1">
            <a:off x="6847368" y="2648179"/>
            <a:ext cx="381031" cy="764051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42238" y="217355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3200" y="341223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K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21" idx="0"/>
            <a:endCxn id="8" idx="4"/>
          </p:cNvCxnSpPr>
          <p:nvPr/>
        </p:nvCxnSpPr>
        <p:spPr bwMode="auto">
          <a:xfrm flipH="1" flipV="1">
            <a:off x="10622791" y="3174215"/>
            <a:ext cx="116944" cy="116415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8" name="Straight Arrow Connector 57"/>
          <p:cNvCxnSpPr>
            <a:cxnSpLocks noChangeShapeType="1"/>
            <a:stCxn id="21" idx="2"/>
            <a:endCxn id="20" idx="6"/>
          </p:cNvCxnSpPr>
          <p:nvPr/>
        </p:nvCxnSpPr>
        <p:spPr bwMode="auto">
          <a:xfrm flipH="1">
            <a:off x="9512302" y="4616397"/>
            <a:ext cx="933266" cy="3254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ShapeType="1"/>
            <a:stCxn id="26" idx="4"/>
            <a:endCxn id="19" idx="1"/>
          </p:cNvCxnSpPr>
          <p:nvPr/>
        </p:nvCxnSpPr>
        <p:spPr bwMode="auto">
          <a:xfrm>
            <a:off x="6847368" y="3968285"/>
            <a:ext cx="528421" cy="59034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91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Minimum spanning tree </a:t>
            </a:r>
            <a:r>
              <a:rPr lang="en-US" dirty="0">
                <a:solidFill>
                  <a:srgbClr val="234465"/>
                </a:solidFill>
              </a:rPr>
              <a:t>(MST)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 &lt;= weight(all other spanning trees)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used in electrical networks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Minimal cost of wiring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53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78110"/>
            <a:ext cx="2952558" cy="3542470"/>
          </a:xfrm>
          <a:prstGeom prst="roundRect">
            <a:avLst>
              <a:gd name="adj" fmla="val 2016"/>
            </a:avLst>
          </a:prstGeom>
          <a:solidFill>
            <a:srgbClr val="FFFFFF"/>
          </a:solidFill>
          <a:ln>
            <a:noFill/>
          </a:ln>
          <a:effectLst/>
        </p:spPr>
      </p:pic>
      <p:grpSp>
        <p:nvGrpSpPr>
          <p:cNvPr id="168" name="Group 167"/>
          <p:cNvGrpSpPr/>
          <p:nvPr/>
        </p:nvGrpSpPr>
        <p:grpSpPr>
          <a:xfrm>
            <a:off x="1587248" y="3846380"/>
            <a:ext cx="5538819" cy="2649756"/>
            <a:chOff x="5974145" y="3549667"/>
            <a:chExt cx="5538819" cy="2649756"/>
          </a:xfrm>
        </p:grpSpPr>
        <p:cxnSp>
          <p:nvCxnSpPr>
            <p:cNvPr id="169" name="Straight Arrow Connector 168"/>
            <p:cNvCxnSpPr>
              <a:cxnSpLocks noChangeShapeType="1"/>
              <a:stCxn id="180" idx="7"/>
              <a:endCxn id="181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82" idx="6"/>
              <a:endCxn id="181" idx="2"/>
            </p:cNvCxnSpPr>
            <p:nvPr/>
          </p:nvCxnSpPr>
          <p:spPr bwMode="auto">
            <a:xfrm>
              <a:off x="9300434" y="3927668"/>
              <a:ext cx="1458166" cy="8415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80" idx="1"/>
              <a:endCxn id="182" idx="5"/>
            </p:cNvCxnSpPr>
            <p:nvPr/>
          </p:nvCxnSpPr>
          <p:spPr bwMode="auto">
            <a:xfrm flipH="1" flipV="1">
              <a:off x="9214274" y="4124263"/>
              <a:ext cx="497769" cy="66730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83" idx="6"/>
              <a:endCxn id="180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>
              <a:cxnSpLocks noChangeShapeType="1"/>
              <a:stCxn id="182" idx="3"/>
              <a:endCxn id="183" idx="7"/>
            </p:cNvCxnSpPr>
            <p:nvPr/>
          </p:nvCxnSpPr>
          <p:spPr bwMode="auto">
            <a:xfrm flipH="1">
              <a:off x="8421213" y="4124263"/>
              <a:ext cx="377047" cy="6813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4" name="Straight Arrow Connector 173"/>
            <p:cNvCxnSpPr>
              <a:cxnSpLocks noChangeShapeType="1"/>
              <a:stCxn id="188" idx="6"/>
              <a:endCxn id="182" idx="2"/>
            </p:cNvCxnSpPr>
            <p:nvPr/>
          </p:nvCxnSpPr>
          <p:spPr bwMode="auto">
            <a:xfrm flipV="1">
              <a:off x="7405787" y="3927668"/>
              <a:ext cx="1306313" cy="10961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5" name="Straight Arrow Connector 174"/>
            <p:cNvCxnSpPr>
              <a:cxnSpLocks noChangeShapeType="1"/>
              <a:stCxn id="183" idx="1"/>
              <a:endCxn id="188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6" name="Straight Arrow Connector 175"/>
            <p:cNvCxnSpPr>
              <a:cxnSpLocks noChangeShapeType="1"/>
              <a:stCxn id="180" idx="5"/>
              <a:endCxn id="186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5" idx="2"/>
              <a:endCxn id="184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>
              <a:cxnSpLocks noChangeShapeType="1"/>
              <a:stCxn id="183" idx="3"/>
              <a:endCxn id="184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9" name="Straight Arrow Connector 178"/>
            <p:cNvCxnSpPr>
              <a:cxnSpLocks noChangeShapeType="1"/>
              <a:stCxn id="185" idx="7"/>
              <a:endCxn id="180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8712100" y="364964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6" name="Oval 185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7" name="Straight Arrow Connector 186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90" name="Straight Arrow Connector 189"/>
            <p:cNvCxnSpPr>
              <a:cxnSpLocks noChangeShapeType="1"/>
              <a:stCxn id="186" idx="0"/>
              <a:endCxn id="181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1" name="Straight Arrow Connector 190"/>
            <p:cNvCxnSpPr>
              <a:cxnSpLocks noChangeShapeType="1"/>
              <a:stCxn id="186" idx="2"/>
              <a:endCxn id="185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>
              <a:cxnSpLocks noChangeShapeType="1"/>
              <a:stCxn id="189" idx="5"/>
              <a:endCxn id="184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30208" y="358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29426" y="414452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822116" y="35496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347964" y="5009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9689" y="551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818282" y="55008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187068" y="409779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forest</a:t>
            </a:r>
          </a:p>
          <a:p>
            <a:r>
              <a:rPr lang="en-US" dirty="0">
                <a:solidFill>
                  <a:srgbClr val="234465"/>
                </a:solidFill>
              </a:rPr>
              <a:t>Set of all minimum spanning trees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(when the graph is not connected)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Forest (MSF)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" y="3423312"/>
            <a:ext cx="4800600" cy="2880360"/>
          </a:xfrm>
          <a:prstGeom prst="rect">
            <a:avLst/>
          </a:prstGeom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a14:hiddenEffects>
            </a:ext>
          </a:extLst>
        </p:spPr>
      </p:pic>
      <p:grpSp>
        <p:nvGrpSpPr>
          <p:cNvPr id="75" name="Group 74"/>
          <p:cNvGrpSpPr/>
          <p:nvPr/>
        </p:nvGrpSpPr>
        <p:grpSpPr>
          <a:xfrm>
            <a:off x="5975734" y="1293781"/>
            <a:ext cx="5538819" cy="4905642"/>
            <a:chOff x="5974145" y="1293781"/>
            <a:chExt cx="5538819" cy="4905642"/>
          </a:xfrm>
        </p:grpSpPr>
        <p:cxnSp>
          <p:nvCxnSpPr>
            <p:cNvPr id="6" name="Straight Arrow Connector 5"/>
            <p:cNvCxnSpPr>
              <a:cxnSpLocks noChangeShapeType="1"/>
              <a:stCxn id="18" idx="7"/>
              <a:endCxn id="19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20" idx="6"/>
              <a:endCxn id="19" idx="2"/>
            </p:cNvCxnSpPr>
            <p:nvPr/>
          </p:nvCxnSpPr>
          <p:spPr bwMode="auto">
            <a:xfrm>
              <a:off x="9300434" y="3859428"/>
              <a:ext cx="1458166" cy="15239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1"/>
              <a:endCxn id="20" idx="5"/>
            </p:cNvCxnSpPr>
            <p:nvPr/>
          </p:nvCxnSpPr>
          <p:spPr bwMode="auto">
            <a:xfrm flipH="1" flipV="1">
              <a:off x="9214274" y="4056023"/>
              <a:ext cx="497769" cy="73554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1" idx="6"/>
              <a:endCxn id="18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8421213" y="4056023"/>
              <a:ext cx="377047" cy="74961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6" idx="6"/>
              <a:endCxn id="20" idx="2"/>
            </p:cNvCxnSpPr>
            <p:nvPr/>
          </p:nvCxnSpPr>
          <p:spPr bwMode="auto">
            <a:xfrm flipV="1">
              <a:off x="7405787" y="3859428"/>
              <a:ext cx="1306313" cy="17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1"/>
              <a:endCxn id="26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5"/>
              <a:endCxn id="24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712100" y="3581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4" idx="0"/>
              <a:endCxn id="19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6560" y="35542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0370" y="418546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49412" y="35223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75260" y="5022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689" y="55252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82" y="55144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7068" y="40705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cxnSp>
          <p:nvCxnSpPr>
            <p:cNvPr id="48" name="Straight Arrow Connector 47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>
              <a:off x="8509909" y="2683272"/>
              <a:ext cx="1457905" cy="867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087020" y="23007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cxnSp>
          <p:nvCxnSpPr>
            <p:cNvPr id="53" name="Straight Arrow Connector 52"/>
            <p:cNvCxnSpPr>
              <a:cxnSpLocks noChangeShapeType="1"/>
              <a:stCxn id="50" idx="7"/>
              <a:endCxn id="52" idx="3"/>
            </p:cNvCxnSpPr>
            <p:nvPr/>
          </p:nvCxnSpPr>
          <p:spPr bwMode="auto">
            <a:xfrm flipV="1">
              <a:off x="8423749" y="1768403"/>
              <a:ext cx="701072" cy="7182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49" idx="1"/>
              <a:endCxn id="52" idx="5"/>
            </p:cNvCxnSpPr>
            <p:nvPr/>
          </p:nvCxnSpPr>
          <p:spPr bwMode="auto">
            <a:xfrm flipH="1" flipV="1">
              <a:off x="9563245" y="1768403"/>
              <a:ext cx="495369" cy="8049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8523102" y="17411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8591" y="1809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967814" y="2491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I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921575" y="240524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9034021" y="129378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L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8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Kruskal's </a:t>
            </a:r>
            <a:r>
              <a:rPr lang="en-US" dirty="0"/>
              <a:t>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Create a forest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holding all graph vertices and no edges</a:t>
            </a:r>
          </a:p>
          <a:p>
            <a:r>
              <a:rPr lang="en-US" dirty="0">
                <a:solidFill>
                  <a:srgbClr val="234465"/>
                </a:solidFill>
              </a:rPr>
              <a:t>Create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holding all edges in the graph</a:t>
            </a:r>
          </a:p>
          <a:p>
            <a:r>
              <a:rPr lang="en-US" dirty="0">
                <a:solidFill>
                  <a:srgbClr val="234465"/>
                </a:solidFill>
              </a:rPr>
              <a:t>While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is non-empty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Remove the edge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with min weight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If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b="1" i="1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connects two different trees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Add </a:t>
            </a:r>
            <a:r>
              <a:rPr lang="en-US" sz="3198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the forest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Join these two trees into a single tree</a:t>
            </a:r>
          </a:p>
          <a:p>
            <a:r>
              <a:rPr lang="en-US" dirty="0">
                <a:solidFill>
                  <a:srgbClr val="234465"/>
                </a:solidFill>
              </a:rPr>
              <a:t>The graph may not be connected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5147" y="2514601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Start from forest holding all vertices and no edges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all edges, ordered by weight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en-US" sz="3600" dirty="0">
                <a:solidFill>
                  <a:srgbClr val="234465"/>
                </a:solidFill>
              </a:rPr>
              <a:t> = { 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{</a:t>
            </a:r>
            <a:r>
              <a:rPr lang="en-US" sz="3600" b="1" dirty="0">
                <a:solidFill>
                  <a:schemeClr val="bg1"/>
                </a:solidFill>
              </a:rPr>
              <a:t>BD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AB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4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AC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5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HI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DE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GH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9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10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EF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20</a:t>
            </a:r>
            <a:r>
              <a:rPr lang="en-US" sz="36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25763" y="4577590"/>
            <a:ext cx="5946829" cy="1938953"/>
            <a:chOff x="3898409" y="3755315"/>
            <a:chExt cx="5946829" cy="1938953"/>
          </a:xfrm>
        </p:grpSpPr>
        <p:sp>
          <p:nvSpPr>
            <p:cNvPr id="28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cxnSpLocks noChangeShapeType="1"/>
              <a:stCxn id="60" idx="7"/>
              <a:endCxn id="61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  <a:stCxn id="60" idx="0"/>
              <a:endCxn id="59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cxnSpLocks noChangeShapeType="1"/>
              <a:stCxn id="62" idx="0"/>
              <a:endCxn id="61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60" idx="2"/>
              <a:endCxn id="58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0" idx="1"/>
              <a:endCxn id="57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9" idx="6"/>
              <a:endCxn id="61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58" idx="0"/>
              <a:endCxn id="57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4" name="Straight Arrow Connector 63"/>
            <p:cNvCxnSpPr>
              <a:cxnSpLocks noChangeShapeType="1"/>
              <a:stCxn id="71" idx="6"/>
              <a:endCxn id="70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6" name="Straight Arrow Connector 65"/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67" name="Straight Arrow Connector 66"/>
            <p:cNvCxnSpPr>
              <a:cxnSpLocks noChangeShapeType="1"/>
              <a:stCxn id="70" idx="1"/>
              <a:endCxn id="72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AB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Dijkstra's Algorithm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AC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AC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5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HI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DE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DE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GH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GH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GI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EF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EF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} </a:t>
            </a:r>
            <a:r>
              <a:rPr lang="en-US" sz="3200" dirty="0">
                <a:solidFill>
                  <a:srgbClr val="234465"/>
                </a:solidFill>
                <a:sym typeface="Wingdings" panose="05000000000000000000" pitchFamily="2" charset="2"/>
              </a:rPr>
              <a:t> stop the algorithm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 * log* 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</a:t>
            </a: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69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000" y="1815786"/>
            <a:ext cx="7949717" cy="4853930"/>
          </a:xfrm>
        </p:spPr>
        <p:txBody>
          <a:bodyPr/>
          <a:lstStyle/>
          <a:p>
            <a:r>
              <a:rPr lang="en-US" sz="2400" dirty="0">
                <a:solidFill>
                  <a:srgbClr val="234465"/>
                </a:solidFill>
              </a:rPr>
              <a:t>foreach v ∈ graph edges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parent[v] = v</a:t>
            </a:r>
          </a:p>
          <a:p>
            <a:r>
              <a:rPr lang="en-US" sz="2400" dirty="0" err="1">
                <a:solidFill>
                  <a:srgbClr val="234465"/>
                </a:solidFill>
              </a:rPr>
              <a:t>foreach</a:t>
            </a:r>
            <a:r>
              <a:rPr lang="en-US" sz="2400" dirty="0">
                <a:solidFill>
                  <a:srgbClr val="234465"/>
                </a:solidFill>
              </a:rPr>
              <a:t> edge {u, v} ordered by weight(u, v)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(u)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(v)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if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≠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endParaRPr lang="en-US" sz="2400" dirty="0">
              <a:solidFill>
                <a:srgbClr val="234465"/>
              </a:solidFill>
            </a:endParaRPr>
          </a:p>
          <a:p>
            <a:r>
              <a:rPr lang="en-US" sz="2400" dirty="0">
                <a:solidFill>
                  <a:srgbClr val="234465"/>
                </a:solidFill>
              </a:rPr>
              <a:t>    print edge {u, v}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parent[rootU] = rootV</a:t>
            </a:r>
          </a:p>
          <a:p>
            <a:r>
              <a:rPr lang="en-US" sz="2400" dirty="0">
                <a:solidFill>
                  <a:srgbClr val="234465"/>
                </a:solidFill>
              </a:rPr>
              <a:t>findRoot(node)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while (parent[node] ≠ 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node = parent[node]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return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15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rgbClr val="FFA000"/>
                </a:solidFill>
                <a:hlinkClick r:id="rId3"/>
              </a:rPr>
              <a:t>Dijkstra's algorithm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>
                <a:solidFill>
                  <a:srgbClr val="234465"/>
                </a:solidFill>
              </a:rPr>
              <a:t>finds the </a:t>
            </a:r>
            <a:r>
              <a:rPr lang="en-US" b="1" noProof="1">
                <a:solidFill>
                  <a:srgbClr val="FFA000"/>
                </a:solidFill>
              </a:rPr>
              <a:t>shortest path </a:t>
            </a:r>
            <a:r>
              <a:rPr lang="en-US" noProof="1">
                <a:solidFill>
                  <a:srgbClr val="234465"/>
                </a:solidFill>
              </a:rPr>
              <a:t>from given vertex to all other vertices in a directed / undirected </a:t>
            </a:r>
            <a:r>
              <a:rPr lang="en-US" b="1" noProof="1">
                <a:solidFill>
                  <a:srgbClr val="FFA000"/>
                </a:solidFill>
              </a:rPr>
              <a:t>weighted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described by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Edsger W. Dijkstra</a:t>
            </a:r>
            <a:r>
              <a:rPr lang="en-US" dirty="0">
                <a:solidFill>
                  <a:srgbClr val="234465"/>
                </a:solidFill>
              </a:rPr>
              <a:t> in 1956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Assumptions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on edges are non-negative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Edges can be directed or not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do not have to be distances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Shortest path is not necessarily unique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Not all edges need to be reachable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026" name="Picture 2" descr="http://i.stack.imgur.com/90Qw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73" y="3905591"/>
            <a:ext cx="3749040" cy="2343150"/>
          </a:xfrm>
          <a:prstGeom prst="roundRect">
            <a:avLst>
              <a:gd name="adj" fmla="val 26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Prim's 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Given a graph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 find the minimum spanning forest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V'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E'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Attach to the tree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the starting node</a:t>
            </a:r>
            <a:endParaRPr lang="en-US" b="1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While smallest edge exists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Attach to </a:t>
            </a:r>
            <a:r>
              <a:rPr lang="en-US" b="1" dirty="0">
                <a:solidFill>
                  <a:srgbClr val="FFA000"/>
                </a:solidFill>
              </a:rPr>
              <a:t>T </a:t>
            </a:r>
            <a:r>
              <a:rPr lang="en-US" dirty="0">
                <a:solidFill>
                  <a:srgbClr val="234465"/>
                </a:solidFill>
              </a:rPr>
              <a:t>the smallest possible edge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without creating a cycle in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Use the smallest edge 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,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such that 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2500" dirty="0">
                <a:solidFill>
                  <a:srgbClr val="234465"/>
                </a:solidFill>
              </a:rPr>
              <a:t>∈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and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l-GR" sz="2500" dirty="0">
                <a:solidFill>
                  <a:srgbClr val="234465"/>
                </a:solidFill>
              </a:rPr>
              <a:t>∉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>
                <a:solidFill>
                  <a:srgbClr val="234465"/>
                </a:solidFill>
              </a:rPr>
              <a:t>Start the Prim's algorithm for each node </a:t>
            </a:r>
            <a:r>
              <a:rPr lang="en-US">
                <a:solidFill>
                  <a:srgbClr val="234465"/>
                </a:solidFill>
              </a:rPr>
              <a:t>from </a:t>
            </a:r>
            <a:r>
              <a:rPr lang="en-US" b="1">
                <a:solidFill>
                  <a:srgbClr val="FFA000"/>
                </a:solidFill>
              </a:rPr>
              <a:t>G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71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0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05" name="Straight Arrow Connector 104"/>
            <p:cNvCxnSpPr>
              <a:cxnSpLocks noChangeShapeType="1"/>
              <a:stCxn id="112" idx="6"/>
              <a:endCxn id="111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107" name="Straight Arrow Connector 106"/>
            <p:cNvCxnSpPr>
              <a:cxnSpLocks noChangeShapeType="1"/>
              <a:stCxn id="112" idx="7"/>
              <a:endCxn id="113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08" name="Straight Arrow Connector 107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 the shortest edge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D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DC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In weighted graphs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Break the edges into sub-vertices and use BFS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* Too much memory usage even for smaller graphs!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Shortest Paths with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57400" y="2667000"/>
            <a:ext cx="2362200" cy="3048000"/>
            <a:chOff x="1598612" y="2362200"/>
            <a:chExt cx="2362200" cy="3048000"/>
          </a:xfrm>
        </p:grpSpPr>
        <p:cxnSp>
          <p:nvCxnSpPr>
            <p:cNvPr id="7" name="Straight Arrow Connector 6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 flipH="1">
              <a:off x="2282249" y="5084642"/>
              <a:ext cx="974227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3256476" y="47590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 flipH="1">
              <a:off x="1948226" y="3013317"/>
              <a:ext cx="2554" cy="17457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2" idx="3"/>
              <a:endCxn id="8" idx="7"/>
            </p:cNvCxnSpPr>
            <p:nvPr/>
          </p:nvCxnSpPr>
          <p:spPr bwMode="auto">
            <a:xfrm>
              <a:off x="2199800" y="2917963"/>
              <a:ext cx="1159824" cy="1936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1614203" y="47590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598612" y="23622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12260" y="380431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48760" y="349155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3030" y="4674513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2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694364" y="3948747"/>
            <a:ext cx="50884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5995576" y="2667000"/>
            <a:ext cx="2538825" cy="3048000"/>
            <a:chOff x="5993987" y="2667000"/>
            <a:chExt cx="2538825" cy="3048000"/>
          </a:xfrm>
        </p:grpSpPr>
        <p:cxnSp>
          <p:nvCxnSpPr>
            <p:cNvPr id="82" name="Straight Arrow Connector 81"/>
            <p:cNvCxnSpPr>
              <a:cxnSpLocks noChangeShapeType="1"/>
              <a:stCxn id="100" idx="6"/>
              <a:endCxn id="86" idx="2"/>
            </p:cNvCxnSpPr>
            <p:nvPr/>
          </p:nvCxnSpPr>
          <p:spPr bwMode="auto">
            <a:xfrm flipH="1">
              <a:off x="6677624" y="5389441"/>
              <a:ext cx="440936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 rot="10800000" flipV="1">
              <a:off x="7828476" y="50638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6343599" y="4708818"/>
              <a:ext cx="2" cy="3550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85" name="Straight Arrow Connector 84"/>
            <p:cNvCxnSpPr>
              <a:cxnSpLocks noChangeShapeType="1"/>
              <a:stCxn id="87" idx="3"/>
              <a:endCxn id="107" idx="7"/>
            </p:cNvCxnSpPr>
            <p:nvPr/>
          </p:nvCxnSpPr>
          <p:spPr bwMode="auto">
            <a:xfrm>
              <a:off x="6595175" y="3222763"/>
              <a:ext cx="144747" cy="1968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rot="10800000" flipV="1">
              <a:off x="6009578" y="50638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rot="10800000" flipV="1">
              <a:off x="5993987" y="2667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10800000" flipV="1">
              <a:off x="6188810" y="4404498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10800000" flipV="1">
              <a:off x="6190183" y="3709255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2" idx="4"/>
              <a:endCxn id="91" idx="0"/>
            </p:cNvCxnSpPr>
            <p:nvPr/>
          </p:nvCxnSpPr>
          <p:spPr bwMode="auto">
            <a:xfrm flipH="1">
              <a:off x="6343599" y="4013575"/>
              <a:ext cx="1373" cy="3909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97" name="Straight Arrow Connector 96"/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 flipH="1">
              <a:off x="6344972" y="3318117"/>
              <a:ext cx="1183" cy="3911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10800000" flipV="1">
              <a:off x="7118560" y="5237281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3" name="Straight Arrow Connector 102"/>
            <p:cNvCxnSpPr>
              <a:cxnSpLocks noChangeShapeType="1"/>
              <a:stCxn id="83" idx="6"/>
              <a:endCxn id="100" idx="2"/>
            </p:cNvCxnSpPr>
            <p:nvPr/>
          </p:nvCxnSpPr>
          <p:spPr bwMode="auto">
            <a:xfrm flipH="1" flipV="1">
              <a:off x="7428139" y="5389441"/>
              <a:ext cx="400337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rot="10800000" flipV="1">
              <a:off x="6694585" y="3375084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rot="10800000" flipV="1">
              <a:off x="7056008" y="37927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rot="10800000" flipV="1">
              <a:off x="7409712" y="420385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stCxn id="108" idx="7"/>
              <a:endCxn id="107" idx="3"/>
            </p:cNvCxnSpPr>
            <p:nvPr/>
          </p:nvCxnSpPr>
          <p:spPr bwMode="auto">
            <a:xfrm flipH="1" flipV="1">
              <a:off x="6958827" y="3634837"/>
              <a:ext cx="142518" cy="2024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10" idx="3"/>
              <a:endCxn id="83" idx="0"/>
            </p:cNvCxnSpPr>
            <p:nvPr/>
          </p:nvCxnSpPr>
          <p:spPr bwMode="auto">
            <a:xfrm>
              <a:off x="8027658" y="4862666"/>
              <a:ext cx="152986" cy="20121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09" idx="3"/>
              <a:endCxn id="110" idx="7"/>
            </p:cNvCxnSpPr>
            <p:nvPr/>
          </p:nvCxnSpPr>
          <p:spPr bwMode="auto">
            <a:xfrm>
              <a:off x="7673954" y="4463606"/>
              <a:ext cx="134799" cy="1838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9" name="Straight Arrow Connector 12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>
              <a:off x="7320250" y="4052466"/>
              <a:ext cx="134799" cy="1959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 rot="10800000" flipV="1">
              <a:off x="7763416" y="46029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8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GH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GI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H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HI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I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85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1000" y="1206586"/>
            <a:ext cx="10949531" cy="5178506"/>
          </a:xfrm>
        </p:spPr>
        <p:txBody>
          <a:bodyPr/>
          <a:lstStyle/>
          <a:p>
            <a:r>
              <a:rPr lang="en-US" sz="2200" dirty="0"/>
              <a:t>spanningTreeNodes = Ø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foreach (v </a:t>
            </a:r>
            <a:r>
              <a:rPr lang="el-GR" sz="2200" dirty="0">
                <a:solidFill>
                  <a:schemeClr val="bg1"/>
                </a:solidFill>
              </a:rPr>
              <a:t>ϵ </a:t>
            </a:r>
            <a:r>
              <a:rPr lang="en-US" sz="2200" dirty="0">
                <a:solidFill>
                  <a:schemeClr val="bg1"/>
                </a:solidFill>
              </a:rPr>
              <a:t>graphVertices)</a:t>
            </a:r>
          </a:p>
          <a:p>
            <a:r>
              <a:rPr lang="en-US" sz="2200" dirty="0"/>
              <a:t>  if (v ∉ spanningTreeNodes)</a:t>
            </a:r>
          </a:p>
          <a:p>
            <a:r>
              <a:rPr lang="en-US" sz="2200" dirty="0"/>
              <a:t>    prim(v)</a:t>
            </a:r>
          </a:p>
          <a:p>
            <a:r>
              <a:rPr lang="en-US" sz="2200" dirty="0"/>
              <a:t>prim(startNode)</a:t>
            </a:r>
          </a:p>
          <a:p>
            <a:r>
              <a:rPr lang="en-US" sz="2200" dirty="0"/>
              <a:t>  spanningTreeNodes -&gt; startNode</a:t>
            </a:r>
          </a:p>
          <a:p>
            <a:r>
              <a:rPr lang="en-US" sz="2200" dirty="0"/>
              <a:t>  var priorityQueue = Ø</a:t>
            </a:r>
          </a:p>
          <a:p>
            <a:r>
              <a:rPr lang="en-US" sz="2200" dirty="0"/>
              <a:t>  priorityQueue -&gt; childEdges(startNode)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while (priorityQueue is not empty)</a:t>
            </a:r>
          </a:p>
          <a:p>
            <a:r>
              <a:rPr lang="en-US" sz="2200" dirty="0"/>
              <a:t>    smallestEdge = priorityQueue.ExtractMin()</a:t>
            </a:r>
          </a:p>
          <a:p>
            <a:r>
              <a:rPr lang="en-US" sz="2200" dirty="0"/>
              <a:t>    if (smallestEdge connects tree node with non-tree node)</a:t>
            </a:r>
          </a:p>
          <a:p>
            <a:r>
              <a:rPr lang="en-US" sz="2200" dirty="0"/>
              <a:t>      print smallestEdge</a:t>
            </a:r>
          </a:p>
          <a:p>
            <a:r>
              <a:rPr lang="en-US" sz="2200" dirty="0"/>
              <a:t>      spanningTreeNodes -&gt; smallestEdge.nonTreeNode      </a:t>
            </a:r>
          </a:p>
          <a:p>
            <a:r>
              <a:rPr lang="en-US" sz="2200" dirty="0"/>
              <a:t>      priorityQueue -&gt; childEdges(smallestEdge.nonTreeNode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Prim's Algorithm (with Priority Queue)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5269" y="1208962"/>
            <a:ext cx="508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4465"/>
                </a:solidFill>
              </a:rPr>
              <a:t>Time complexity: </a:t>
            </a:r>
            <a:r>
              <a:rPr lang="en-US" sz="2800" dirty="0">
                <a:solidFill>
                  <a:srgbClr val="FFA000"/>
                </a:solidFill>
              </a:rPr>
              <a:t>O(|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 * log 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3165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Shortest paths in a graph: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BFS in </a:t>
            </a:r>
            <a:r>
              <a:rPr lang="en-US" sz="3200" b="1" dirty="0">
                <a:solidFill>
                  <a:schemeClr val="bg1"/>
                </a:solidFill>
              </a:rPr>
              <a:t>Unweighted Graph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Dijkstra's algorithm – </a:t>
            </a:r>
            <a:r>
              <a:rPr lang="en-US" sz="3200" b="1" dirty="0">
                <a:solidFill>
                  <a:schemeClr val="bg1"/>
                </a:solidFill>
              </a:rPr>
              <a:t>finds the shortest </a:t>
            </a:r>
            <a:r>
              <a:rPr lang="en-US" sz="3200" b="1" dirty="0">
                <a:solidFill>
                  <a:schemeClr val="bg2"/>
                </a:solidFill>
              </a:rPr>
              <a:t>path from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b="1" dirty="0">
                <a:solidFill>
                  <a:schemeClr val="bg2"/>
                </a:solidFill>
              </a:rPr>
              <a:t> source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Bellman ford's algorithm – </a:t>
            </a:r>
            <a:r>
              <a:rPr lang="en-US" sz="3200" b="1" dirty="0">
                <a:solidFill>
                  <a:schemeClr val="bg1"/>
                </a:solidFill>
              </a:rPr>
              <a:t>finds the shortest</a:t>
            </a:r>
            <a:r>
              <a:rPr lang="en-US" sz="3200" b="1" dirty="0">
                <a:solidFill>
                  <a:schemeClr val="bg2"/>
                </a:solidFill>
              </a:rPr>
              <a:t> path in graph with negative weights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chemeClr val="bg1"/>
                </a:solidFill>
              </a:rPr>
              <a:t>MST</a:t>
            </a:r>
            <a:r>
              <a:rPr lang="en-US" sz="3200" b="1" dirty="0"/>
              <a:t>)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Solved by </a:t>
            </a:r>
            <a:r>
              <a:rPr lang="en-US" sz="3200" b="1" dirty="0">
                <a:solidFill>
                  <a:schemeClr val="bg1"/>
                </a:solidFill>
              </a:rPr>
              <a:t>Prim's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Kruskal's</a:t>
            </a:r>
            <a:r>
              <a:rPr lang="en-US" sz="3200" b="1" dirty="0">
                <a:solidFill>
                  <a:schemeClr val="bg2"/>
                </a:solidFill>
              </a:rPr>
              <a:t>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86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</a:rPr>
              <a:t>Dijskstra's algorithm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is similar to </a:t>
            </a:r>
            <a:r>
              <a:rPr lang="en-US" sz="3200" b="1" dirty="0">
                <a:solidFill>
                  <a:srgbClr val="FFA000"/>
                </a:solidFill>
              </a:rPr>
              <a:t>BFS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Use a </a:t>
            </a:r>
            <a:r>
              <a:rPr lang="en-US" sz="3200" b="1" dirty="0">
                <a:solidFill>
                  <a:srgbClr val="FFA000"/>
                </a:solidFill>
              </a:rPr>
              <a:t>priority queue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instead of </a:t>
            </a:r>
            <a:r>
              <a:rPr lang="en-US" sz="3200" b="1" dirty="0">
                <a:solidFill>
                  <a:srgbClr val="FFA000"/>
                </a:solidFill>
              </a:rPr>
              <a:t>queue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Keep the shortest distances so far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Steps in </a:t>
            </a:r>
            <a:r>
              <a:rPr lang="en-US" sz="3200" noProof="1">
                <a:solidFill>
                  <a:srgbClr val="234465"/>
                </a:solidFill>
              </a:rPr>
              <a:t>Dijkstra's</a:t>
            </a:r>
            <a:r>
              <a:rPr lang="en-US" sz="3200" dirty="0">
                <a:solidFill>
                  <a:srgbClr val="234465"/>
                </a:solidFill>
              </a:rPr>
              <a:t> algorithm: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784239" y="2454892"/>
            <a:ext cx="2243522" cy="2251318"/>
            <a:chOff x="8928308" y="3352799"/>
            <a:chExt cx="2243522" cy="2251318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9725064" y="4689717"/>
              <a:ext cx="775300" cy="4509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10467494" y="42256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13" idx="4"/>
              <a:endCxn id="12" idx="0"/>
            </p:cNvCxnSpPr>
            <p:nvPr/>
          </p:nvCxnSpPr>
          <p:spPr bwMode="auto">
            <a:xfrm flipH="1">
              <a:off x="9400235" y="4003916"/>
              <a:ext cx="75809" cy="9490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3" idx="3"/>
            </p:cNvCxnSpPr>
            <p:nvPr/>
          </p:nvCxnSpPr>
          <p:spPr bwMode="auto">
            <a:xfrm>
              <a:off x="9725064" y="3908562"/>
              <a:ext cx="775300" cy="47009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9066212" y="4953000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9123876" y="335279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8308" y="4245182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84108" y="373281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56812" y="491205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10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3377"/>
              </p:ext>
            </p:extLst>
          </p:nvPr>
        </p:nvGraphicFramePr>
        <p:xfrm>
          <a:off x="7070680" y="1328405"/>
          <a:ext cx="1853564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30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73420"/>
              </p:ext>
            </p:extLst>
          </p:nvPr>
        </p:nvGraphicFramePr>
        <p:xfrm>
          <a:off x="9780897" y="1328405"/>
          <a:ext cx="1855151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9131941" y="1615147"/>
            <a:ext cx="47643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3243" y="3649351"/>
            <a:ext cx="82390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Initially calculate all direct distances d[] from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Enqueue that start node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While (queue not empty)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Dequeue the nearest vertex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Enqueue all unvisited child nodes of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For each edge {B → A}, improve d[A] through B: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  d[S → A] = min(d[S → A], d[S → B] + weight[B → A])</a:t>
            </a:r>
          </a:p>
        </p:txBody>
      </p:sp>
    </p:spTree>
    <p:extLst>
      <p:ext uri="{BB962C8B-B14F-4D97-AF65-F5344CB8AC3E}">
        <p14:creationId xmlns:p14="http://schemas.microsoft.com/office/powerpoint/2010/main" val="4092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91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FF782C-490F-4806-98D5-6E3FCE6D4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98DEF-7B78-4978-830C-59D6DB1072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CD8A20-9567-44ED-8BFB-B17AA3F9C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</TotalTime>
  <Words>8070</Words>
  <Application>Microsoft Office PowerPoint</Application>
  <PresentationFormat>Widescreen</PresentationFormat>
  <Paragraphs>2690</Paragraphs>
  <Slides>91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Consolas</vt:lpstr>
      <vt:lpstr>Wingdings</vt:lpstr>
      <vt:lpstr>Wingdings 2</vt:lpstr>
      <vt:lpstr>SoftUni</vt:lpstr>
      <vt:lpstr>Graphs Shortest Path and MST</vt:lpstr>
      <vt:lpstr>Table of Contents</vt:lpstr>
      <vt:lpstr>Shortest Path</vt:lpstr>
      <vt:lpstr>Shortest Path in Unweighted Graph</vt:lpstr>
      <vt:lpstr>BFS Shortest Path</vt:lpstr>
      <vt:lpstr>Dijkstra's Algorithm</vt:lpstr>
      <vt:lpstr>Dijkstra's Algorithm</vt:lpstr>
      <vt:lpstr>Weighted Shortest Paths with BFS</vt:lpstr>
      <vt:lpstr>Dijkstra's Algorithm</vt:lpstr>
      <vt:lpstr>Dijkstra's Algorithm: Step #1</vt:lpstr>
      <vt:lpstr>Dijkstra's Algorithm: Step #2</vt:lpstr>
      <vt:lpstr>Dijkstra's Algorithm: Step #3</vt:lpstr>
      <vt:lpstr>Dijkstra's Algorithm: Step #4</vt:lpstr>
      <vt:lpstr>Dijkstra's Algorithm: Step #5</vt:lpstr>
      <vt:lpstr>Dijkstra's Algorithm: Step #6</vt:lpstr>
      <vt:lpstr>Dijkstra's Algorithm: Step #7</vt:lpstr>
      <vt:lpstr>Dijkstra's Algorithm: Step #8</vt:lpstr>
      <vt:lpstr>Dijkstra's Algorithm: Step #9</vt:lpstr>
      <vt:lpstr>Dijkstra's Algorithm: Step #10</vt:lpstr>
      <vt:lpstr>Dijkstra's Algorithm: Step #11</vt:lpstr>
      <vt:lpstr>Dijkstra's Algorithm: Step #12</vt:lpstr>
      <vt:lpstr>Dijkstra's Algorithm: Step #13</vt:lpstr>
      <vt:lpstr>Dijkstra's Algorithm – Pseudo Code</vt:lpstr>
      <vt:lpstr>Dijkstra's Algorithm – More Details</vt:lpstr>
      <vt:lpstr>Negative Cycles and Edges</vt:lpstr>
      <vt:lpstr>Negative Edge</vt:lpstr>
      <vt:lpstr>Negative Weight Cycles</vt:lpstr>
      <vt:lpstr>Negative Weights and Dijkstra</vt:lpstr>
      <vt:lpstr>Negative Weights and Dijkstra</vt:lpstr>
      <vt:lpstr>Negative Weights and Dijkstra</vt:lpstr>
      <vt:lpstr>Bellman-Ford Algorithm</vt:lpstr>
      <vt:lpstr>Bellman-Ford Algorithm</vt:lpstr>
      <vt:lpstr>Bellman-Ford Algorithm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Algorithm</vt:lpstr>
      <vt:lpstr>Minimum Spanning Tree (MST)</vt:lpstr>
      <vt:lpstr>Spanning Tree</vt:lpstr>
      <vt:lpstr>Minimum Spanning Tree (MST)</vt:lpstr>
      <vt:lpstr>Minimum Spanning Forest (MSF)</vt:lpstr>
      <vt:lpstr>Kruskal's Algorithm</vt:lpstr>
      <vt:lpstr>Kruskal's Algorithm</vt:lpstr>
      <vt:lpstr>Kruskal's Algorithm – Step #1</vt:lpstr>
      <vt:lpstr>Kruskal's Algorithm – Step #2</vt:lpstr>
      <vt:lpstr>Kruskal's Algorithm – Step #3</vt:lpstr>
      <vt:lpstr>Kruskal's Algorithm – Step #4</vt:lpstr>
      <vt:lpstr>Kruskal's Algorithm – Step #5</vt:lpstr>
      <vt:lpstr>Kruskal's Algorithm – Step #6</vt:lpstr>
      <vt:lpstr>Kruskal's Algorithm – Step #7</vt:lpstr>
      <vt:lpstr>Kruskal's Algorithm – Step #8</vt:lpstr>
      <vt:lpstr>Kruskal's Algorithm – Step #9</vt:lpstr>
      <vt:lpstr>Kruskal's Algorithm – Step #10</vt:lpstr>
      <vt:lpstr>Kruskal's Algorithm – Step #11</vt:lpstr>
      <vt:lpstr>Kruskal's Algorithm – Step #12</vt:lpstr>
      <vt:lpstr>Kruskal's Algorithm – Pseudo Code</vt:lpstr>
      <vt:lpstr>Prim's Algorithm</vt:lpstr>
      <vt:lpstr>Prim's Algorithm</vt:lpstr>
      <vt:lpstr>Prim's Algorithm – Step #1</vt:lpstr>
      <vt:lpstr>Prim's Algorithm – Step #2</vt:lpstr>
      <vt:lpstr>Prim's Algorithm – Step #3</vt:lpstr>
      <vt:lpstr>Prim's Algorithm – Step #4</vt:lpstr>
      <vt:lpstr>Prim's Algorithm – Step #5</vt:lpstr>
      <vt:lpstr>Prim's Algorithm – Step #6</vt:lpstr>
      <vt:lpstr>Prim's Algorithm – Step #7</vt:lpstr>
      <vt:lpstr>Prim's Algorithm – Step #8</vt:lpstr>
      <vt:lpstr>Prim's Algorithm – Step #9</vt:lpstr>
      <vt:lpstr>Prim's Algorithm – Step #10</vt:lpstr>
      <vt:lpstr>Prim's Algorithm – Step #11</vt:lpstr>
      <vt:lpstr>Prim's Algorithm – Step #12</vt:lpstr>
      <vt:lpstr>Prim's Algorithm – Step #13</vt:lpstr>
      <vt:lpstr>Prim's Algorithm (with Priority Queue)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Graphs, Dijkstra, MST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373</cp:revision>
  <dcterms:created xsi:type="dcterms:W3CDTF">2018-05-23T13:08:44Z</dcterms:created>
  <dcterms:modified xsi:type="dcterms:W3CDTF">2022-05-05T19:46:29Z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