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3"/>
  </p:notesMasterIdLst>
  <p:handoutMasterIdLst>
    <p:handoutMasterId r:id="rId4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9" r:id="rId40"/>
    <p:sldId id="301" r:id="rId41"/>
    <p:sldId id="300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21E2877-1476-4630-9A67-F99D2B523DE3}">
          <p14:sldIdLst>
            <p14:sldId id="256"/>
            <p14:sldId id="257"/>
            <p14:sldId id="258"/>
          </p14:sldIdLst>
        </p14:section>
        <p14:section name="Functions in MySQL" id="{0826268B-B4FB-407C-8E11-2E9F8DB3C8CF}">
          <p14:sldIdLst>
            <p14:sldId id="259"/>
            <p14:sldId id="260"/>
          </p14:sldIdLst>
        </p14:section>
        <p14:section name="String Functions" id="{60B7D0B0-3715-4C19-8A8D-1C673C6AF771}">
          <p14:sldIdLst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Math Functions" id="{E5B51AAD-A82F-49D7-8CD1-1A16C2C6F8EA}">
          <p14:sldIdLst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Date Functions" id="{DFAD990B-7195-4143-8385-5E0E385F589D}">
          <p14:sldIdLst>
            <p14:sldId id="280"/>
            <p14:sldId id="281"/>
            <p14:sldId id="282"/>
            <p14:sldId id="283"/>
            <p14:sldId id="284"/>
            <p14:sldId id="285"/>
          </p14:sldIdLst>
        </p14:section>
        <p14:section name="Wildcards" id="{711F2A4C-765A-4E13-A275-CA19ECA28768}">
          <p14:sldIdLst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  <p14:section name="Conclusion" id="{963C4F22-1779-4AEC-B8AD-2D692945308D}">
          <p14:sldIdLst>
            <p14:sldId id="293"/>
            <p14:sldId id="299"/>
            <p14:sldId id="301"/>
            <p14:sldId id="3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63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31.5.2021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10515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6526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softuni.bg/" TargetMode="Externa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Картина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309" y="2185797"/>
            <a:ext cx="3145041" cy="3145041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Functions and Wildcards</a:t>
            </a:r>
          </a:p>
          <a:p>
            <a:r>
              <a:rPr lang="en-US" dirty="0"/>
              <a:t>in MySQL Server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Built-in Functions</a:t>
            </a:r>
          </a:p>
        </p:txBody>
      </p:sp>
      <p:sp>
        <p:nvSpPr>
          <p:cNvPr id="15" name="TextBox 14"/>
          <p:cNvSpPr txBox="1"/>
          <p:nvPr/>
        </p:nvSpPr>
        <p:spPr>
          <a:xfrm rot="20610845">
            <a:off x="7447137" y="2196097"/>
            <a:ext cx="2296869" cy="563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Functions</a:t>
            </a: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&amp;</a:t>
            </a: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Wildcards</a:t>
            </a:r>
          </a:p>
        </p:txBody>
      </p:sp>
      <p:pic>
        <p:nvPicPr>
          <p:cNvPr id="16" name="Picture 15" descr="database, storag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763" y="2724289"/>
            <a:ext cx="1791034" cy="192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9525001" y="6215654"/>
            <a:ext cx="1817229" cy="642346"/>
          </a:xfrm>
        </p:spPr>
        <p:txBody>
          <a:bodyPr/>
          <a:lstStyle/>
          <a:p>
            <a:pPr lvl="0"/>
            <a:r>
              <a:rPr lang="en-US" sz="1800">
                <a:solidFill>
                  <a:schemeClr val="bg1"/>
                </a:solidFill>
                <a:hlinkClick r:id="rId5"/>
              </a:rPr>
              <a:t>https://softuni.bg</a:t>
            </a:r>
            <a:endParaRPr lang="en-US" sz="18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Find Book Titles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333499" y="1410462"/>
            <a:ext cx="8839200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 title FROM books WHERE </a:t>
            </a:r>
            <a:r>
              <a:rPr lang="en-US" sz="2800" b="1" noProof="1">
                <a:solidFill>
                  <a:srgbClr val="FFA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SUBSTRING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noProof="1">
                <a:solidFill>
                  <a:srgbClr val="FFA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title, 1, 3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800" b="1" noProof="1">
                <a:solidFill>
                  <a:srgbClr val="FFA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= "</a:t>
            </a:r>
            <a:r>
              <a:rPr lang="en-US" sz="2800" b="1" noProof="1">
                <a:solidFill>
                  <a:srgbClr val="FFA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The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";</a:t>
            </a:r>
          </a:p>
        </p:txBody>
      </p:sp>
      <p:sp>
        <p:nvSpPr>
          <p:cNvPr id="8" name="Стрелка надолу 7"/>
          <p:cNvSpPr/>
          <p:nvPr/>
        </p:nvSpPr>
        <p:spPr>
          <a:xfrm>
            <a:off x="5562600" y="2667000"/>
            <a:ext cx="381000" cy="381000"/>
          </a:xfrm>
          <a:prstGeom prst="downArrow">
            <a:avLst/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FFA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922" y="3233453"/>
            <a:ext cx="3566354" cy="3352800"/>
          </a:xfrm>
          <a:prstGeom prst="rect">
            <a:avLst/>
          </a:prstGeom>
          <a:ln>
            <a:solidFill>
              <a:schemeClr val="accent6">
                <a:lumMod val="9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296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REPLACE</a:t>
            </a:r>
            <a:r>
              <a:rPr lang="en-US" dirty="0"/>
              <a:t> – replaces specific string with another</a:t>
            </a:r>
          </a:p>
          <a:p>
            <a:pPr lvl="1"/>
            <a:r>
              <a:rPr lang="en-US" dirty="0"/>
              <a:t>Performs a case-sensitive match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(2)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217612" y="3367370"/>
            <a:ext cx="97536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REPLACE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Pattern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Replacement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1268976" y="4159202"/>
            <a:ext cx="2743200" cy="606743"/>
          </a:xfrm>
          <a:prstGeom prst="wedgeRoundRectCallout">
            <a:avLst>
              <a:gd name="adj1" fmla="val 25150"/>
              <a:gd name="adj2" fmla="val -762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 from table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251000" y="2647698"/>
            <a:ext cx="2743200" cy="606743"/>
          </a:xfrm>
          <a:prstGeom prst="wedgeRoundRectCallout">
            <a:avLst>
              <a:gd name="adj1" fmla="val -21971"/>
              <a:gd name="adj2" fmla="val 753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 to replace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829889" y="4137993"/>
            <a:ext cx="2340600" cy="869463"/>
          </a:xfrm>
          <a:prstGeom prst="wedgeRoundRectCallout">
            <a:avLst>
              <a:gd name="adj1" fmla="val -26958"/>
              <a:gd name="adj2" fmla="val -7091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Replacement pattern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268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7" grpId="0" animBg="1"/>
      <p:bldP spid="8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0800"/>
              </a:spcBef>
            </a:pPr>
            <a:r>
              <a:rPr lang="en-US" dirty="0"/>
              <a:t>Censor the word </a:t>
            </a:r>
            <a:r>
              <a:rPr lang="en-US" b="1" dirty="0">
                <a:solidFill>
                  <a:srgbClr val="FFA000"/>
                </a:solidFill>
              </a:rPr>
              <a:t>blood</a:t>
            </a:r>
            <a:r>
              <a:rPr lang="en-US" dirty="0"/>
              <a:t> from album names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REPLACE – Example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217612" y="3352801"/>
            <a:ext cx="8613388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SELECT </a:t>
            </a:r>
            <a:r>
              <a:rPr lang="en-US" sz="2800" b="1" noProof="1">
                <a:solidFill>
                  <a:srgbClr val="FFA000"/>
                </a:solidFill>
                <a:latin typeface="Consolas" panose="020B0609020204030204" pitchFamily="49" charset="0"/>
              </a:rPr>
              <a:t>REPLACE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(`title`, 'blood', '*****')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  AS </a:t>
            </a:r>
            <a:r>
              <a:rPr lang="en-US" sz="2800" dirty="0"/>
              <a:t>'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Title</a:t>
            </a:r>
            <a:r>
              <a:rPr lang="en-US" sz="2800" dirty="0"/>
              <a:t>'</a:t>
            </a:r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FROM `album`;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803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query to find all book titles that start with "</a:t>
            </a:r>
            <a:r>
              <a:rPr lang="en-US" b="1" dirty="0">
                <a:solidFill>
                  <a:srgbClr val="FFA000"/>
                </a:solidFill>
              </a:rPr>
              <a:t>The</a:t>
            </a:r>
            <a:r>
              <a:rPr lang="en-US" dirty="0"/>
              <a:t>" and replace the substring with "</a:t>
            </a:r>
            <a:r>
              <a:rPr lang="en-US" b="1" dirty="0">
                <a:solidFill>
                  <a:srgbClr val="FFA000"/>
                </a:solidFill>
              </a:rPr>
              <a:t>***</a:t>
            </a:r>
            <a:r>
              <a:rPr lang="en-US" dirty="0"/>
              <a:t>"</a:t>
            </a:r>
          </a:p>
          <a:p>
            <a:pPr lvl="1"/>
            <a:r>
              <a:rPr lang="en-US" dirty="0"/>
              <a:t>Query book_library database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Replace Titles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910" y="3276600"/>
            <a:ext cx="3609975" cy="2990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495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Replace Titles</a:t>
            </a:r>
          </a:p>
        </p:txBody>
      </p:sp>
      <p:sp>
        <p:nvSpPr>
          <p:cNvPr id="8" name="Стрелка надолу 7"/>
          <p:cNvSpPr/>
          <p:nvPr/>
        </p:nvSpPr>
        <p:spPr>
          <a:xfrm rot="16200000">
            <a:off x="7772400" y="3619929"/>
            <a:ext cx="381000" cy="381000"/>
          </a:xfrm>
          <a:prstGeom prst="downArrow">
            <a:avLst/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FFA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13504"/>
          <a:stretch/>
        </p:blipFill>
        <p:spPr>
          <a:xfrm>
            <a:off x="8383724" y="2315003"/>
            <a:ext cx="3122477" cy="2990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281000" y="3302596"/>
            <a:ext cx="5614988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SELECT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REPLACE</a:t>
            </a:r>
            <a:r>
              <a:rPr lang="en-US" sz="2000" b="1" dirty="0">
                <a:latin typeface="Consolas" panose="020B0609020204030204" pitchFamily="49" charset="0"/>
              </a:rPr>
              <a:t>(`title`, 'The', '***') 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AS 'Title' FROM `books`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WHERE SUBSTRING(title, 1, 3) = 'The';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812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LTRIM</a:t>
            </a:r>
            <a:r>
              <a:rPr lang="en-US" dirty="0"/>
              <a:t> &amp;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RTRIM</a:t>
            </a:r>
            <a:r>
              <a:rPr lang="en-US" dirty="0"/>
              <a:t> – remove </a:t>
            </a:r>
            <a:r>
              <a:rPr lang="en-US" b="1" dirty="0">
                <a:solidFill>
                  <a:srgbClr val="FFA000"/>
                </a:solidFill>
              </a:rPr>
              <a:t>spaces</a:t>
            </a:r>
            <a:r>
              <a:rPr lang="en-US" dirty="0"/>
              <a:t> from either side of string</a:t>
            </a:r>
            <a:endParaRPr lang="en-US" dirty="0">
              <a:solidFill>
                <a:schemeClr val="accent1"/>
              </a:solidFill>
            </a:endParaRPr>
          </a:p>
          <a:p>
            <a:pPr>
              <a:spcBef>
                <a:spcPts val="11400"/>
              </a:spcBef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CHAR_LENGTH</a:t>
            </a:r>
            <a:r>
              <a:rPr lang="en-US" dirty="0">
                <a:solidFill>
                  <a:srgbClr val="F3CD60"/>
                </a:solidFill>
              </a:rPr>
              <a:t> </a:t>
            </a:r>
            <a:r>
              <a:rPr lang="en-US" dirty="0"/>
              <a:t>– count number of characters</a:t>
            </a:r>
          </a:p>
          <a:p>
            <a:pPr>
              <a:spcBef>
                <a:spcPts val="7800"/>
              </a:spcBef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LENGHT</a:t>
            </a:r>
            <a:r>
              <a:rPr lang="en-US" dirty="0"/>
              <a:t> – get number of used bytes (double for Unicode)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124200" y="4027236"/>
            <a:ext cx="59436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FA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CHAR_LENGTH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124200" y="5703636"/>
            <a:ext cx="59436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FA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LENGTH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124200" y="1907405"/>
            <a:ext cx="5943600" cy="1085237"/>
            <a:chOff x="1217612" y="2023128"/>
            <a:chExt cx="4114800" cy="1085237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217612" y="2023128"/>
              <a:ext cx="4114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rgbClr val="FFA00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LTRIM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String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217612" y="2563600"/>
              <a:ext cx="4114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rgbClr val="FFA00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RTRIM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String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</a:p>
          </p:txBody>
        </p:sp>
      </p:grp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934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&amp;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RIGHT</a:t>
            </a:r>
            <a:r>
              <a:rPr lang="en-US" dirty="0"/>
              <a:t> – get characters from beginning or end of string</a:t>
            </a:r>
          </a:p>
          <a:p>
            <a:pPr>
              <a:spcBef>
                <a:spcPts val="13800"/>
              </a:spcBef>
            </a:pPr>
            <a:r>
              <a:rPr lang="en-US" dirty="0"/>
              <a:t>Example: name shorthand (first 3 letters)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(2)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209800" y="2110870"/>
            <a:ext cx="7772400" cy="1089530"/>
            <a:chOff x="2741612" y="1828800"/>
            <a:chExt cx="6019800" cy="1089530"/>
          </a:xfrm>
        </p:grpSpPr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741612" y="1828800"/>
              <a:ext cx="6019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LEFT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String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, </a:t>
              </a:r>
              <a:r>
                <a:rPr lang="en-US" sz="2800" b="1" i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Count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741612" y="2373565"/>
              <a:ext cx="6019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RIGHT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String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, </a:t>
              </a:r>
              <a:r>
                <a:rPr lang="en-US" sz="2800" b="1" i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Count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</a:p>
          </p:txBody>
        </p:sp>
      </p:grp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209800" y="4493972"/>
            <a:ext cx="77724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 `id`, `start`,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LEFT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(`name`, 3) AS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Shorthand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FROM `games`;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433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LOWER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&amp;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UPPER</a:t>
            </a:r>
            <a:r>
              <a:rPr lang="en-US" dirty="0"/>
              <a:t> – change letter casing</a:t>
            </a:r>
          </a:p>
          <a:p>
            <a:pPr>
              <a:spcBef>
                <a:spcPts val="120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REVERSE</a:t>
            </a:r>
            <a:r>
              <a:rPr lang="en-US" dirty="0"/>
              <a:t> – reverse order of all characters in string</a:t>
            </a:r>
          </a:p>
          <a:p>
            <a:pPr>
              <a:spcBef>
                <a:spcPts val="78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REPEAT</a:t>
            </a:r>
            <a:r>
              <a:rPr lang="en-US" dirty="0"/>
              <a:t> – repeat string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(3)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086100" y="1958470"/>
            <a:ext cx="6019800" cy="1089530"/>
            <a:chOff x="2741612" y="1828800"/>
            <a:chExt cx="6019800" cy="1089530"/>
          </a:xfrm>
        </p:grpSpPr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741612" y="1828800"/>
              <a:ext cx="6019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LOWER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String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741612" y="2373565"/>
              <a:ext cx="6019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UPPER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String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</a:p>
          </p:txBody>
        </p:sp>
      </p:grp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086100" y="4114801"/>
            <a:ext cx="6019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REVERSE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086100" y="5726366"/>
            <a:ext cx="6019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REPEAT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String, Count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770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3017484"/>
          </a:xfrm>
        </p:spPr>
        <p:txBody>
          <a:bodyPr>
            <a:sp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LOCATE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– locate specific pattern (substring) in string</a:t>
            </a:r>
          </a:p>
          <a:p>
            <a:pPr>
              <a:spcBef>
                <a:spcPts val="138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INSERT</a:t>
            </a:r>
            <a:r>
              <a:rPr lang="en-US" dirty="0"/>
              <a:t> – insert substring at specific position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(4)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371600" y="2657479"/>
            <a:ext cx="9448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rm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LOCATE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Pattern, String,[Position]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370012" y="4495801"/>
            <a:ext cx="9448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INSERT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String, Position, Length, Substring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4431000" y="5240481"/>
            <a:ext cx="3581400" cy="868963"/>
          </a:xfrm>
          <a:prstGeom prst="wedgeRoundRectCallout">
            <a:avLst>
              <a:gd name="adj1" fmla="val 24795"/>
              <a:gd name="adj2" fmla="val -674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 of characters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delete</a:t>
            </a:r>
          </a:p>
        </p:txBody>
      </p:sp>
      <p:sp>
        <p:nvSpPr>
          <p:cNvPr id="9" name="AutoShape 5"/>
          <p:cNvSpPr>
            <a:spLocks noChangeAspect="1" noChangeArrowheads="1"/>
          </p:cNvSpPr>
          <p:nvPr/>
        </p:nvSpPr>
        <p:spPr bwMode="auto">
          <a:xfrm>
            <a:off x="6028151" y="1843721"/>
            <a:ext cx="4114799" cy="707397"/>
          </a:xfrm>
          <a:prstGeom prst="wedgeRoundRectCallout">
            <a:avLst>
              <a:gd name="adj1" fmla="val -23070"/>
              <a:gd name="adj2" fmla="val 710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If omitted, begins at 1</a:t>
            </a:r>
            <a:endParaRPr lang="bg-BG" sz="2800" b="1" dirty="0">
              <a:solidFill>
                <a:srgbClr val="FFFFFF"/>
              </a:solidFill>
            </a:endParaRPr>
          </a:p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1131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Картина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447801"/>
            <a:ext cx="3755804" cy="2502305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Arithmetical Operators and Numeric Functions</a:t>
            </a:r>
            <a:endParaRPr lang="en-GB" dirty="0"/>
          </a:p>
        </p:txBody>
      </p:sp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Math Functions</a:t>
            </a:r>
          </a:p>
        </p:txBody>
      </p:sp>
    </p:spTree>
    <p:extLst>
      <p:ext uri="{BB962C8B-B14F-4D97-AF65-F5344CB8AC3E}">
        <p14:creationId xmlns:p14="http://schemas.microsoft.com/office/powerpoint/2010/main" val="54887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Functions in MySQL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String Functions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>
                <a:solidFill>
                  <a:srgbClr val="234465"/>
                </a:solidFill>
              </a:rPr>
              <a:t>Math Functions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234465"/>
                </a:solidFill>
              </a:rPr>
              <a:t>Date Functions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Wildcards</a:t>
            </a:r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467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Supported common arithmetic operators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Arithmetical Operators</a:t>
            </a:r>
          </a:p>
        </p:txBody>
      </p:sp>
      <p:graphicFrame>
        <p:nvGraphicFramePr>
          <p:cNvPr id="12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2550041"/>
              </p:ext>
            </p:extLst>
          </p:nvPr>
        </p:nvGraphicFramePr>
        <p:xfrm>
          <a:off x="2953925" y="2287301"/>
          <a:ext cx="6280975" cy="358140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8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801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Name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Description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980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DIV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Integer division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/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Division operator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-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Minus Operator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%, MOD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Modulo operator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+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Addition operator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*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Multiplication operator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6284809"/>
                  </a:ext>
                </a:extLst>
              </a:tr>
              <a:tr h="4511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-</a:t>
                      </a: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 (arg)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Change sign of argument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6803021"/>
                  </a:ext>
                </a:extLst>
              </a:tr>
            </a:tbl>
          </a:graphicData>
        </a:graphic>
      </p:graphicFrame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796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3" y="1063772"/>
            <a:ext cx="11804822" cy="5570355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Used primarily for numeric </a:t>
            </a:r>
            <a:r>
              <a:rPr lang="en-US" b="1" dirty="0">
                <a:solidFill>
                  <a:schemeClr val="bg1"/>
                </a:solidFill>
              </a:rPr>
              <a:t>manipulation</a:t>
            </a:r>
            <a:r>
              <a:rPr lang="en-US" dirty="0"/>
              <a:t> and/or mathematical </a:t>
            </a:r>
            <a:r>
              <a:rPr lang="en-US" b="1" dirty="0">
                <a:solidFill>
                  <a:schemeClr val="bg1"/>
                </a:solidFill>
              </a:rPr>
              <a:t>calculations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PI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– get the value of Pi (15 –digit precision)</a:t>
            </a:r>
          </a:p>
          <a:p>
            <a:pPr>
              <a:buClr>
                <a:schemeClr val="tx1"/>
              </a:buClr>
            </a:pPr>
            <a:endParaRPr lang="en-US" dirty="0">
              <a:solidFill>
                <a:schemeClr val="accent1"/>
              </a:solidFill>
            </a:endParaRPr>
          </a:p>
          <a:p>
            <a:pPr>
              <a:buClr>
                <a:schemeClr val="tx1"/>
              </a:buClr>
            </a:pPr>
            <a:endParaRPr lang="en-US" dirty="0">
              <a:solidFill>
                <a:schemeClr val="accent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ABS</a:t>
            </a:r>
            <a:r>
              <a:rPr lang="en-US" dirty="0"/>
              <a:t> – absolute value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>
              <a:solidFill>
                <a:srgbClr val="F3CD60"/>
              </a:solidFill>
            </a:endParaRPr>
          </a:p>
          <a:p>
            <a:pPr>
              <a:buClr>
                <a:schemeClr val="tx1"/>
              </a:buClr>
            </a:pPr>
            <a:endParaRPr lang="en-US" dirty="0">
              <a:solidFill>
                <a:srgbClr val="F3CD60"/>
              </a:solidFill>
            </a:endParaRPr>
          </a:p>
          <a:p>
            <a:pPr lvl="1">
              <a:buClr>
                <a:schemeClr val="tx1"/>
              </a:buClr>
            </a:pPr>
            <a:endParaRPr lang="en-US" dirty="0">
              <a:solidFill>
                <a:srgbClr val="F3CD6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Functions 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2885167" y="3319848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PI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() 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+0.000000000000000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2892414" y="5257801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ABS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323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60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SQRT</a:t>
            </a:r>
            <a:r>
              <a:rPr lang="en-US" dirty="0"/>
              <a:t> – square root</a:t>
            </a:r>
          </a:p>
          <a:p>
            <a:pPr>
              <a:spcBef>
                <a:spcPts val="6000"/>
              </a:spcBef>
            </a:pPr>
            <a:endParaRPr lang="en-US" dirty="0"/>
          </a:p>
          <a:p>
            <a:pPr>
              <a:spcBef>
                <a:spcPts val="60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POW</a:t>
            </a:r>
            <a:r>
              <a:rPr lang="en-US" dirty="0"/>
              <a:t> – raise value to desired exponent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Functions (2)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894012" y="2261902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SQRT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94012" y="5029201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POW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Exponent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646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CONV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– Converts numbers between different number bases</a:t>
            </a:r>
          </a:p>
          <a:p>
            <a:pPr>
              <a:spcBef>
                <a:spcPts val="78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ROUND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– obtain desired precision</a:t>
            </a:r>
          </a:p>
          <a:p>
            <a:pPr>
              <a:spcBef>
                <a:spcPts val="78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FLOOR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&amp;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CEILING</a:t>
            </a:r>
            <a:r>
              <a:rPr lang="en-US" dirty="0"/>
              <a:t> – return the nearest integer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Functions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95600" y="3646236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ROUND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Precision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95600" y="1959685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CONV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from_base,to_base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7086600" y="2903677"/>
            <a:ext cx="3651350" cy="611443"/>
          </a:xfrm>
          <a:prstGeom prst="wedgeRoundRectCallout">
            <a:avLst>
              <a:gd name="adj1" fmla="val -52569"/>
              <a:gd name="adj2" fmla="val 87218"/>
              <a:gd name="adj3" fmla="val 16667"/>
            </a:avLst>
          </a:prstGeom>
          <a:solidFill>
            <a:srgbClr val="4F6987">
              <a:alpha val="95000"/>
            </a:srgb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Can be negative</a:t>
            </a:r>
            <a:endParaRPr lang="bg-BG" sz="2800" dirty="0">
              <a:solidFill>
                <a:srgbClr val="FFFFFF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895600" y="5181600"/>
            <a:ext cx="6400800" cy="1089530"/>
            <a:chOff x="2894012" y="5181600"/>
            <a:chExt cx="6400800" cy="1089530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894012" y="5181600"/>
              <a:ext cx="6400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FLOOR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Value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  <a:endPara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894012" y="5726365"/>
              <a:ext cx="6400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CEILING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Value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  <a:endPara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709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SIGN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– returns +1, -1 or 0, depending on value sign</a:t>
            </a:r>
          </a:p>
          <a:p>
            <a:pPr>
              <a:spcBef>
                <a:spcPts val="90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RAND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– get a random value in range [0,1)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If </a:t>
            </a:r>
            <a:r>
              <a:rPr lang="en-US" b="1" dirty="0">
                <a:solidFill>
                  <a:schemeClr val="bg1"/>
                </a:solidFill>
              </a:rPr>
              <a:t>Seed</a:t>
            </a:r>
            <a:r>
              <a:rPr lang="en-US" dirty="0"/>
              <a:t> is not specified, one is assigned at random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Functions (2)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95600" y="2092956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SIGN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865709" y="4876800"/>
            <a:ext cx="6400800" cy="1089530"/>
            <a:chOff x="2894012" y="4549270"/>
            <a:chExt cx="6400800" cy="1089530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894012" y="4549270"/>
              <a:ext cx="6400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RAND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()</a:t>
              </a:r>
              <a:endPara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894012" y="5094035"/>
              <a:ext cx="6400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RAND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Seed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  <a:endPara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</p:grp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0722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524000"/>
            <a:ext cx="2121444" cy="2229432"/>
          </a:xfrm>
          <a:prstGeom prst="rect">
            <a:avLst/>
          </a:prstGeom>
        </p:spPr>
      </p:pic>
      <p:sp>
        <p:nvSpPr>
          <p:cNvPr id="3" name="Заглавие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Date Functions</a:t>
            </a:r>
          </a:p>
        </p:txBody>
      </p:sp>
    </p:spTree>
    <p:extLst>
      <p:ext uri="{BB962C8B-B14F-4D97-AF65-F5344CB8AC3E}">
        <p14:creationId xmlns:p14="http://schemas.microsoft.com/office/powerpoint/2010/main" val="383490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8680" y="1201991"/>
            <a:ext cx="11815018" cy="501755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EXTRACT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– extract a segment from a date as an integer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CA" b="1" dirty="0">
                <a:solidFill>
                  <a:schemeClr val="bg1"/>
                </a:solidFill>
              </a:rPr>
              <a:t>TIMESTAMPDIFF</a:t>
            </a:r>
            <a:r>
              <a:rPr lang="en-CA" dirty="0"/>
              <a:t> – find difference between two dates</a:t>
            </a:r>
          </a:p>
          <a:p>
            <a:pPr>
              <a:buClr>
                <a:schemeClr val="tx1"/>
              </a:buClr>
            </a:pPr>
            <a:endParaRPr lang="en-CA" dirty="0"/>
          </a:p>
          <a:p>
            <a:pPr lvl="1">
              <a:buClr>
                <a:schemeClr val="tx1"/>
              </a:buClr>
            </a:pPr>
            <a:r>
              <a:rPr lang="en-US" sz="2600" b="1" i="1" dirty="0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Part</a:t>
            </a:r>
            <a:r>
              <a:rPr lang="en-US" dirty="0"/>
              <a:t> can be any part and format of date or time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Functions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54609" y="1890589"/>
            <a:ext cx="478577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EXTRACT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Part FROM Date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954609" y="4884498"/>
            <a:ext cx="7027616" cy="1634295"/>
            <a:chOff x="2360612" y="3733800"/>
            <a:chExt cx="7027616" cy="1634295"/>
          </a:xfrm>
        </p:grpSpPr>
        <p:grpSp>
          <p:nvGrpSpPr>
            <p:cNvPr id="15" name="Group 14"/>
            <p:cNvGrpSpPr/>
            <p:nvPr/>
          </p:nvGrpSpPr>
          <p:grpSpPr>
            <a:xfrm>
              <a:off x="2360612" y="3733800"/>
              <a:ext cx="3276600" cy="1634295"/>
              <a:chOff x="2360612" y="3505200"/>
              <a:chExt cx="3276600" cy="1634295"/>
            </a:xfrm>
          </p:grpSpPr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2360612" y="3505200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bg1"/>
                    </a:solidFill>
                    <a:latin typeface="Consolas" panose="020B0609020204030204" pitchFamily="49" charset="0"/>
                    <a:cs typeface="Arial" panose="020B0604020202020204" pitchFamily="34" charset="0"/>
                  </a:rPr>
                  <a:t>year, %Y, %y</a:t>
                </a: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2360612" y="4049965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bg1"/>
                    </a:solidFill>
                    <a:latin typeface="Consolas" panose="020B0609020204030204" pitchFamily="49" charset="0"/>
                    <a:cs typeface="Arial" panose="020B0604020202020204" pitchFamily="34" charset="0"/>
                  </a:rPr>
                  <a:t>month, %M, %m</a:t>
                </a:r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2360612" y="4594730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bg1"/>
                    </a:solidFill>
                    <a:latin typeface="Consolas" panose="020B0609020204030204" pitchFamily="49" charset="0"/>
                    <a:cs typeface="Arial" panose="020B0604020202020204" pitchFamily="34" charset="0"/>
                  </a:rPr>
                  <a:t>day, %w, %D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111628" y="3733800"/>
              <a:ext cx="3276600" cy="1634295"/>
              <a:chOff x="2360612" y="3505200"/>
              <a:chExt cx="3276600" cy="1634295"/>
            </a:xfrm>
          </p:grpSpPr>
          <p:sp>
            <p:nvSpPr>
              <p:cNvPr id="17" name="Rectangle 16"/>
              <p:cNvSpPr>
                <a:spLocks noChangeArrowheads="1"/>
              </p:cNvSpPr>
              <p:nvPr/>
            </p:nvSpPr>
            <p:spPr bwMode="auto">
              <a:xfrm>
                <a:off x="2360612" y="3505200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bg1"/>
                    </a:solidFill>
                    <a:latin typeface="Consolas" panose="020B0609020204030204" pitchFamily="49" charset="0"/>
                    <a:cs typeface="Arial" panose="020B0604020202020204" pitchFamily="34" charset="0"/>
                  </a:rPr>
                  <a:t>YEAR</a:t>
                </a:r>
                <a:r>
                  <a:rPr lang="en-US" sz="2800" b="1" noProof="1">
                    <a:solidFill>
                      <a:schemeClr val="tx2"/>
                    </a:solidFill>
                    <a:latin typeface="Consolas" panose="020B0609020204030204" pitchFamily="49" charset="0"/>
                    <a:cs typeface="Arial" panose="020B0604020202020204" pitchFamily="34" charset="0"/>
                  </a:rPr>
                  <a:t>(</a:t>
                </a:r>
                <a:r>
                  <a:rPr lang="en-US" sz="2800" b="1" i="1" noProof="1">
                    <a:solidFill>
                      <a:schemeClr val="tx2"/>
                    </a:solidFill>
                    <a:latin typeface="Consolas" panose="020B0609020204030204" pitchFamily="49" charset="0"/>
                    <a:cs typeface="Arial" panose="020B0604020202020204" pitchFamily="34" charset="0"/>
                  </a:rPr>
                  <a:t>Date</a:t>
                </a:r>
                <a:r>
                  <a:rPr lang="en-US" sz="2800" b="1" noProof="1">
                    <a:solidFill>
                      <a:schemeClr val="tx2"/>
                    </a:solidFill>
                    <a:latin typeface="Consolas" panose="020B0609020204030204" pitchFamily="49" charset="0"/>
                    <a:cs typeface="Arial" panose="020B0604020202020204" pitchFamily="34" charset="0"/>
                  </a:rPr>
                  <a:t>)</a:t>
                </a:r>
                <a:endParaRPr lang="en-US" sz="2800" b="1" noProof="1">
                  <a:solidFill>
                    <a:schemeClr val="accent2"/>
                  </a:solidFill>
                  <a:latin typeface="Consolas" panose="020B0609020204030204" pitchFamily="49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Rectangle 17"/>
              <p:cNvSpPr>
                <a:spLocks noChangeArrowheads="1"/>
              </p:cNvSpPr>
              <p:nvPr/>
            </p:nvSpPr>
            <p:spPr bwMode="auto">
              <a:xfrm>
                <a:off x="2360612" y="4049965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bg1"/>
                    </a:solidFill>
                    <a:latin typeface="Consolas" panose="020B0609020204030204" pitchFamily="49" charset="0"/>
                    <a:cs typeface="Arial" panose="020B0604020202020204" pitchFamily="34" charset="0"/>
                  </a:rPr>
                  <a:t>MONTH</a:t>
                </a:r>
                <a:r>
                  <a:rPr lang="en-US" sz="2800" b="1" noProof="1">
                    <a:solidFill>
                      <a:schemeClr val="tx2"/>
                    </a:solidFill>
                    <a:latin typeface="Consolas" panose="020B0609020204030204" pitchFamily="49" charset="0"/>
                    <a:cs typeface="Arial" panose="020B0604020202020204" pitchFamily="34" charset="0"/>
                  </a:rPr>
                  <a:t>(</a:t>
                </a:r>
                <a:r>
                  <a:rPr lang="en-US" sz="2800" b="1" i="1" noProof="1">
                    <a:solidFill>
                      <a:schemeClr val="tx2"/>
                    </a:solidFill>
                    <a:latin typeface="Consolas" panose="020B0609020204030204" pitchFamily="49" charset="0"/>
                    <a:cs typeface="Arial" panose="020B0604020202020204" pitchFamily="34" charset="0"/>
                  </a:rPr>
                  <a:t>Date</a:t>
                </a:r>
                <a:r>
                  <a:rPr lang="en-US" sz="2800" b="1" noProof="1">
                    <a:solidFill>
                      <a:schemeClr val="tx2"/>
                    </a:solidFill>
                    <a:latin typeface="Consolas" panose="020B0609020204030204" pitchFamily="49" charset="0"/>
                    <a:cs typeface="Arial" panose="020B0604020202020204" pitchFamily="34" charset="0"/>
                  </a:rPr>
                  <a:t>)</a:t>
                </a:r>
                <a:endParaRPr lang="en-US" sz="2800" b="1" noProof="1">
                  <a:solidFill>
                    <a:schemeClr val="accent2"/>
                  </a:solidFill>
                  <a:latin typeface="Consolas" panose="020B0609020204030204" pitchFamily="49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Rectangle 18"/>
              <p:cNvSpPr>
                <a:spLocks noChangeArrowheads="1"/>
              </p:cNvSpPr>
              <p:nvPr/>
            </p:nvSpPr>
            <p:spPr bwMode="auto">
              <a:xfrm>
                <a:off x="2360612" y="4594730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bg1"/>
                    </a:solidFill>
                    <a:latin typeface="Consolas" panose="020B0609020204030204" pitchFamily="49" charset="0"/>
                    <a:cs typeface="Arial" panose="020B0604020202020204" pitchFamily="34" charset="0"/>
                  </a:rPr>
                  <a:t>DAY</a:t>
                </a:r>
                <a:r>
                  <a:rPr lang="en-US" sz="2800" b="1" noProof="1">
                    <a:solidFill>
                      <a:schemeClr val="tx2"/>
                    </a:solidFill>
                    <a:latin typeface="Consolas" panose="020B0609020204030204" pitchFamily="49" charset="0"/>
                    <a:cs typeface="Arial" panose="020B0604020202020204" pitchFamily="34" charset="0"/>
                  </a:rPr>
                  <a:t>(</a:t>
                </a:r>
                <a:r>
                  <a:rPr lang="en-US" sz="2800" b="1" i="1" noProof="1">
                    <a:solidFill>
                      <a:schemeClr val="tx2"/>
                    </a:solidFill>
                    <a:latin typeface="Consolas" panose="020B0609020204030204" pitchFamily="49" charset="0"/>
                    <a:cs typeface="Arial" panose="020B0604020202020204" pitchFamily="34" charset="0"/>
                  </a:rPr>
                  <a:t>Date</a:t>
                </a:r>
                <a:r>
                  <a:rPr lang="en-US" sz="2800" b="1" noProof="1">
                    <a:solidFill>
                      <a:schemeClr val="tx2"/>
                    </a:solidFill>
                    <a:latin typeface="Consolas" panose="020B0609020204030204" pitchFamily="49" charset="0"/>
                    <a:cs typeface="Arial" panose="020B0604020202020204" pitchFamily="34" charset="0"/>
                  </a:rPr>
                  <a:t>)</a:t>
                </a:r>
                <a:endParaRPr lang="en-US" sz="2800" b="1" noProof="1">
                  <a:solidFill>
                    <a:schemeClr val="accent2"/>
                  </a:solidFill>
                  <a:latin typeface="Consolas" panose="020B0609020204030204" pitchFamily="49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954609" y="3319181"/>
            <a:ext cx="851957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TIMESTAMPDIFF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Part, FirstDate, SecondDate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177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Show employee experience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Date Functions – Example</a:t>
            </a:r>
            <a:endParaRPr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761206" y="2362201"/>
            <a:ext cx="10666412" cy="19020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 `employee_id`, `first_name`, `last_name`,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TIMESTAMPDIFF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year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`hire_date`, '2017-05-31')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AS 'Years In Service'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FROM `employees`</a:t>
            </a:r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92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query to calculate how many days have authors lived</a:t>
            </a:r>
          </a:p>
          <a:p>
            <a:pPr lvl="1"/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TIMESTAMPDIFF</a:t>
            </a:r>
          </a:p>
          <a:p>
            <a:pPr lvl="1"/>
            <a:r>
              <a:rPr lang="en-US" dirty="0"/>
              <a:t>Query book_library database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Days Lived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7910" y="2209800"/>
            <a:ext cx="4717078" cy="3733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Days Lived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219200" y="1611685"/>
            <a:ext cx="101346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SELECT  concat(first_name, ' ', last_name) AS 'Full Name', 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TIMESTAMPDIFF</a:t>
            </a:r>
            <a:r>
              <a:rPr lang="en-US" sz="2400" b="1" dirty="0">
                <a:latin typeface="Consolas" panose="020B0609020204030204" pitchFamily="49" charset="0"/>
              </a:rPr>
              <a:t>(DAY, born, died) AS 'Days Lived' 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FROM authors;</a:t>
            </a:r>
          </a:p>
        </p:txBody>
      </p:sp>
      <p:sp>
        <p:nvSpPr>
          <p:cNvPr id="7" name="Стрелка надолу 6"/>
          <p:cNvSpPr/>
          <p:nvPr/>
        </p:nvSpPr>
        <p:spPr>
          <a:xfrm>
            <a:off x="6096000" y="3121884"/>
            <a:ext cx="381000" cy="381000"/>
          </a:xfrm>
          <a:prstGeom prst="downArrow">
            <a:avLst/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FFA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766" y="3658325"/>
            <a:ext cx="3671887" cy="2906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4225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#java-</a:t>
            </a:r>
            <a:r>
              <a:rPr lang="en-US" sz="11500" b="1" dirty="0" err="1"/>
              <a:t>db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424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DATE_FORMAT</a:t>
            </a:r>
            <a:r>
              <a:rPr lang="en-US" dirty="0"/>
              <a:t> – formats the date value according to the format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NOW</a:t>
            </a:r>
            <a:r>
              <a:rPr lang="en-US" dirty="0"/>
              <a:t> – obtain current date and time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Date Functions (3)</a:t>
            </a:r>
            <a:endParaRPr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765450" y="2676723"/>
            <a:ext cx="106680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DATE</a:t>
            </a:r>
            <a:r>
              <a:rPr lang="bg-BG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_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FORMAT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('2017/05/31', '%Y %b %D') AS 'Date';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71846" y="5246852"/>
            <a:ext cx="80772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NOW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();</a:t>
            </a:r>
            <a:endParaRPr lang="en-US" sz="2800" b="1" noProof="1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89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4393654" y="2422089"/>
            <a:ext cx="3429001" cy="568237"/>
          </a:xfrm>
          <a:prstGeom prst="rect">
            <a:avLst/>
          </a:prstGeom>
        </p:spPr>
      </p:pic>
      <p:sp>
        <p:nvSpPr>
          <p:cNvPr id="4" name="Заглавие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Wildcards</a:t>
            </a:r>
          </a:p>
        </p:txBody>
      </p:sp>
      <p:sp>
        <p:nvSpPr>
          <p:cNvPr id="5" name="Подзаглавие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Selecting Results by Partial Match</a:t>
            </a:r>
          </a:p>
        </p:txBody>
      </p:sp>
    </p:spTree>
    <p:extLst>
      <p:ext uri="{BB962C8B-B14F-4D97-AF65-F5344CB8AC3E}">
        <p14:creationId xmlns:p14="http://schemas.microsoft.com/office/powerpoint/2010/main" val="366129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Used to substitute any other character(s) in a string</a:t>
            </a:r>
          </a:p>
          <a:p>
            <a:pPr lvl="1"/>
            <a:r>
              <a:rPr lang="en-US" b="1" dirty="0"/>
              <a:t>'</a:t>
            </a:r>
            <a:r>
              <a:rPr lang="en-US" b="1" dirty="0">
                <a:solidFill>
                  <a:schemeClr val="bg1"/>
                </a:solidFill>
              </a:rPr>
              <a:t>%</a:t>
            </a:r>
            <a:r>
              <a:rPr lang="en-US" b="1" dirty="0"/>
              <a:t>'</a:t>
            </a:r>
            <a:r>
              <a:rPr lang="en-US" dirty="0"/>
              <a:t> - represents zero, one, or multiple characters</a:t>
            </a:r>
          </a:p>
          <a:p>
            <a:pPr lvl="1"/>
            <a:r>
              <a:rPr lang="en-US" b="1" dirty="0"/>
              <a:t>'</a:t>
            </a:r>
            <a:r>
              <a:rPr lang="en-US" b="1" dirty="0">
                <a:solidFill>
                  <a:schemeClr val="bg1"/>
                </a:solidFill>
              </a:rPr>
              <a:t>_</a:t>
            </a:r>
            <a:r>
              <a:rPr lang="en-US" b="1" dirty="0"/>
              <a:t>'</a:t>
            </a:r>
            <a:r>
              <a:rPr lang="en-US" dirty="0"/>
              <a:t> - represents a single character</a:t>
            </a:r>
          </a:p>
          <a:p>
            <a:pPr lvl="1"/>
            <a:r>
              <a:rPr lang="en-US" dirty="0"/>
              <a:t>Can be used in combinations</a:t>
            </a:r>
          </a:p>
          <a:p>
            <a:r>
              <a:rPr lang="en-US" dirty="0"/>
              <a:t>Used 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LIKE</a:t>
            </a:r>
            <a:r>
              <a:rPr lang="en-US" dirty="0"/>
              <a:t> operator in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r>
              <a:rPr lang="en-US" dirty="0"/>
              <a:t> clause</a:t>
            </a:r>
          </a:p>
          <a:p>
            <a:pPr lvl="1"/>
            <a:r>
              <a:rPr lang="en-US" dirty="0"/>
              <a:t>Similar to </a:t>
            </a:r>
            <a:r>
              <a:rPr lang="en-US" b="1" dirty="0">
                <a:solidFill>
                  <a:schemeClr val="bg1"/>
                </a:solidFill>
              </a:rPr>
              <a:t>Regular Expressions</a:t>
            </a:r>
          </a:p>
          <a:p>
            <a:pPr marL="377887" lvl="1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254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Find any values that start with "a"</a:t>
            </a:r>
          </a:p>
          <a:p>
            <a:endParaRPr lang="en-US" dirty="0"/>
          </a:p>
          <a:p>
            <a:r>
              <a:rPr lang="en-US" dirty="0"/>
              <a:t>Find any values that have "r" in second position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Finds any values that starts with "a" and ends with "o"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2002" y="40341"/>
            <a:ext cx="9577597" cy="1110780"/>
          </a:xfrm>
        </p:spPr>
        <p:txBody>
          <a:bodyPr/>
          <a:lstStyle/>
          <a:p>
            <a:r>
              <a:rPr lang="en-US"/>
              <a:t>Wildcards – Examples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293812" y="1981590"/>
            <a:ext cx="9601200" cy="5016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</a:pPr>
            <a:r>
              <a:rPr kumimoji="1" lang="en-US" sz="2800" b="1" noProof="1">
                <a:solidFill>
                  <a:schemeClr val="bg1"/>
                </a:solidFill>
                <a:latin typeface="Consolas" pitchFamily="49" charset="0"/>
              </a:rPr>
              <a:t>WHERE</a:t>
            </a:r>
            <a:r>
              <a:rPr kumimoji="1" lang="en-US" sz="2800" b="1" noProof="1">
                <a:latin typeface="Consolas" pitchFamily="49" charset="0"/>
              </a:rPr>
              <a:t> customer_name </a:t>
            </a:r>
            <a:r>
              <a:rPr kumimoji="1" lang="en-US" sz="2800" b="1" noProof="1">
                <a:solidFill>
                  <a:schemeClr val="bg1"/>
                </a:solidFill>
                <a:latin typeface="Consolas" pitchFamily="49" charset="0"/>
              </a:rPr>
              <a:t>LIKE</a:t>
            </a:r>
            <a:r>
              <a:rPr kumimoji="1" lang="en-US" sz="2800" b="1" noProof="1">
                <a:latin typeface="Consolas" pitchFamily="49" charset="0"/>
              </a:rPr>
              <a:t> '</a:t>
            </a:r>
            <a:r>
              <a:rPr kumimoji="1" lang="en-US" sz="2800" b="1" noProof="1">
                <a:solidFill>
                  <a:schemeClr val="bg1"/>
                </a:solidFill>
                <a:latin typeface="Consolas" pitchFamily="49" charset="0"/>
              </a:rPr>
              <a:t>a%</a:t>
            </a:r>
            <a:r>
              <a:rPr kumimoji="1" lang="en-US" sz="2800" b="1" noProof="1">
                <a:latin typeface="Consolas" pitchFamily="49" charset="0"/>
              </a:rPr>
              <a:t>';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293812" y="3343208"/>
            <a:ext cx="9601200" cy="5016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</a:pPr>
            <a:r>
              <a:rPr kumimoji="1" lang="en-US" sz="2800" b="1" noProof="1">
                <a:solidFill>
                  <a:schemeClr val="bg1"/>
                </a:solidFill>
                <a:latin typeface="Consolas" pitchFamily="49" charset="0"/>
              </a:rPr>
              <a:t>WHERE</a:t>
            </a:r>
            <a:r>
              <a:rPr kumimoji="1" lang="en-US" sz="2800" b="1" noProof="1">
                <a:solidFill>
                  <a:srgbClr val="F3CD60"/>
                </a:solidFill>
                <a:latin typeface="Consolas" pitchFamily="49" charset="0"/>
              </a:rPr>
              <a:t> </a:t>
            </a:r>
            <a:r>
              <a:rPr kumimoji="1" lang="en-US" sz="2800" b="1" noProof="1">
                <a:latin typeface="Consolas" pitchFamily="49" charset="0"/>
              </a:rPr>
              <a:t>customer_name</a:t>
            </a:r>
            <a:r>
              <a:rPr kumimoji="1" lang="en-US" sz="2800" b="1" noProof="1">
                <a:solidFill>
                  <a:srgbClr val="F3CD60"/>
                </a:solidFill>
                <a:latin typeface="Consolas" pitchFamily="49" charset="0"/>
              </a:rPr>
              <a:t> </a:t>
            </a:r>
            <a:r>
              <a:rPr kumimoji="1" lang="en-US" sz="2800" b="1" noProof="1">
                <a:solidFill>
                  <a:schemeClr val="bg1"/>
                </a:solidFill>
                <a:latin typeface="Consolas" pitchFamily="49" charset="0"/>
              </a:rPr>
              <a:t>LIKE</a:t>
            </a:r>
            <a:r>
              <a:rPr kumimoji="1" lang="en-US" sz="2800" b="1" noProof="1">
                <a:solidFill>
                  <a:srgbClr val="F3CD60"/>
                </a:solidFill>
                <a:latin typeface="Consolas" pitchFamily="49" charset="0"/>
              </a:rPr>
              <a:t> </a:t>
            </a:r>
            <a:r>
              <a:rPr kumimoji="1" lang="en-US" sz="2800" b="1" noProof="1">
                <a:latin typeface="Consolas" pitchFamily="49" charset="0"/>
              </a:rPr>
              <a:t>'</a:t>
            </a:r>
            <a:r>
              <a:rPr kumimoji="1" lang="en-US" sz="2800" b="1" noProof="1">
                <a:solidFill>
                  <a:schemeClr val="bg1"/>
                </a:solidFill>
                <a:latin typeface="Consolas" pitchFamily="49" charset="0"/>
              </a:rPr>
              <a:t>_r%</a:t>
            </a:r>
            <a:r>
              <a:rPr kumimoji="1" lang="en-US" sz="2800" b="1" noProof="1">
                <a:latin typeface="Consolas" pitchFamily="49" charset="0"/>
              </a:rPr>
              <a:t>';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293812" y="4781504"/>
            <a:ext cx="9601200" cy="5016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</a:pPr>
            <a:r>
              <a:rPr kumimoji="1" lang="en-US" sz="2800" b="1" noProof="1">
                <a:solidFill>
                  <a:schemeClr val="bg1"/>
                </a:solidFill>
                <a:latin typeface="Consolas" pitchFamily="49" charset="0"/>
              </a:rPr>
              <a:t>WHERE</a:t>
            </a:r>
            <a:r>
              <a:rPr kumimoji="1" lang="en-US" sz="2800" b="1" noProof="1">
                <a:solidFill>
                  <a:srgbClr val="F3CD60"/>
                </a:solidFill>
                <a:latin typeface="Consolas" pitchFamily="49" charset="0"/>
              </a:rPr>
              <a:t> </a:t>
            </a:r>
            <a:r>
              <a:rPr kumimoji="1" lang="en-US" sz="2800" b="1" noProof="1">
                <a:latin typeface="Consolas" pitchFamily="49" charset="0"/>
              </a:rPr>
              <a:t>customer_name</a:t>
            </a:r>
            <a:r>
              <a:rPr kumimoji="1" lang="en-US" sz="2800" b="1" noProof="1">
                <a:solidFill>
                  <a:srgbClr val="F3CD60"/>
                </a:solidFill>
                <a:latin typeface="Consolas" pitchFamily="49" charset="0"/>
              </a:rPr>
              <a:t> </a:t>
            </a:r>
            <a:r>
              <a:rPr kumimoji="1" lang="en-US" sz="2800" b="1" noProof="1">
                <a:solidFill>
                  <a:schemeClr val="bg1"/>
                </a:solidFill>
                <a:latin typeface="Consolas" pitchFamily="49" charset="0"/>
              </a:rPr>
              <a:t>LIKE</a:t>
            </a:r>
            <a:r>
              <a:rPr kumimoji="1" lang="en-US" sz="2800" b="1" noProof="1">
                <a:solidFill>
                  <a:srgbClr val="F3CD60"/>
                </a:solidFill>
                <a:latin typeface="Consolas" pitchFamily="49" charset="0"/>
              </a:rPr>
              <a:t> </a:t>
            </a:r>
            <a:r>
              <a:rPr kumimoji="1" lang="en-US" sz="2800" b="1" noProof="1">
                <a:latin typeface="Consolas" pitchFamily="49" charset="0"/>
              </a:rPr>
              <a:t>'</a:t>
            </a:r>
            <a:r>
              <a:rPr kumimoji="1" lang="en-US" sz="2800" b="1" noProof="1">
                <a:solidFill>
                  <a:schemeClr val="bg1"/>
                </a:solidFill>
                <a:latin typeface="Consolas" pitchFamily="49" charset="0"/>
              </a:rPr>
              <a:t>a%o</a:t>
            </a:r>
            <a:r>
              <a:rPr kumimoji="1" lang="en-US" sz="2800" b="1" noProof="1">
                <a:latin typeface="Consolas" pitchFamily="49" charset="0"/>
              </a:rPr>
              <a:t>';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62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Supported characters also include: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\</a:t>
            </a:r>
            <a:r>
              <a:rPr lang="en-US" dirty="0"/>
              <a:t> – specify prefix to treat special characters as normal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b="1" dirty="0">
                <a:solidFill>
                  <a:schemeClr val="bg1"/>
                </a:solidFill>
              </a:rPr>
              <a:t>charlist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rgbClr val="F3CD60"/>
                </a:solidFill>
              </a:rPr>
              <a:t> </a:t>
            </a:r>
            <a:r>
              <a:rPr lang="en-US" dirty="0"/>
              <a:t>– specifying which characters to look for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[!</a:t>
            </a:r>
            <a:r>
              <a:rPr lang="en-US" b="1" dirty="0">
                <a:solidFill>
                  <a:schemeClr val="bg1"/>
                </a:solidFill>
              </a:rPr>
              <a:t>charlist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rgbClr val="F3CD60"/>
                </a:solidFill>
              </a:rPr>
              <a:t> </a:t>
            </a:r>
            <a:r>
              <a:rPr lang="en-US" dirty="0"/>
              <a:t>– </a:t>
            </a:r>
            <a:r>
              <a:rPr lang="en-US" b="1" dirty="0">
                <a:solidFill>
                  <a:schemeClr val="bg1"/>
                </a:solidFill>
              </a:rPr>
              <a:t>excluding</a:t>
            </a:r>
            <a:r>
              <a:rPr lang="en-US" dirty="0"/>
              <a:t> characters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 Characters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914400" y="4191000"/>
            <a:ext cx="9601200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*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`customers`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WHERE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`city`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REGEXP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'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[a-c]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%'; </a:t>
            </a: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3645701" y="5638728"/>
            <a:ext cx="2667000" cy="611443"/>
          </a:xfrm>
          <a:prstGeom prst="wedgeRoundRectCallout">
            <a:avLst>
              <a:gd name="adj1" fmla="val 4219"/>
              <a:gd name="adj2" fmla="val -981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"a", "b", or "c"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6682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query to retrieve information about the titles of all Harry Potter books</a:t>
            </a:r>
          </a:p>
          <a:p>
            <a:pPr lvl="1"/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Wildcards</a:t>
            </a:r>
          </a:p>
          <a:p>
            <a:pPr lvl="1"/>
            <a:r>
              <a:rPr lang="en-US" dirty="0"/>
              <a:t>Query book_library database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Harry Potter Books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774" y="3962400"/>
            <a:ext cx="3429000" cy="24374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795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Harry Potter Books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028700" y="1714264"/>
            <a:ext cx="101346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SELECT title FROM books</a:t>
            </a:r>
          </a:p>
          <a:p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r>
              <a:rPr lang="en-US" sz="2800" b="1" dirty="0">
                <a:latin typeface="Consolas" panose="020B0609020204030204" pitchFamily="49" charset="0"/>
              </a:rPr>
              <a:t> title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LIKE</a:t>
            </a:r>
            <a:r>
              <a:rPr lang="en-US" sz="2800" b="1" dirty="0">
                <a:latin typeface="Consolas" panose="020B0609020204030204" pitchFamily="49" charset="0"/>
              </a:rPr>
              <a:t> '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Harry Potter%</a:t>
            </a:r>
            <a:r>
              <a:rPr lang="en-US" sz="2800" b="1" dirty="0">
                <a:latin typeface="Consolas" panose="020B0609020204030204" pitchFamily="49" charset="0"/>
              </a:rPr>
              <a:t>';</a:t>
            </a:r>
          </a:p>
        </p:txBody>
      </p:sp>
      <p:sp>
        <p:nvSpPr>
          <p:cNvPr id="7" name="Стрелка надолу 6"/>
          <p:cNvSpPr/>
          <p:nvPr/>
        </p:nvSpPr>
        <p:spPr>
          <a:xfrm>
            <a:off x="5920511" y="3205008"/>
            <a:ext cx="381000" cy="381000"/>
          </a:xfrm>
          <a:prstGeom prst="downArrow">
            <a:avLst/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FFA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331" y="3809503"/>
            <a:ext cx="4039466" cy="26228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639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REGEXP</a:t>
            </a:r>
            <a:r>
              <a:rPr lang="en-US" dirty="0"/>
              <a:t> - pattern matching using regular expressions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Regular Expression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2493927"/>
            <a:ext cx="96012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 `employee_id`, `first_name`, `last_name`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FROM `employees`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WHERE `first_name`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REGEXP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'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^\[^K\]{3}\$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';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715000" y="4175110"/>
            <a:ext cx="3651350" cy="611443"/>
          </a:xfrm>
          <a:prstGeom prst="wedgeRoundRectCallout">
            <a:avLst>
              <a:gd name="adj1" fmla="val -13504"/>
              <a:gd name="adj2" fmla="val -866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Regular expression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69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295401"/>
            <a:ext cx="8632995" cy="542468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399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399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399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8"/>
            <a:ext cx="7907864" cy="460083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</a:pPr>
            <a:r>
              <a:rPr lang="en-CA" sz="3200" dirty="0">
                <a:solidFill>
                  <a:srgbClr val="FFFFFF"/>
                </a:solidFill>
              </a:rPr>
              <a:t>MySQL Server provides various built-in 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3200" dirty="0">
                <a:solidFill>
                  <a:srgbClr val="FFFFFF"/>
                </a:solidFill>
              </a:rPr>
              <a:t>     functions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CA" sz="3000" b="1" dirty="0">
                <a:solidFill>
                  <a:schemeClr val="bg1"/>
                </a:solidFill>
              </a:rPr>
              <a:t>Numerical</a:t>
            </a:r>
            <a:r>
              <a:rPr lang="en-CA" sz="3000" dirty="0">
                <a:solidFill>
                  <a:srgbClr val="FFFFFF"/>
                </a:solidFill>
              </a:rPr>
              <a:t> functions	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CA" sz="3000" b="1" dirty="0">
                <a:solidFill>
                  <a:schemeClr val="bg1"/>
                </a:solidFill>
              </a:rPr>
              <a:t>String</a:t>
            </a:r>
            <a:r>
              <a:rPr lang="en-CA" sz="3000" dirty="0">
                <a:solidFill>
                  <a:srgbClr val="FFFFFF"/>
                </a:solidFill>
              </a:rPr>
              <a:t> functions</a:t>
            </a:r>
          </a:p>
          <a:p>
            <a:pPr lvl="0">
              <a:lnSpc>
                <a:spcPct val="100000"/>
              </a:lnSpc>
            </a:pPr>
            <a:r>
              <a:rPr lang="en-CA" sz="3200" dirty="0">
                <a:solidFill>
                  <a:srgbClr val="FFFFFF"/>
                </a:solidFill>
              </a:rPr>
              <a:t>Using Wildcards, we can obtain results by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3200" dirty="0">
                <a:solidFill>
                  <a:schemeClr val="bg1"/>
                </a:solidFill>
              </a:rPr>
              <a:t>     </a:t>
            </a:r>
            <a:r>
              <a:rPr lang="en-CA" sz="3200" b="1" dirty="0">
                <a:solidFill>
                  <a:schemeClr val="bg1"/>
                </a:solidFill>
              </a:rPr>
              <a:t>partial string matches</a:t>
            </a:r>
          </a:p>
          <a:p>
            <a:pPr lvl="1">
              <a:lnSpc>
                <a:spcPct val="100000"/>
              </a:lnSpc>
            </a:pPr>
            <a:r>
              <a:rPr lang="en-CA" sz="3000" dirty="0">
                <a:solidFill>
                  <a:srgbClr val="FFFFFF"/>
                </a:solidFill>
              </a:rPr>
              <a:t>Regular expressions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904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447800"/>
            <a:ext cx="4754380" cy="4754380"/>
          </a:xfrm>
          <a:prstGeom prst="rect">
            <a:avLst/>
          </a:prstGeom>
        </p:spPr>
      </p:pic>
      <p:sp>
        <p:nvSpPr>
          <p:cNvPr id="3" name="Заглавие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Functions in MySQL</a:t>
            </a:r>
          </a:p>
        </p:txBody>
      </p:sp>
    </p:spTree>
    <p:extLst>
      <p:ext uri="{BB962C8B-B14F-4D97-AF65-F5344CB8AC3E}">
        <p14:creationId xmlns:p14="http://schemas.microsoft.com/office/powerpoint/2010/main" val="1149225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998472" cy="5201066"/>
          </a:xfrm>
        </p:spPr>
        <p:txBody>
          <a:bodyPr>
            <a:normAutofit lnSpcReduction="10000"/>
          </a:bodyPr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rgbClr val="FFA000"/>
                </a:solidFill>
              </a:rPr>
              <a:t>String</a:t>
            </a:r>
            <a:r>
              <a:rPr lang="en-US" dirty="0"/>
              <a:t> Functions – for </a:t>
            </a:r>
            <a:r>
              <a:rPr lang="en-US" b="1" dirty="0">
                <a:solidFill>
                  <a:srgbClr val="FFA000"/>
                </a:solidFill>
              </a:rPr>
              <a:t>manipulating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text</a:t>
            </a:r>
            <a:r>
              <a:rPr lang="en-US" dirty="0"/>
              <a:t>, both from table values or user input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E.g. concatenate column values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rgbClr val="FFA000"/>
                </a:solidFill>
              </a:rPr>
              <a:t>Math</a:t>
            </a:r>
            <a:r>
              <a:rPr lang="en-US" dirty="0"/>
              <a:t> Functions – calculations and working with aggregate data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E.g. perform geometry and currency operations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rgbClr val="FFA000"/>
                </a:solidFill>
              </a:rPr>
              <a:t>Date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and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Time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Functions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E.g. find length of timespan</a:t>
            </a:r>
          </a:p>
          <a:p>
            <a:pPr>
              <a:buClr>
                <a:srgbClr val="234465"/>
              </a:buClr>
            </a:pPr>
            <a:r>
              <a:rPr lang="en-US" dirty="0"/>
              <a:t>Other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Functions</a:t>
            </a:r>
          </a:p>
        </p:txBody>
      </p:sp>
      <p:pic>
        <p:nvPicPr>
          <p:cNvPr id="5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1" y="4065691"/>
            <a:ext cx="2459309" cy="2459309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552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Картина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1" y="1447800"/>
            <a:ext cx="2466135" cy="2260624"/>
          </a:xfrm>
          <a:prstGeom prst="rect">
            <a:avLst/>
          </a:prstGeom>
        </p:spPr>
      </p:pic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String Functions</a:t>
            </a:r>
          </a:p>
        </p:txBody>
      </p:sp>
    </p:spTree>
    <p:extLst>
      <p:ext uri="{BB962C8B-B14F-4D97-AF65-F5344CB8AC3E}">
        <p14:creationId xmlns:p14="http://schemas.microsoft.com/office/powerpoint/2010/main" val="428941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SUBSTRING()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– extracts part of a string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219200" y="2261902"/>
            <a:ext cx="8991598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FA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SUBSTRING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Position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1219200" y="3543572"/>
            <a:ext cx="8991598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FA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SUBSTRING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Position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Length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1219200" y="4860141"/>
            <a:ext cx="8991598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FA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SUBSTRING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rgbClr val="FFA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Position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rgbClr val="FFA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FOR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Length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74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4400"/>
              </a:spcBef>
            </a:pPr>
            <a:r>
              <a:rPr lang="en-US" dirty="0"/>
              <a:t>Get short summary of article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SUBSTRING – Example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60412" y="2595179"/>
            <a:ext cx="106680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SELECT `article_id`, `author`, `content`,</a:t>
            </a:r>
          </a:p>
          <a:p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</a:rPr>
              <a:t>       </a:t>
            </a:r>
            <a:r>
              <a:rPr lang="en-US" sz="2800" b="1" noProof="1">
                <a:solidFill>
                  <a:srgbClr val="FFA000"/>
                </a:solidFill>
                <a:latin typeface="Consolas" panose="020B0609020204030204" pitchFamily="49" charset="0"/>
              </a:rPr>
              <a:t>SUBSTRING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(`content`, 1, 200) AS </a:t>
            </a:r>
            <a:r>
              <a:rPr lang="en-US" sz="2800" dirty="0"/>
              <a:t>'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Summary</a:t>
            </a:r>
            <a:r>
              <a:rPr lang="en-US" sz="2800" dirty="0"/>
              <a:t>'</a:t>
            </a:r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FROM `articles`;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062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query to find all book titles that start with "The"</a:t>
            </a:r>
          </a:p>
          <a:p>
            <a:pPr lvl="1"/>
            <a:r>
              <a:rPr lang="en-US" dirty="0"/>
              <a:t>Query book_library database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Find Book Titles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2817090"/>
            <a:ext cx="3566354" cy="3352800"/>
          </a:xfrm>
          <a:prstGeom prst="rect">
            <a:avLst/>
          </a:prstGeom>
          <a:ln>
            <a:solidFill>
              <a:schemeClr val="accent6">
                <a:lumMod val="9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110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3745</TotalTime>
  <Words>1533</Words>
  <Application>Microsoft Office PowerPoint</Application>
  <PresentationFormat>Widescreen</PresentationFormat>
  <Paragraphs>294</Paragraphs>
  <Slides>41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Consolas</vt:lpstr>
      <vt:lpstr>Wingdings</vt:lpstr>
      <vt:lpstr>Wingdings 2</vt:lpstr>
      <vt:lpstr>SoftUni</vt:lpstr>
      <vt:lpstr>Built-in Functions</vt:lpstr>
      <vt:lpstr>Table of Contents</vt:lpstr>
      <vt:lpstr>Questions</vt:lpstr>
      <vt:lpstr>Functions in MySQL</vt:lpstr>
      <vt:lpstr>SQL Functions</vt:lpstr>
      <vt:lpstr>String Functions</vt:lpstr>
      <vt:lpstr>String Functions </vt:lpstr>
      <vt:lpstr>SUBSTRING – Example</vt:lpstr>
      <vt:lpstr>Problem: Find Book Titles</vt:lpstr>
      <vt:lpstr>Solution: Find Book Titles</vt:lpstr>
      <vt:lpstr>String Functions (2)</vt:lpstr>
      <vt:lpstr>REPLACE – Example</vt:lpstr>
      <vt:lpstr>Problem: Replace Titles</vt:lpstr>
      <vt:lpstr>Solution: Replace Titles</vt:lpstr>
      <vt:lpstr>String Functions</vt:lpstr>
      <vt:lpstr>String Functions (2)</vt:lpstr>
      <vt:lpstr>String Functions (3)</vt:lpstr>
      <vt:lpstr>String Functions (4)</vt:lpstr>
      <vt:lpstr>Math Functions</vt:lpstr>
      <vt:lpstr>Arithmetical Operators</vt:lpstr>
      <vt:lpstr>Numeric Functions </vt:lpstr>
      <vt:lpstr>Numeric Functions (2)</vt:lpstr>
      <vt:lpstr>Math Functions</vt:lpstr>
      <vt:lpstr>Math Functions (2)</vt:lpstr>
      <vt:lpstr>Date Functions</vt:lpstr>
      <vt:lpstr>Date Functions</vt:lpstr>
      <vt:lpstr>Date Functions – Example</vt:lpstr>
      <vt:lpstr>Problem: Days Lived</vt:lpstr>
      <vt:lpstr>Solution: Days Lived</vt:lpstr>
      <vt:lpstr>Date Functions (3)</vt:lpstr>
      <vt:lpstr>Wildcards</vt:lpstr>
      <vt:lpstr>Wildcards</vt:lpstr>
      <vt:lpstr>Wildcards – Examples</vt:lpstr>
      <vt:lpstr>Wildcard Characters</vt:lpstr>
      <vt:lpstr>Problem: Harry Potter Books</vt:lpstr>
      <vt:lpstr>Solution: Harry Potter Books</vt:lpstr>
      <vt:lpstr>Using Regular Expression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Built-In Functions</dc:title>
  <dc:subject>DB Basics with MySQL Practical Course @ SoftUni</dc:subject>
  <dc:creator>Software University</dc:creator>
  <cp:keywords>Databases; SQL; programming; SoftUni; Software University; programming; software development; software engineering; course; database systems</cp:keywords>
  <dc:description>© SoftUni – https://about.softuni.bg/
© Software University – https://softuni.bg
Copyrighted document. Unauthorized copy, reproduction or use is not permitted.</dc:description>
  <cp:lastModifiedBy>Chavdar Mitkov</cp:lastModifiedBy>
  <cp:revision>64</cp:revision>
  <dcterms:created xsi:type="dcterms:W3CDTF">2018-05-23T13:08:44Z</dcterms:created>
  <dcterms:modified xsi:type="dcterms:W3CDTF">2021-05-31T08:42:41Z</dcterms:modified>
  <cp:category>db;databases;sql;programming;computer programming;software development</cp:category>
</cp:coreProperties>
</file>