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4"/>
  </p:notesMasterIdLst>
  <p:handoutMasterIdLst>
    <p:handoutMasterId r:id="rId55"/>
  </p:handoutMasterIdLst>
  <p:sldIdLst>
    <p:sldId id="653" r:id="rId2"/>
    <p:sldId id="504" r:id="rId3"/>
    <p:sldId id="630" r:id="rId4"/>
    <p:sldId id="631" r:id="rId5"/>
    <p:sldId id="634" r:id="rId6"/>
    <p:sldId id="635" r:id="rId7"/>
    <p:sldId id="636" r:id="rId8"/>
    <p:sldId id="638" r:id="rId9"/>
    <p:sldId id="639" r:id="rId10"/>
    <p:sldId id="640" r:id="rId11"/>
    <p:sldId id="643" r:id="rId12"/>
    <p:sldId id="644" r:id="rId13"/>
    <p:sldId id="627" r:id="rId14"/>
    <p:sldId id="629" r:id="rId15"/>
    <p:sldId id="645" r:id="rId16"/>
    <p:sldId id="626" r:id="rId17"/>
    <p:sldId id="628" r:id="rId18"/>
    <p:sldId id="583" r:id="rId19"/>
    <p:sldId id="584" r:id="rId20"/>
    <p:sldId id="585" r:id="rId21"/>
    <p:sldId id="587" r:id="rId22"/>
    <p:sldId id="586" r:id="rId23"/>
    <p:sldId id="588" r:id="rId24"/>
    <p:sldId id="589" r:id="rId25"/>
    <p:sldId id="590" r:id="rId26"/>
    <p:sldId id="591" r:id="rId27"/>
    <p:sldId id="592" r:id="rId28"/>
    <p:sldId id="594" r:id="rId29"/>
    <p:sldId id="595" r:id="rId30"/>
    <p:sldId id="596" r:id="rId31"/>
    <p:sldId id="599" r:id="rId32"/>
    <p:sldId id="598" r:id="rId33"/>
    <p:sldId id="606" r:id="rId34"/>
    <p:sldId id="607" r:id="rId35"/>
    <p:sldId id="609" r:id="rId36"/>
    <p:sldId id="614" r:id="rId37"/>
    <p:sldId id="615" r:id="rId38"/>
    <p:sldId id="618" r:id="rId39"/>
    <p:sldId id="611" r:id="rId40"/>
    <p:sldId id="612" r:id="rId41"/>
    <p:sldId id="620" r:id="rId42"/>
    <p:sldId id="621" r:id="rId43"/>
    <p:sldId id="622" r:id="rId44"/>
    <p:sldId id="623" r:id="rId45"/>
    <p:sldId id="624" r:id="rId46"/>
    <p:sldId id="625" r:id="rId47"/>
    <p:sldId id="571" r:id="rId48"/>
    <p:sldId id="654" r:id="rId49"/>
    <p:sldId id="656" r:id="rId50"/>
    <p:sldId id="608" r:id="rId51"/>
    <p:sldId id="493" r:id="rId52"/>
    <p:sldId id="655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C39174-A26B-4683-B15F-EF6212F74BAE}">
          <p14:sldIdLst>
            <p14:sldId id="653"/>
            <p14:sldId id="504"/>
          </p14:sldIdLst>
        </p14:section>
        <p14:section name="Algorithmic Complexity" id="{475668E2-421D-40F6-B5EB-CD32D8C210A4}">
          <p14:sldIdLst>
            <p14:sldId id="630"/>
            <p14:sldId id="631"/>
            <p14:sldId id="634"/>
            <p14:sldId id="635"/>
            <p14:sldId id="636"/>
            <p14:sldId id="638"/>
            <p14:sldId id="639"/>
            <p14:sldId id="640"/>
            <p14:sldId id="643"/>
            <p14:sldId id="644"/>
          </p14:sldIdLst>
        </p14:section>
        <p14:section name="Recursion" id="{C4F0A2FC-0F1D-401C-9A7E-3EE3AB5164E8}">
          <p14:sldIdLst>
            <p14:sldId id="627"/>
            <p14:sldId id="629"/>
            <p14:sldId id="645"/>
            <p14:sldId id="626"/>
            <p14:sldId id="628"/>
            <p14:sldId id="583"/>
            <p14:sldId id="584"/>
            <p14:sldId id="585"/>
            <p14:sldId id="587"/>
            <p14:sldId id="586"/>
            <p14:sldId id="588"/>
            <p14:sldId id="589"/>
            <p14:sldId id="590"/>
            <p14:sldId id="591"/>
            <p14:sldId id="592"/>
          </p14:sldIdLst>
        </p14:section>
        <p14:section name="Generating Combinations" id="{6C32D2A9-8413-4703-8ADC-7413F45C489F}">
          <p14:sldIdLst>
            <p14:sldId id="594"/>
            <p14:sldId id="595"/>
            <p14:sldId id="596"/>
            <p14:sldId id="599"/>
            <p14:sldId id="598"/>
          </p14:sldIdLst>
        </p14:section>
        <p14:section name="Backtracking" id="{3357849A-E244-4944-A448-C64EB45D7E47}">
          <p14:sldIdLst>
            <p14:sldId id="606"/>
            <p14:sldId id="607"/>
            <p14:sldId id="609"/>
            <p14:sldId id="614"/>
            <p14:sldId id="615"/>
            <p14:sldId id="618"/>
            <p14:sldId id="611"/>
            <p14:sldId id="612"/>
          </p14:sldIdLst>
        </p14:section>
        <p14:section name="Rrcursion or Iteration" id="{68171754-51A8-4D9D-9E1B-BE9DA8F3616F}">
          <p14:sldIdLst>
            <p14:sldId id="620"/>
            <p14:sldId id="621"/>
            <p14:sldId id="622"/>
            <p14:sldId id="623"/>
            <p14:sldId id="624"/>
            <p14:sldId id="625"/>
          </p14:sldIdLst>
        </p14:section>
        <p14:section name="Summary" id="{577D266E-7C17-4E24-9DCA-A4F14D05E43A}">
          <p14:sldIdLst>
            <p14:sldId id="571"/>
            <p14:sldId id="654"/>
            <p14:sldId id="656"/>
            <p14:sldId id="608"/>
            <p14:sldId id="493"/>
            <p14:sldId id="6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Paunov" initials="MP" lastIdx="1" clrIdx="0">
    <p:extLst>
      <p:ext uri="{19B8F6BF-5375-455C-9EA6-DF929625EA0E}">
        <p15:presenceInfo xmlns:p15="http://schemas.microsoft.com/office/powerpoint/2012/main" userId="Martin Paun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FFFFFF"/>
    <a:srgbClr val="4D6783"/>
    <a:srgbClr val="253E57"/>
    <a:srgbClr val="A3ABBC"/>
    <a:srgbClr val="F6F7F8"/>
    <a:srgbClr val="44A9F8"/>
    <a:srgbClr val="EEF0F3"/>
    <a:srgbClr val="DAE3F3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20" autoAdjust="0"/>
  </p:normalViewPr>
  <p:slideViewPr>
    <p:cSldViewPr snapToGrid="0" showGuides="1">
      <p:cViewPr varScale="1">
        <p:scale>
          <a:sx n="48" d="100"/>
          <a:sy n="48" d="100"/>
        </p:scale>
        <p:origin x="62" y="80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Time Complexity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Worst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DF-43D7-BC66-4F4C0BDAE6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8</c:v>
                </c:pt>
                <c:pt idx="4">
                  <c:v>12</c:v>
                </c:pt>
                <c:pt idx="5">
                  <c:v>15</c:v>
                </c:pt>
                <c:pt idx="6">
                  <c:v>17</c:v>
                </c:pt>
                <c:pt idx="7">
                  <c:v>19</c:v>
                </c:pt>
                <c:pt idx="8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DF-43D7-BC66-4F4C0BDAE6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DF-43D7-BC66-4F4C0BDAE6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3710336"/>
        <c:axId val="1223718240"/>
      </c:lineChart>
      <c:catAx>
        <c:axId val="122371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8240"/>
        <c:crosses val="autoZero"/>
        <c:auto val="1"/>
        <c:lblAlgn val="ctr"/>
        <c:lblOffset val="100"/>
        <c:noMultiLvlLbl val="0"/>
      </c:catAx>
      <c:valAx>
        <c:axId val="122371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0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Big O Notation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O(1)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27-48C7-ADD0-402FB6A939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O(log(n))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Sheet1!$C$2:$C$27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2.5849625007211561</c:v>
                </c:pt>
                <c:pt idx="4">
                  <c:v>3</c:v>
                </c:pt>
                <c:pt idx="5">
                  <c:v>3.3219280948873626</c:v>
                </c:pt>
                <c:pt idx="6">
                  <c:v>3.5849625007211565</c:v>
                </c:pt>
                <c:pt idx="7">
                  <c:v>3.8073549220576037</c:v>
                </c:pt>
                <c:pt idx="8">
                  <c:v>4</c:v>
                </c:pt>
                <c:pt idx="9">
                  <c:v>4.1699250014423122</c:v>
                </c:pt>
                <c:pt idx="10">
                  <c:v>4.3219280948873626</c:v>
                </c:pt>
                <c:pt idx="11">
                  <c:v>4.4594316186372973</c:v>
                </c:pt>
                <c:pt idx="12">
                  <c:v>4.584962500721157</c:v>
                </c:pt>
                <c:pt idx="13">
                  <c:v>4.7004397181410926</c:v>
                </c:pt>
                <c:pt idx="14">
                  <c:v>4.8073549220576037</c:v>
                </c:pt>
                <c:pt idx="15">
                  <c:v>4.9068905956085187</c:v>
                </c:pt>
                <c:pt idx="16">
                  <c:v>5</c:v>
                </c:pt>
                <c:pt idx="17">
                  <c:v>5.08746284125034</c:v>
                </c:pt>
                <c:pt idx="18">
                  <c:v>5.1699250014423122</c:v>
                </c:pt>
                <c:pt idx="19">
                  <c:v>5.2479275134435852</c:v>
                </c:pt>
                <c:pt idx="20">
                  <c:v>5.3219280948873626</c:v>
                </c:pt>
                <c:pt idx="21">
                  <c:v>5.3923174227787607</c:v>
                </c:pt>
                <c:pt idx="22">
                  <c:v>5.4594316186372973</c:v>
                </c:pt>
                <c:pt idx="23">
                  <c:v>5.5235619560570131</c:v>
                </c:pt>
                <c:pt idx="24">
                  <c:v>5.584962500721157</c:v>
                </c:pt>
                <c:pt idx="25">
                  <c:v>5.6438561897747244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27-48C7-ADD0-402FB6A939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O(n)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Sheet1!$D$2:$D$27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27-48C7-ADD0-402FB6A939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O(n*log(n))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Sheet1!$E$2:$E$27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8</c:v>
                </c:pt>
                <c:pt idx="3">
                  <c:v>15.509775004326936</c:v>
                </c:pt>
                <c:pt idx="4">
                  <c:v>24</c:v>
                </c:pt>
                <c:pt idx="5">
                  <c:v>33.219280948873624</c:v>
                </c:pt>
                <c:pt idx="6">
                  <c:v>43.01955000865388</c:v>
                </c:pt>
                <c:pt idx="7">
                  <c:v>53.302968908806449</c:v>
                </c:pt>
                <c:pt idx="8">
                  <c:v>64</c:v>
                </c:pt>
                <c:pt idx="9">
                  <c:v>75.058650025961612</c:v>
                </c:pt>
                <c:pt idx="10">
                  <c:v>86.438561897747249</c:v>
                </c:pt>
                <c:pt idx="11">
                  <c:v>98.107495610020536</c:v>
                </c:pt>
                <c:pt idx="12">
                  <c:v>110.03910001730776</c:v>
                </c:pt>
                <c:pt idx="13">
                  <c:v>122.2114326716684</c:v>
                </c:pt>
                <c:pt idx="14">
                  <c:v>134.6059378176129</c:v>
                </c:pt>
                <c:pt idx="15">
                  <c:v>147.20671786825557</c:v>
                </c:pt>
                <c:pt idx="16">
                  <c:v>160</c:v>
                </c:pt>
                <c:pt idx="17">
                  <c:v>172.97373660251156</c:v>
                </c:pt>
                <c:pt idx="18">
                  <c:v>186.11730005192322</c:v>
                </c:pt>
                <c:pt idx="19">
                  <c:v>199.42124551085624</c:v>
                </c:pt>
                <c:pt idx="20">
                  <c:v>212.8771237954945</c:v>
                </c:pt>
                <c:pt idx="21">
                  <c:v>226.47733175670794</c:v>
                </c:pt>
                <c:pt idx="22">
                  <c:v>240.21499122004107</c:v>
                </c:pt>
                <c:pt idx="23">
                  <c:v>254.0838499786226</c:v>
                </c:pt>
                <c:pt idx="24">
                  <c:v>268.07820003461552</c:v>
                </c:pt>
                <c:pt idx="25">
                  <c:v>282.1928094887362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527-48C7-ADD0-402FB6A939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O(n^2)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Sheet1!$F$2:$F$27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36</c:v>
                </c:pt>
                <c:pt idx="4">
                  <c:v>64</c:v>
                </c:pt>
                <c:pt idx="5">
                  <c:v>100</c:v>
                </c:pt>
                <c:pt idx="6">
                  <c:v>144</c:v>
                </c:pt>
                <c:pt idx="7">
                  <c:v>196</c:v>
                </c:pt>
                <c:pt idx="8">
                  <c:v>256</c:v>
                </c:pt>
                <c:pt idx="9">
                  <c:v>324</c:v>
                </c:pt>
                <c:pt idx="10">
                  <c:v>400</c:v>
                </c:pt>
                <c:pt idx="11">
                  <c:v>484</c:v>
                </c:pt>
                <c:pt idx="12">
                  <c:v>576</c:v>
                </c:pt>
                <c:pt idx="13">
                  <c:v>676</c:v>
                </c:pt>
                <c:pt idx="14">
                  <c:v>784</c:v>
                </c:pt>
                <c:pt idx="15">
                  <c:v>900</c:v>
                </c:pt>
                <c:pt idx="16">
                  <c:v>1024</c:v>
                </c:pt>
                <c:pt idx="17">
                  <c:v>1156</c:v>
                </c:pt>
                <c:pt idx="18">
                  <c:v>1296</c:v>
                </c:pt>
                <c:pt idx="19">
                  <c:v>1444</c:v>
                </c:pt>
                <c:pt idx="20">
                  <c:v>1600</c:v>
                </c:pt>
                <c:pt idx="21">
                  <c:v>1764</c:v>
                </c:pt>
                <c:pt idx="22">
                  <c:v>1936</c:v>
                </c:pt>
                <c:pt idx="23">
                  <c:v>2116</c:v>
                </c:pt>
                <c:pt idx="24">
                  <c:v>2304</c:v>
                </c:pt>
                <c:pt idx="25">
                  <c:v>2500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527-48C7-ADD0-402FB6A9397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O(2^n)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Sheet1!$G$2:$G$27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64</c:v>
                </c:pt>
                <c:pt idx="4">
                  <c:v>256</c:v>
                </c:pt>
                <c:pt idx="5">
                  <c:v>1024</c:v>
                </c:pt>
                <c:pt idx="6">
                  <c:v>4096</c:v>
                </c:pt>
                <c:pt idx="7">
                  <c:v>16384</c:v>
                </c:pt>
                <c:pt idx="8">
                  <c:v>65536</c:v>
                </c:pt>
                <c:pt idx="9">
                  <c:v>262144</c:v>
                </c:pt>
                <c:pt idx="10">
                  <c:v>1048576</c:v>
                </c:pt>
                <c:pt idx="11">
                  <c:v>4194304</c:v>
                </c:pt>
                <c:pt idx="12">
                  <c:v>16777216</c:v>
                </c:pt>
                <c:pt idx="13">
                  <c:v>67108864</c:v>
                </c:pt>
                <c:pt idx="14">
                  <c:v>268435456</c:v>
                </c:pt>
                <c:pt idx="15">
                  <c:v>1073741824</c:v>
                </c:pt>
                <c:pt idx="16">
                  <c:v>4294967296</c:v>
                </c:pt>
                <c:pt idx="17">
                  <c:v>17179869184</c:v>
                </c:pt>
                <c:pt idx="18">
                  <c:v>68719476736</c:v>
                </c:pt>
                <c:pt idx="19">
                  <c:v>274877906944</c:v>
                </c:pt>
                <c:pt idx="20">
                  <c:v>1099511627776</c:v>
                </c:pt>
                <c:pt idx="21">
                  <c:v>4398046511104</c:v>
                </c:pt>
                <c:pt idx="22">
                  <c:v>17592186044416</c:v>
                </c:pt>
                <c:pt idx="23">
                  <c:v>70368744177664</c:v>
                </c:pt>
                <c:pt idx="24">
                  <c:v>281474976710656</c:v>
                </c:pt>
                <c:pt idx="25">
                  <c:v>1125899906842624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527-48C7-ADD0-402FB6A939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3710336"/>
        <c:axId val="1223718240"/>
      </c:lineChart>
      <c:catAx>
        <c:axId val="122371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8240"/>
        <c:crosses val="autoZero"/>
        <c:auto val="1"/>
        <c:lblAlgn val="ctr"/>
        <c:lblOffset val="100"/>
        <c:noMultiLvlLbl val="0"/>
      </c:catAx>
      <c:valAx>
        <c:axId val="122371824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0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CCD560-301A-4906-B821-8645942F7D26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390BE7-CB5F-4F8B-8037-18A6143AA5D2}">
      <dgm:prSet phldrT="[Text]"/>
      <dgm:spPr>
        <a:noFill/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Track</a:t>
          </a:r>
        </a:p>
      </dgm:t>
    </dgm:pt>
    <dgm:pt modelId="{25F68831-5944-4654-8EBC-904973EE5DA2}" type="parTrans" cxnId="{F039D168-B074-4F40-A823-B7D7D2D20EFC}">
      <dgm:prSet/>
      <dgm:spPr/>
      <dgm:t>
        <a:bodyPr/>
        <a:lstStyle/>
        <a:p>
          <a:endParaRPr lang="en-US"/>
        </a:p>
      </dgm:t>
    </dgm:pt>
    <dgm:pt modelId="{AF6414DB-C167-4AE0-9412-3B5951BCC48C}" type="sibTrans" cxnId="{F039D168-B074-4F40-A823-B7D7D2D20EFC}">
      <dgm:prSet/>
      <dgm:spPr/>
      <dgm:t>
        <a:bodyPr/>
        <a:lstStyle/>
        <a:p>
          <a:endParaRPr lang="en-US"/>
        </a:p>
      </dgm:t>
    </dgm:pt>
    <dgm:pt modelId="{348A69EE-2A56-4C3B-8186-E574930F8D73}">
      <dgm:prSet phldrT="[Text]"/>
      <dgm:spPr>
        <a:noFill/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Recurre</a:t>
          </a:r>
        </a:p>
      </dgm:t>
    </dgm:pt>
    <dgm:pt modelId="{1277244B-9356-44FC-89C9-AA658B0722F9}" type="parTrans" cxnId="{D0EB790B-98E1-442B-933B-FCFA77344E1C}">
      <dgm:prSet/>
      <dgm:spPr/>
      <dgm:t>
        <a:bodyPr/>
        <a:lstStyle/>
        <a:p>
          <a:endParaRPr lang="en-US"/>
        </a:p>
      </dgm:t>
    </dgm:pt>
    <dgm:pt modelId="{5CA9BAE4-6026-4EBA-ABB1-5CBFE6B793F2}" type="sibTrans" cxnId="{D0EB790B-98E1-442B-933B-FCFA77344E1C}">
      <dgm:prSet/>
      <dgm:spPr/>
      <dgm:t>
        <a:bodyPr/>
        <a:lstStyle/>
        <a:p>
          <a:endParaRPr lang="en-US"/>
        </a:p>
      </dgm:t>
    </dgm:pt>
    <dgm:pt modelId="{C79375B6-2DF5-43D9-9A86-01A8E7207F5E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Backtrack</a:t>
          </a:r>
        </a:p>
      </dgm:t>
    </dgm:pt>
    <dgm:pt modelId="{3F8FC300-6093-4BEA-A777-7C201516E604}" type="parTrans" cxnId="{2672E83D-C823-48E6-BB37-BE074B86636D}">
      <dgm:prSet/>
      <dgm:spPr/>
      <dgm:t>
        <a:bodyPr/>
        <a:lstStyle/>
        <a:p>
          <a:endParaRPr lang="en-US"/>
        </a:p>
      </dgm:t>
    </dgm:pt>
    <dgm:pt modelId="{C09583EF-B600-473A-882F-0289C19E9120}" type="sibTrans" cxnId="{2672E83D-C823-48E6-BB37-BE074B86636D}">
      <dgm:prSet/>
      <dgm:spPr/>
      <dgm:t>
        <a:bodyPr/>
        <a:lstStyle/>
        <a:p>
          <a:endParaRPr lang="en-US"/>
        </a:p>
      </dgm:t>
    </dgm:pt>
    <dgm:pt modelId="{6FB808BC-2062-4C09-8D34-591779173C13}" type="pres">
      <dgm:prSet presAssocID="{94CCD560-301A-4906-B821-8645942F7D26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E3CD378B-35F8-48CF-BB79-5B7A88BB7489}" type="pres">
      <dgm:prSet presAssocID="{79390BE7-CB5F-4F8B-8037-18A6143AA5D2}" presName="Accent1" presStyleCnt="0"/>
      <dgm:spPr/>
    </dgm:pt>
    <dgm:pt modelId="{3E077406-6655-4BEB-94D2-50BB6B875D0D}" type="pres">
      <dgm:prSet presAssocID="{79390BE7-CB5F-4F8B-8037-18A6143AA5D2}" presName="Accent" presStyleLbl="node1" presStyleIdx="0" presStyleCnt="3"/>
      <dgm:spPr>
        <a:solidFill>
          <a:schemeClr val="bg2"/>
        </a:solidFill>
        <a:ln>
          <a:noFill/>
        </a:ln>
      </dgm:spPr>
    </dgm:pt>
    <dgm:pt modelId="{9688C3FD-1DAF-4F05-B93E-7E6269603AB4}" type="pres">
      <dgm:prSet presAssocID="{79390BE7-CB5F-4F8B-8037-18A6143AA5D2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13AAC635-1574-44FF-886C-E0876D36965E}" type="pres">
      <dgm:prSet presAssocID="{348A69EE-2A56-4C3B-8186-E574930F8D73}" presName="Accent2" presStyleCnt="0"/>
      <dgm:spPr/>
    </dgm:pt>
    <dgm:pt modelId="{3E4DED2A-016B-4121-83A6-40FD6C841344}" type="pres">
      <dgm:prSet presAssocID="{348A69EE-2A56-4C3B-8186-E574930F8D73}" presName="Accent" presStyleLbl="node1" presStyleIdx="1" presStyleCnt="3"/>
      <dgm:spPr>
        <a:solidFill>
          <a:schemeClr val="bg2"/>
        </a:solidFill>
        <a:ln>
          <a:noFill/>
        </a:ln>
      </dgm:spPr>
    </dgm:pt>
    <dgm:pt modelId="{FF876006-DA25-4430-9694-3A50828F089F}" type="pres">
      <dgm:prSet presAssocID="{348A69EE-2A56-4C3B-8186-E574930F8D73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F3E67C54-B551-4E69-A303-7C71D22B8DE4}" type="pres">
      <dgm:prSet presAssocID="{C79375B6-2DF5-43D9-9A86-01A8E7207F5E}" presName="Accent3" presStyleCnt="0"/>
      <dgm:spPr/>
    </dgm:pt>
    <dgm:pt modelId="{98108AB4-B95E-4F12-B914-84FCDC4BD013}" type="pres">
      <dgm:prSet presAssocID="{C79375B6-2DF5-43D9-9A86-01A8E7207F5E}" presName="Accent" presStyleLbl="node1" presStyleIdx="2" presStyleCnt="3"/>
      <dgm:spPr>
        <a:solidFill>
          <a:schemeClr val="bg2"/>
        </a:solidFill>
        <a:ln>
          <a:noFill/>
        </a:ln>
      </dgm:spPr>
    </dgm:pt>
    <dgm:pt modelId="{529101FA-5563-4388-8636-0F857E92A320}" type="pres">
      <dgm:prSet presAssocID="{C79375B6-2DF5-43D9-9A86-01A8E7207F5E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0EB790B-98E1-442B-933B-FCFA77344E1C}" srcId="{94CCD560-301A-4906-B821-8645942F7D26}" destId="{348A69EE-2A56-4C3B-8186-E574930F8D73}" srcOrd="1" destOrd="0" parTransId="{1277244B-9356-44FC-89C9-AA658B0722F9}" sibTransId="{5CA9BAE4-6026-4EBA-ABB1-5CBFE6B793F2}"/>
    <dgm:cxn modelId="{24E1A039-346A-4E38-984D-CF7138895373}" type="presOf" srcId="{94CCD560-301A-4906-B821-8645942F7D26}" destId="{6FB808BC-2062-4C09-8D34-591779173C13}" srcOrd="0" destOrd="0" presId="urn:microsoft.com/office/officeart/2009/layout/CircleArrowProcess"/>
    <dgm:cxn modelId="{2672E83D-C823-48E6-BB37-BE074B86636D}" srcId="{94CCD560-301A-4906-B821-8645942F7D26}" destId="{C79375B6-2DF5-43D9-9A86-01A8E7207F5E}" srcOrd="2" destOrd="0" parTransId="{3F8FC300-6093-4BEA-A777-7C201516E604}" sibTransId="{C09583EF-B600-473A-882F-0289C19E9120}"/>
    <dgm:cxn modelId="{F039D168-B074-4F40-A823-B7D7D2D20EFC}" srcId="{94CCD560-301A-4906-B821-8645942F7D26}" destId="{79390BE7-CB5F-4F8B-8037-18A6143AA5D2}" srcOrd="0" destOrd="0" parTransId="{25F68831-5944-4654-8EBC-904973EE5DA2}" sibTransId="{AF6414DB-C167-4AE0-9412-3B5951BCC48C}"/>
    <dgm:cxn modelId="{F7C89D7A-D82E-49FF-9D7A-D90C18CEBF32}" type="presOf" srcId="{C79375B6-2DF5-43D9-9A86-01A8E7207F5E}" destId="{529101FA-5563-4388-8636-0F857E92A320}" srcOrd="0" destOrd="0" presId="urn:microsoft.com/office/officeart/2009/layout/CircleArrowProcess"/>
    <dgm:cxn modelId="{A4E9E37F-F0CD-4D18-904B-5DBFBA3B3ED4}" type="presOf" srcId="{79390BE7-CB5F-4F8B-8037-18A6143AA5D2}" destId="{9688C3FD-1DAF-4F05-B93E-7E6269603AB4}" srcOrd="0" destOrd="0" presId="urn:microsoft.com/office/officeart/2009/layout/CircleArrowProcess"/>
    <dgm:cxn modelId="{2C8C00F2-22B4-4311-A074-760322E9361C}" type="presOf" srcId="{348A69EE-2A56-4C3B-8186-E574930F8D73}" destId="{FF876006-DA25-4430-9694-3A50828F089F}" srcOrd="0" destOrd="0" presId="urn:microsoft.com/office/officeart/2009/layout/CircleArrowProcess"/>
    <dgm:cxn modelId="{80CDDBE2-B565-4188-AF86-7EF22886D5A6}" type="presParOf" srcId="{6FB808BC-2062-4C09-8D34-591779173C13}" destId="{E3CD378B-35F8-48CF-BB79-5B7A88BB7489}" srcOrd="0" destOrd="0" presId="urn:microsoft.com/office/officeart/2009/layout/CircleArrowProcess"/>
    <dgm:cxn modelId="{935051C7-51D4-4297-9676-655F4653D991}" type="presParOf" srcId="{E3CD378B-35F8-48CF-BB79-5B7A88BB7489}" destId="{3E077406-6655-4BEB-94D2-50BB6B875D0D}" srcOrd="0" destOrd="0" presId="urn:microsoft.com/office/officeart/2009/layout/CircleArrowProcess"/>
    <dgm:cxn modelId="{826769D5-6983-47D2-801E-504947593C4A}" type="presParOf" srcId="{6FB808BC-2062-4C09-8D34-591779173C13}" destId="{9688C3FD-1DAF-4F05-B93E-7E6269603AB4}" srcOrd="1" destOrd="0" presId="urn:microsoft.com/office/officeart/2009/layout/CircleArrowProcess"/>
    <dgm:cxn modelId="{AF064738-0E33-4B65-AFF0-43DC3564A550}" type="presParOf" srcId="{6FB808BC-2062-4C09-8D34-591779173C13}" destId="{13AAC635-1574-44FF-886C-E0876D36965E}" srcOrd="2" destOrd="0" presId="urn:microsoft.com/office/officeart/2009/layout/CircleArrowProcess"/>
    <dgm:cxn modelId="{582F30C9-8A48-44C8-AE9E-E743B9BE6C77}" type="presParOf" srcId="{13AAC635-1574-44FF-886C-E0876D36965E}" destId="{3E4DED2A-016B-4121-83A6-40FD6C841344}" srcOrd="0" destOrd="0" presId="urn:microsoft.com/office/officeart/2009/layout/CircleArrowProcess"/>
    <dgm:cxn modelId="{29D1A80F-3361-4D98-8C04-9A0E0C474CAD}" type="presParOf" srcId="{6FB808BC-2062-4C09-8D34-591779173C13}" destId="{FF876006-DA25-4430-9694-3A50828F089F}" srcOrd="3" destOrd="0" presId="urn:microsoft.com/office/officeart/2009/layout/CircleArrowProcess"/>
    <dgm:cxn modelId="{DC048F12-BD44-4318-BAF0-4E0779479B3D}" type="presParOf" srcId="{6FB808BC-2062-4C09-8D34-591779173C13}" destId="{F3E67C54-B551-4E69-A303-7C71D22B8DE4}" srcOrd="4" destOrd="0" presId="urn:microsoft.com/office/officeart/2009/layout/CircleArrowProcess"/>
    <dgm:cxn modelId="{6BB8A6E4-EFA0-4333-9E29-E233910641CA}" type="presParOf" srcId="{F3E67C54-B551-4E69-A303-7C71D22B8DE4}" destId="{98108AB4-B95E-4F12-B914-84FCDC4BD013}" srcOrd="0" destOrd="0" presId="urn:microsoft.com/office/officeart/2009/layout/CircleArrowProcess"/>
    <dgm:cxn modelId="{28A16377-CD54-409D-A72A-DE3C0B36E4FC}" type="presParOf" srcId="{6FB808BC-2062-4C09-8D34-591779173C13}" destId="{529101FA-5563-4388-8636-0F857E92A32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77406-6655-4BEB-94D2-50BB6B875D0D}">
      <dsp:nvSpPr>
        <dsp:cNvPr id="0" name=""/>
        <dsp:cNvSpPr/>
      </dsp:nvSpPr>
      <dsp:spPr>
        <a:xfrm>
          <a:off x="1447129" y="0"/>
          <a:ext cx="1681632" cy="168188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8C3FD-1DAF-4F05-B93E-7E6269603AB4}">
      <dsp:nvSpPr>
        <dsp:cNvPr id="0" name=""/>
        <dsp:cNvSpPr/>
      </dsp:nvSpPr>
      <dsp:spPr>
        <a:xfrm>
          <a:off x="1818825" y="607212"/>
          <a:ext cx="934451" cy="467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Track</a:t>
          </a:r>
        </a:p>
      </dsp:txBody>
      <dsp:txXfrm>
        <a:off x="1818825" y="607212"/>
        <a:ext cx="934451" cy="467113"/>
      </dsp:txXfrm>
    </dsp:sp>
    <dsp:sp modelId="{3E4DED2A-016B-4121-83A6-40FD6C841344}">
      <dsp:nvSpPr>
        <dsp:cNvPr id="0" name=""/>
        <dsp:cNvSpPr/>
      </dsp:nvSpPr>
      <dsp:spPr>
        <a:xfrm>
          <a:off x="980061" y="966369"/>
          <a:ext cx="1681632" cy="168188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76006-DA25-4430-9694-3A50828F089F}">
      <dsp:nvSpPr>
        <dsp:cNvPr id="0" name=""/>
        <dsp:cNvSpPr/>
      </dsp:nvSpPr>
      <dsp:spPr>
        <a:xfrm>
          <a:off x="1353652" y="1579172"/>
          <a:ext cx="934451" cy="467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Recurre</a:t>
          </a:r>
        </a:p>
      </dsp:txBody>
      <dsp:txXfrm>
        <a:off x="1353652" y="1579172"/>
        <a:ext cx="934451" cy="467113"/>
      </dsp:txXfrm>
    </dsp:sp>
    <dsp:sp modelId="{98108AB4-B95E-4F12-B914-84FCDC4BD013}">
      <dsp:nvSpPr>
        <dsp:cNvPr id="0" name=""/>
        <dsp:cNvSpPr/>
      </dsp:nvSpPr>
      <dsp:spPr>
        <a:xfrm>
          <a:off x="1566817" y="2048382"/>
          <a:ext cx="1444783" cy="144536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101FA-5563-4388-8636-0F857E92A320}">
      <dsp:nvSpPr>
        <dsp:cNvPr id="0" name=""/>
        <dsp:cNvSpPr/>
      </dsp:nvSpPr>
      <dsp:spPr>
        <a:xfrm>
          <a:off x="1821036" y="2552530"/>
          <a:ext cx="934451" cy="467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Backtrack</a:t>
          </a:r>
        </a:p>
      </dsp:txBody>
      <dsp:txXfrm>
        <a:off x="1821036" y="2552530"/>
        <a:ext cx="934451" cy="467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21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89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8770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9265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6968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DCE9C-9CF5-4C8D-93C1-883E9AFA899A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77044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1667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634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4773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F82C7B-5ED7-4DD5-A6AD-ADBD039CEC3B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169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s://softuni.org/" TargetMode="Externa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about.softuni.bg/" TargetMode="External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forum.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hyperlink" Target="https://softuni.foundation/" TargetMode="External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hyperlink" Target="https://softuni.bg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501E2E-FB60-426A-9D1E-28B0EF35A7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5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08908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78E7F5-1104-4E99-9901-B6ECF9E2F3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4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B2D2B5-1FFB-461C-AF88-CA2A9FA19D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3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5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7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2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9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8" y="2584291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9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9"/>
              </a:rPr>
              <a:t>softuni.bg</a:t>
            </a:r>
            <a:endParaRPr lang="en-US" noProof="1"/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1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5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3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81100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Logo Software University" descr="Software University logo">
            <a:extLst>
              <a:ext uri="{FF2B5EF4-FFF2-40B4-BE49-F238E27FC236}">
                <a16:creationId xmlns:a16="http://schemas.microsoft.com/office/drawing/2014/main" id="{5EBD635C-6C62-4E17-9795-5AA98A82B3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57680CE7-5F77-4860-95F4-B90C0DBDB509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3079E8A-BCD7-4908-A6E5-F08996952E00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B5D9794-4C6C-44DC-909C-12F5BC36727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1" name="Rectangle 5">
                <a:extLst>
                  <a:ext uri="{FF2B5EF4-FFF2-40B4-BE49-F238E27FC236}">
                    <a16:creationId xmlns:a16="http://schemas.microsoft.com/office/drawing/2014/main" id="{C47A2A89-3B7F-4C96-A69F-33E2F7AAC128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2" name="Rectangle 5">
                <a:extLst>
                  <a:ext uri="{FF2B5EF4-FFF2-40B4-BE49-F238E27FC236}">
                    <a16:creationId xmlns:a16="http://schemas.microsoft.com/office/drawing/2014/main" id="{6A17D977-6C2D-4BF7-B05C-2669D016F077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EC761629-21CA-433C-8AAE-04AB88BABD6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217B63F5-1F62-4E45-9498-61C1CE48D7AF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6AE7025D-460A-439A-ABAE-1912B32C59B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7E1FA39-FC98-4FF7-9DF1-5BF396BBEEE0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DB157B1-ACC8-41B9-B96E-1E34005ECA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FDB7F8E-C1F7-40E1-97C2-996C7564C4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28F7E7C-81F3-48EA-806C-19FF11ED2ED2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F84EED9-68FD-4F56-BEED-23A7A57E4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0EE2351-28DC-4EAE-B9F7-24387A6322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8B92816-FCE9-4D97-8E06-237BC557BD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D1E1BB4-C5F9-4141-AAFF-C7687AD5B37A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DCDEF86-2DCE-4634-9365-F4CC9BDCAFED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4624E3A-3E37-4511-B9FB-16AC7C665E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B3A9117-7987-4170-9E8D-E49104E796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Logo Software University" descr="Software University logo">
            <a:extLst>
              <a:ext uri="{FF2B5EF4-FFF2-40B4-BE49-F238E27FC236}">
                <a16:creationId xmlns:a16="http://schemas.microsoft.com/office/drawing/2014/main" id="{1613EE30-4263-48C0-8B97-A179D0986D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4783A60-2F06-476B-A785-2A73EB6F4720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FAC80CD-35E4-4E22-BBE8-EABB6D476317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626EC3A-679A-44B2-8ABF-DC5507D180FF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3D835CB8-4254-4396-88A9-2E02C9F0644A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3" name="Rectangle 5">
                <a:extLst>
                  <a:ext uri="{FF2B5EF4-FFF2-40B4-BE49-F238E27FC236}">
                    <a16:creationId xmlns:a16="http://schemas.microsoft.com/office/drawing/2014/main" id="{E97E0367-038B-4441-9158-5FBB3CE4ED14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786498A3-D9C5-4D7B-8A37-50EACAAB1D45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F39BC5F5-3C6F-4526-A881-7040E21D925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459CAAE-B7AA-4166-93EF-0F5A0EF6DA41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27DF430-1B7A-480F-B422-346446113886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55EDD8-E24B-4F2A-8BDE-4535DFEE3A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D0D5EAC-96B3-4AD3-A1DA-D15999E7BB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AE0D365-49B5-441E-8A35-94862993D5F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43DF3F7-0958-45E0-9690-2B4E60F69A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F53EB6D-C074-4EA1-8765-FB4FFF4C58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D71A730-7E51-457F-AE07-12792C914C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D740AB0A-669D-4B8E-B7E2-301D485877F6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DAD4581-A568-4266-840A-8821E6CA46C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A7C6D9C-7415-46EF-9A44-C714E7FF53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0F93E03-ECC9-42C1-8F9E-40E42A30C3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Logo Software University" descr="Software University logo">
            <a:extLst>
              <a:ext uri="{FF2B5EF4-FFF2-40B4-BE49-F238E27FC236}">
                <a16:creationId xmlns:a16="http://schemas.microsoft.com/office/drawing/2014/main" id="{F1CBB56B-6386-4AD0-A65C-0E258C656BE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DD487E9B-A01F-49A9-9CF0-3D9A14CD6B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Logo Software University" descr="Software University logo">
            <a:extLst>
              <a:ext uri="{FF2B5EF4-FFF2-40B4-BE49-F238E27FC236}">
                <a16:creationId xmlns:a16="http://schemas.microsoft.com/office/drawing/2014/main" id="{26CFAB31-C957-47E3-AB97-68F3B14EE9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Logo Software University" descr="Software University logo">
            <a:extLst>
              <a:ext uri="{FF2B5EF4-FFF2-40B4-BE49-F238E27FC236}">
                <a16:creationId xmlns:a16="http://schemas.microsoft.com/office/drawing/2014/main" id="{72BBF6C2-D112-489D-93D5-73ADDDC30C0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 userDrawn="1"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Logo Software University" descr="Software University logo">
            <a:extLst>
              <a:ext uri="{FF2B5EF4-FFF2-40B4-BE49-F238E27FC236}">
                <a16:creationId xmlns:a16="http://schemas.microsoft.com/office/drawing/2014/main" id="{1C26F23C-3D18-44EE-BA59-1EB5FC261D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79" r:id="rId3"/>
    <p:sldLayoutId id="2147483680" r:id="rId4"/>
    <p:sldLayoutId id="2147483677" r:id="rId5"/>
    <p:sldLayoutId id="2147483683" r:id="rId6"/>
    <p:sldLayoutId id="2147483681" r:id="rId7"/>
    <p:sldLayoutId id="2147483684" r:id="rId8"/>
    <p:sldLayoutId id="2147483685" r:id="rId9"/>
    <p:sldLayoutId id="2147483689" r:id="rId10"/>
    <p:sldLayoutId id="214748369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about.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en.wikipedia.org/wiki/Eight_queens_puzzle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1.pn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5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2.png"/><Relationship Id="rId15" Type="http://schemas.openxmlformats.org/officeDocument/2006/relationships/image" Target="../media/image37.jpeg"/><Relationship Id="rId23" Type="http://schemas.openxmlformats.org/officeDocument/2006/relationships/image" Target="../media/image41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9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4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4EB1520-7A69-44D4-8409-A59F5280FF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https://about.softuni.bg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5FF2EB-6682-4035-B8F3-A003F944663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C9CB54A-20BE-416E-AB34-FB07CA9A08C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309"/>
            <a:ext cx="2980696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1C6715D-CD68-4905-BCDC-CD3E341C2D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06BA217B-4244-40A1-9EDD-824726547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recursion and backtracking, recursion vs Iteration</a:t>
            </a:r>
          </a:p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4FAFE0F-15DC-42BA-B601-0795AE8B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and Backtracking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8CFFF15-EC4E-4EA8-B327-451218348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61" y="2468695"/>
            <a:ext cx="2162135" cy="216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2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Descriptions that allow us to examine an algorithm's running time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There are </a:t>
            </a:r>
            <a:r>
              <a:rPr lang="en-US" sz="3400" b="1" dirty="0">
                <a:solidFill>
                  <a:schemeClr val="bg1"/>
                </a:solidFill>
              </a:rPr>
              <a:t>three</a:t>
            </a:r>
            <a:r>
              <a:rPr lang="en-US" sz="3400" dirty="0"/>
              <a:t> common asymptotic notations: </a:t>
            </a:r>
          </a:p>
          <a:p>
            <a:pPr lvl="1"/>
            <a:r>
              <a:rPr lang="en-US" sz="3400" dirty="0"/>
              <a:t>Big</a:t>
            </a:r>
            <a:r>
              <a:rPr lang="en-US" sz="3400" b="1" dirty="0">
                <a:solidFill>
                  <a:schemeClr val="bg1"/>
                </a:solidFill>
              </a:rPr>
              <a:t> O </a:t>
            </a:r>
            <a:r>
              <a:rPr lang="en-US" sz="3400" b="1" dirty="0"/>
              <a:t>– </a:t>
            </a:r>
            <a:r>
              <a:rPr lang="en-US" sz="3400" b="1" dirty="0">
                <a:solidFill>
                  <a:schemeClr val="bg1"/>
                </a:solidFill>
              </a:rPr>
              <a:t>O(f(n))</a:t>
            </a:r>
            <a:endParaRPr lang="en-US" sz="3400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Big</a:t>
            </a:r>
            <a:r>
              <a:rPr lang="en-US" sz="3400" b="1" dirty="0">
                <a:solidFill>
                  <a:schemeClr val="bg1"/>
                </a:solidFill>
              </a:rPr>
              <a:t> Theta </a:t>
            </a:r>
            <a:r>
              <a:rPr lang="en-US" sz="3400" b="1" dirty="0"/>
              <a:t>– </a:t>
            </a:r>
            <a:r>
              <a:rPr lang="el-GR" sz="3400" b="1" dirty="0">
                <a:solidFill>
                  <a:schemeClr val="bg1"/>
                </a:solidFill>
              </a:rPr>
              <a:t>Θ(</a:t>
            </a:r>
            <a:r>
              <a:rPr lang="en-US" sz="3400" b="1" dirty="0">
                <a:solidFill>
                  <a:schemeClr val="bg1"/>
                </a:solidFill>
              </a:rPr>
              <a:t>f(n))</a:t>
            </a:r>
          </a:p>
          <a:p>
            <a:pPr lvl="1"/>
            <a:r>
              <a:rPr lang="en-US" sz="3400" dirty="0"/>
              <a:t>Big</a:t>
            </a:r>
            <a:r>
              <a:rPr lang="en-US" sz="3400" b="1" dirty="0">
                <a:solidFill>
                  <a:schemeClr val="bg1"/>
                </a:solidFill>
              </a:rPr>
              <a:t> Omega </a:t>
            </a:r>
            <a:r>
              <a:rPr lang="en-US" sz="3400" b="1" dirty="0"/>
              <a:t>– </a:t>
            </a:r>
            <a:r>
              <a:rPr lang="el-GR" sz="3400" b="1" dirty="0">
                <a:solidFill>
                  <a:schemeClr val="bg1"/>
                </a:solidFill>
              </a:rPr>
              <a:t>Ω(</a:t>
            </a:r>
            <a:r>
              <a:rPr lang="en-US" sz="3400" b="1" dirty="0">
                <a:solidFill>
                  <a:schemeClr val="bg1"/>
                </a:solidFill>
              </a:rPr>
              <a:t>f(n))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Asymptotic notations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81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Functions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594360" y="1763795"/>
          <a:ext cx="11019284" cy="478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01591" y="1214259"/>
            <a:ext cx="11804822" cy="62495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dirty="0"/>
              <a:t>Below are some examples of </a:t>
            </a:r>
            <a:r>
              <a:rPr lang="en-US" sz="3400" b="1" dirty="0">
                <a:solidFill>
                  <a:schemeClr val="bg1"/>
                </a:solidFill>
              </a:rPr>
              <a:t>common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algorithmic</a:t>
            </a:r>
            <a:r>
              <a:rPr lang="en-US" sz="3400" dirty="0"/>
              <a:t> grow:</a:t>
            </a:r>
            <a:endParaRPr lang="en-US" sz="3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20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Complexities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804880"/>
              </p:ext>
            </p:extLst>
          </p:nvPr>
        </p:nvGraphicFramePr>
        <p:xfrm>
          <a:off x="644939" y="1426820"/>
          <a:ext cx="9993606" cy="4970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517">
                  <a:extLst>
                    <a:ext uri="{9D8B030D-6E8A-4147-A177-3AD203B41FA5}">
                      <a16:colId xmlns:a16="http://schemas.microsoft.com/office/drawing/2014/main" val="120904446"/>
                    </a:ext>
                  </a:extLst>
                </a:gridCol>
                <a:gridCol w="1959397">
                  <a:extLst>
                    <a:ext uri="{9D8B030D-6E8A-4147-A177-3AD203B41FA5}">
                      <a16:colId xmlns:a16="http://schemas.microsoft.com/office/drawing/2014/main" val="3135973592"/>
                    </a:ext>
                  </a:extLst>
                </a:gridCol>
                <a:gridCol w="6306692">
                  <a:extLst>
                    <a:ext uri="{9D8B030D-6E8A-4147-A177-3AD203B41FA5}">
                      <a16:colId xmlns:a16="http://schemas.microsoft.com/office/drawing/2014/main" val="1345296295"/>
                    </a:ext>
                  </a:extLst>
                </a:gridCol>
              </a:tblGrid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27527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constant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1-2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34648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logarithmic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363065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804769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GB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linearithmic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O(n*log 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596978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quadratic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O(n2)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86333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cubic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1 000 000 000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5636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exponential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10 000 000 000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034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527278-A961-4FC9-8203-C5BB91AB1F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1" y="1676400"/>
            <a:ext cx="1676400" cy="1676400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238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of solving a problem where the solution depends on solutions to smaller instances of the same problem</a:t>
            </a:r>
          </a:p>
          <a:p>
            <a:r>
              <a:rPr lang="en-US" dirty="0"/>
              <a:t>A common </a:t>
            </a:r>
            <a:r>
              <a:rPr lang="en-US" b="1" dirty="0">
                <a:solidFill>
                  <a:schemeClr val="bg1"/>
                </a:solidFill>
              </a:rPr>
              <a:t>computer programing tactic </a:t>
            </a:r>
            <a:r>
              <a:rPr lang="en-US" dirty="0"/>
              <a:t>is to </a:t>
            </a:r>
            <a:r>
              <a:rPr lang="en-US" b="1" dirty="0">
                <a:solidFill>
                  <a:schemeClr val="bg1"/>
                </a:solidFill>
              </a:rPr>
              <a:t>divide</a:t>
            </a:r>
            <a:r>
              <a:rPr lang="en-US" dirty="0"/>
              <a:t>  a problem into </a:t>
            </a:r>
            <a:r>
              <a:rPr lang="en-US" b="1" dirty="0">
                <a:solidFill>
                  <a:schemeClr val="bg1"/>
                </a:solidFill>
              </a:rPr>
              <a:t>sub-problems</a:t>
            </a:r>
            <a:r>
              <a:rPr lang="en-US" dirty="0"/>
              <a:t> of the same type as the original, </a:t>
            </a:r>
            <a:r>
              <a:rPr lang="en-US" b="1" dirty="0">
                <a:solidFill>
                  <a:schemeClr val="bg1"/>
                </a:solidFill>
              </a:rPr>
              <a:t>solve</a:t>
            </a:r>
            <a:r>
              <a:rPr lang="en-US" dirty="0"/>
              <a:t> those sub-problems, and </a:t>
            </a:r>
            <a:r>
              <a:rPr lang="en-US" b="1" dirty="0">
                <a:solidFill>
                  <a:schemeClr val="bg1"/>
                </a:solidFill>
              </a:rPr>
              <a:t>combine</a:t>
            </a:r>
            <a:r>
              <a:rPr lang="en-US" dirty="0"/>
              <a:t> </a:t>
            </a:r>
            <a:r>
              <a:rPr lang="en-US"/>
              <a:t>the </a:t>
            </a:r>
            <a:r>
              <a:rPr lang="en-US" b="1">
                <a:solidFill>
                  <a:schemeClr val="bg1"/>
                </a:solidFill>
              </a:rPr>
              <a:t>results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Recursion?</a:t>
            </a:r>
          </a:p>
        </p:txBody>
      </p:sp>
    </p:spTree>
    <p:extLst>
      <p:ext uri="{BB962C8B-B14F-4D97-AF65-F5344CB8AC3E}">
        <p14:creationId xmlns:p14="http://schemas.microsoft.com/office/powerpoint/2010/main" val="38135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US" dirty="0"/>
              <a:t>function or a method that </a:t>
            </a:r>
            <a:r>
              <a:rPr lang="en-US" b="1" dirty="0">
                <a:solidFill>
                  <a:schemeClr val="bg1"/>
                </a:solidFill>
              </a:rPr>
              <a:t>calls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itself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times until a specified </a:t>
            </a:r>
            <a:r>
              <a:rPr lang="en-US" b="1" dirty="0">
                <a:solidFill>
                  <a:schemeClr val="bg1"/>
                </a:solidFill>
              </a:rPr>
              <a:t>condition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met</a:t>
            </a:r>
          </a:p>
          <a:p>
            <a:pPr lvl="1"/>
            <a:r>
              <a:rPr lang="en-US" dirty="0"/>
              <a:t>After the recursive call the rest code is processed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one called </a:t>
            </a:r>
            <a:r>
              <a:rPr lang="en-US" b="1" dirty="0">
                <a:solidFill>
                  <a:schemeClr val="bg1"/>
                </a:solidFill>
              </a:rPr>
              <a:t>to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  <a:endParaRPr lang="bg-BG" dirty="0"/>
          </a:p>
        </p:txBody>
      </p:sp>
      <p:grpSp>
        <p:nvGrpSpPr>
          <p:cNvPr id="18" name="Group 17"/>
          <p:cNvGrpSpPr/>
          <p:nvPr/>
        </p:nvGrpSpPr>
        <p:grpSpPr>
          <a:xfrm>
            <a:off x="4724400" y="4038600"/>
            <a:ext cx="3048000" cy="1905000"/>
            <a:chOff x="2491976" y="3560542"/>
            <a:chExt cx="3774882" cy="23075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1976" y="4044779"/>
              <a:ext cx="3602436" cy="1823346"/>
            </a:xfrm>
            <a:prstGeom prst="rect">
              <a:avLst/>
            </a:prstGeom>
          </p:spPr>
        </p:pic>
        <p:sp>
          <p:nvSpPr>
            <p:cNvPr id="11" name="Curved Down Arrow 10"/>
            <p:cNvSpPr/>
            <p:nvPr/>
          </p:nvSpPr>
          <p:spPr bwMode="auto">
            <a:xfrm rot="1488117">
              <a:off x="4151484" y="4031871"/>
              <a:ext cx="692744" cy="44372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Curved Down Arrow 19"/>
            <p:cNvSpPr/>
            <p:nvPr/>
          </p:nvSpPr>
          <p:spPr bwMode="auto">
            <a:xfrm rot="1674301">
              <a:off x="3221882" y="3560542"/>
              <a:ext cx="749699" cy="61048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Curved Down Arrow 28"/>
            <p:cNvSpPr/>
            <p:nvPr/>
          </p:nvSpPr>
          <p:spPr bwMode="auto">
            <a:xfrm rot="1488117">
              <a:off x="5015661" y="4380807"/>
              <a:ext cx="639945" cy="447034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Curved Down Arrow 29"/>
            <p:cNvSpPr/>
            <p:nvPr/>
          </p:nvSpPr>
          <p:spPr bwMode="auto">
            <a:xfrm rot="1488117">
              <a:off x="5769334" y="4793715"/>
              <a:ext cx="497524" cy="377126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5754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4264" y="1230768"/>
            <a:ext cx="9929724" cy="5276048"/>
          </a:xfrm>
        </p:spPr>
        <p:txBody>
          <a:bodyPr>
            <a:normAutofit/>
          </a:bodyPr>
          <a:lstStyle/>
          <a:p>
            <a:r>
              <a:rPr lang="en-GB" dirty="0"/>
              <a:t>"The stack"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small </a:t>
            </a:r>
            <a:r>
              <a:rPr lang="en-US" sz="3400" b="1" dirty="0">
                <a:solidFill>
                  <a:schemeClr val="bg1"/>
                </a:solidFill>
              </a:rPr>
              <a:t>fixed-size</a:t>
            </a:r>
            <a:r>
              <a:rPr lang="en-US" dirty="0"/>
              <a:t> chunk of memory (e.g. 1MB)</a:t>
            </a:r>
          </a:p>
          <a:p>
            <a:r>
              <a:rPr lang="en-GB" dirty="0"/>
              <a:t>Keeps track of </a:t>
            </a:r>
            <a:r>
              <a:rPr lang="en-GB" sz="3400" b="1" dirty="0">
                <a:solidFill>
                  <a:schemeClr val="bg1"/>
                </a:solidFill>
              </a:rPr>
              <a:t>the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point</a:t>
            </a:r>
            <a:r>
              <a:rPr lang="en-GB" dirty="0"/>
              <a:t> to which each active subroutine should </a:t>
            </a:r>
            <a:r>
              <a:rPr lang="en-GB" sz="3400" b="1" dirty="0">
                <a:solidFill>
                  <a:schemeClr val="bg1"/>
                </a:solidFill>
              </a:rPr>
              <a:t>return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control</a:t>
            </a:r>
            <a:r>
              <a:rPr lang="en-GB" b="1" dirty="0"/>
              <a:t> </a:t>
            </a:r>
            <a:r>
              <a:rPr lang="en-GB" dirty="0"/>
              <a:t>when it </a:t>
            </a:r>
            <a:r>
              <a:rPr lang="en-GB" sz="3400" b="1" dirty="0">
                <a:solidFill>
                  <a:schemeClr val="bg1"/>
                </a:solidFill>
              </a:rPr>
              <a:t>finishes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executing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Stack</a:t>
            </a:r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8027621" y="3844614"/>
            <a:ext cx="1828801" cy="2484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Box 50"/>
          <p:cNvSpPr txBox="1"/>
          <p:nvPr/>
        </p:nvSpPr>
        <p:spPr>
          <a:xfrm>
            <a:off x="8027623" y="3871671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  <a:p>
            <a:pPr algn="ctr"/>
            <a:endParaRPr lang="en-US" sz="20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10104999" y="4579557"/>
            <a:ext cx="1530411" cy="1332125"/>
            <a:chOff x="7871782" y="4724400"/>
            <a:chExt cx="1804030" cy="1577874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36"/>
            <a:stretch/>
          </p:blipFill>
          <p:spPr>
            <a:xfrm>
              <a:off x="7871782" y="4724400"/>
              <a:ext cx="1804030" cy="1577874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736" y="5342474"/>
              <a:ext cx="1565941" cy="9598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3857589" y="4108745"/>
            <a:ext cx="1028212" cy="801165"/>
            <a:chOff x="2867036" y="4066509"/>
            <a:chExt cx="1028212" cy="801165"/>
          </a:xfrm>
        </p:grpSpPr>
        <p:sp>
          <p:nvSpPr>
            <p:cNvPr id="56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call</a:t>
              </a:r>
            </a:p>
          </p:txBody>
        </p:sp>
      </p:grpSp>
      <p:sp>
        <p:nvSpPr>
          <p:cNvPr id="59" name="Text Placeholder 7"/>
          <p:cNvSpPr txBox="1">
            <a:spLocks/>
          </p:cNvSpPr>
          <p:nvPr/>
        </p:nvSpPr>
        <p:spPr>
          <a:xfrm>
            <a:off x="2579809" y="500865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60" name="Text Placeholder 7"/>
          <p:cNvSpPr txBox="1">
            <a:spLocks/>
          </p:cNvSpPr>
          <p:nvPr/>
        </p:nvSpPr>
        <p:spPr>
          <a:xfrm>
            <a:off x="4482319" y="5003319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61" name="Text Placeholder 7"/>
          <p:cNvSpPr txBox="1">
            <a:spLocks/>
          </p:cNvSpPr>
          <p:nvPr/>
        </p:nvSpPr>
        <p:spPr>
          <a:xfrm>
            <a:off x="6303570" y="5000779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5779344" y="4129446"/>
            <a:ext cx="1028212" cy="780464"/>
            <a:chOff x="4788791" y="4087210"/>
            <a:chExt cx="1028212" cy="780464"/>
          </a:xfrm>
        </p:grpSpPr>
        <p:sp>
          <p:nvSpPr>
            <p:cNvPr id="63" name="Rectangle 62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call</a:t>
              </a:r>
            </a:p>
          </p:txBody>
        </p:sp>
        <p:sp>
          <p:nvSpPr>
            <p:cNvPr id="64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676129" y="5674922"/>
            <a:ext cx="1243844" cy="648998"/>
            <a:chOff x="4685576" y="5632686"/>
            <a:chExt cx="1243844" cy="648998"/>
          </a:xfrm>
        </p:grpSpPr>
        <p:sp>
          <p:nvSpPr>
            <p:cNvPr id="66" name="Rectangle 65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return</a:t>
              </a:r>
            </a:p>
          </p:txBody>
        </p:sp>
        <p:sp>
          <p:nvSpPr>
            <p:cNvPr id="67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746485" y="5671874"/>
            <a:ext cx="1243844" cy="656740"/>
            <a:chOff x="2755932" y="5629638"/>
            <a:chExt cx="1243844" cy="656740"/>
          </a:xfrm>
        </p:grpSpPr>
        <p:sp>
          <p:nvSpPr>
            <p:cNvPr id="69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return</a:t>
              </a:r>
            </a:p>
          </p:txBody>
        </p:sp>
      </p:grp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A709FE7-B05F-4E12-B13E-494CDF7962C5}"/>
              </a:ext>
            </a:extLst>
          </p:cNvPr>
          <p:cNvSpPr txBox="1">
            <a:spLocks/>
          </p:cNvSpPr>
          <p:nvPr/>
        </p:nvSpPr>
        <p:spPr>
          <a:xfrm>
            <a:off x="2579809" y="501913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4763F450-B413-4535-96FA-78E93A278C30}"/>
              </a:ext>
            </a:extLst>
          </p:cNvPr>
          <p:cNvSpPr txBox="1">
            <a:spLocks/>
          </p:cNvSpPr>
          <p:nvPr/>
        </p:nvSpPr>
        <p:spPr>
          <a:xfrm>
            <a:off x="4482318" y="499731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2B61FBCE-4AF7-4F82-95DF-98083F9D7991}"/>
              </a:ext>
            </a:extLst>
          </p:cNvPr>
          <p:cNvSpPr txBox="1">
            <a:spLocks/>
          </p:cNvSpPr>
          <p:nvPr/>
        </p:nvSpPr>
        <p:spPr>
          <a:xfrm>
            <a:off x="6303570" y="499782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</p:spTree>
    <p:extLst>
      <p:ext uri="{BB962C8B-B14F-4D97-AF65-F5344CB8AC3E}">
        <p14:creationId xmlns:p14="http://schemas.microsoft.com/office/powerpoint/2010/main" val="416383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45573 0.090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86" y="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48148E-6 L 0.29974 0.0016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87" y="6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48148E-6 L 0.15 -0.0884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442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24" grpId="0" animBg="1"/>
      <p:bldP spid="24" grpId="1" animBg="1"/>
      <p:bldP spid="25" grpId="0" animBg="1"/>
      <p:bldP spid="25" grpId="1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Problem solving technique (In CS)</a:t>
            </a:r>
          </a:p>
          <a:p>
            <a:pPr lvl="1"/>
            <a:r>
              <a:rPr lang="en-GB" dirty="0"/>
              <a:t>Involves a </a:t>
            </a:r>
            <a:r>
              <a:rPr lang="en-GB" b="1" dirty="0">
                <a:solidFill>
                  <a:schemeClr val="bg1"/>
                </a:solidFill>
              </a:rPr>
              <a:t>function calling itself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GB" dirty="0"/>
              <a:t>The function should have a </a:t>
            </a:r>
            <a:r>
              <a:rPr lang="en-GB" b="1" dirty="0">
                <a:solidFill>
                  <a:schemeClr val="bg1"/>
                </a:solidFill>
              </a:rPr>
              <a:t>base case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Each step </a:t>
            </a:r>
            <a:r>
              <a:rPr lang="en-GB" dirty="0"/>
              <a:t>of the recursion should </a:t>
            </a:r>
            <a:r>
              <a:rPr lang="en-GB" b="1" dirty="0">
                <a:solidFill>
                  <a:schemeClr val="bg1"/>
                </a:solidFill>
              </a:rPr>
              <a:t>move towards </a:t>
            </a: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base case</a:t>
            </a:r>
            <a:endParaRPr lang="bg-BG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Definition</a:t>
            </a:r>
          </a:p>
        </p:txBody>
      </p:sp>
      <p:sp>
        <p:nvSpPr>
          <p:cNvPr id="10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7328852" y="5297103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D2693811-17BD-4FFE-96C6-562C7595424A}"/>
              </a:ext>
            </a:extLst>
          </p:cNvPr>
          <p:cNvSpPr>
            <a:spLocks/>
          </p:cNvSpPr>
          <p:nvPr/>
        </p:nvSpPr>
        <p:spPr bwMode="auto">
          <a:xfrm rot="5400000">
            <a:off x="2998959" y="3514302"/>
            <a:ext cx="287337" cy="271061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BFE530-54EC-46A0-8449-CC92519BD3A8}"/>
              </a:ext>
            </a:extLst>
          </p:cNvPr>
          <p:cNvSpPr txBox="1"/>
          <p:nvPr/>
        </p:nvSpPr>
        <p:spPr>
          <a:xfrm>
            <a:off x="2250203" y="4150455"/>
            <a:ext cx="1760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sum(array)</a:t>
            </a: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8A8A7BDC-39A0-4BFC-BDE0-E43A88957E79}"/>
              </a:ext>
            </a:extLst>
          </p:cNvPr>
          <p:cNvSpPr>
            <a:spLocks/>
          </p:cNvSpPr>
          <p:nvPr/>
        </p:nvSpPr>
        <p:spPr bwMode="auto">
          <a:xfrm rot="5400000">
            <a:off x="8696814" y="3726719"/>
            <a:ext cx="287337" cy="2200303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8B4037-671C-4200-B186-D1D9DE1A0A62}"/>
              </a:ext>
            </a:extLst>
          </p:cNvPr>
          <p:cNvSpPr txBox="1"/>
          <p:nvPr/>
        </p:nvSpPr>
        <p:spPr>
          <a:xfrm>
            <a:off x="6216332" y="4130995"/>
            <a:ext cx="406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array[0] + sum(sub-array)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71704"/>
              </p:ext>
            </p:extLst>
          </p:nvPr>
        </p:nvGraphicFramePr>
        <p:xfrm>
          <a:off x="1780526" y="5183142"/>
          <a:ext cx="274320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26697819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9579539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5160598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0633722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31439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1606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078117"/>
              </p:ext>
            </p:extLst>
          </p:nvPr>
        </p:nvGraphicFramePr>
        <p:xfrm>
          <a:off x="7740331" y="5183142"/>
          <a:ext cx="223048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7620">
                  <a:extLst>
                    <a:ext uri="{9D8B030D-6E8A-4147-A177-3AD203B41FA5}">
                      <a16:colId xmlns:a16="http://schemas.microsoft.com/office/drawing/2014/main" val="482027775"/>
                    </a:ext>
                  </a:extLst>
                </a:gridCol>
                <a:gridCol w="557620">
                  <a:extLst>
                    <a:ext uri="{9D8B030D-6E8A-4147-A177-3AD203B41FA5}">
                      <a16:colId xmlns:a16="http://schemas.microsoft.com/office/drawing/2014/main" val="1179951204"/>
                    </a:ext>
                  </a:extLst>
                </a:gridCol>
                <a:gridCol w="557620">
                  <a:extLst>
                    <a:ext uri="{9D8B030D-6E8A-4147-A177-3AD203B41FA5}">
                      <a16:colId xmlns:a16="http://schemas.microsoft.com/office/drawing/2014/main" val="4130443918"/>
                    </a:ext>
                  </a:extLst>
                </a:gridCol>
                <a:gridCol w="557620">
                  <a:extLst>
                    <a:ext uri="{9D8B030D-6E8A-4147-A177-3AD203B41FA5}">
                      <a16:colId xmlns:a16="http://schemas.microsoft.com/office/drawing/2014/main" val="1872290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57040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617455"/>
              </p:ext>
            </p:extLst>
          </p:nvPr>
        </p:nvGraphicFramePr>
        <p:xfrm>
          <a:off x="6633253" y="5182961"/>
          <a:ext cx="51272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2720">
                  <a:extLst>
                    <a:ext uri="{9D8B030D-6E8A-4147-A177-3AD203B41FA5}">
                      <a16:colId xmlns:a16="http://schemas.microsoft.com/office/drawing/2014/main" val="3370636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1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77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Sum –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6042042" y="2537263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92AF2E12-96F2-4972-9625-8A9EBD5137FD}"/>
              </a:ext>
            </a:extLst>
          </p:cNvPr>
          <p:cNvSpPr/>
          <p:nvPr/>
        </p:nvSpPr>
        <p:spPr>
          <a:xfrm>
            <a:off x="6059840" y="4259323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6" name="Plus Sign 15">
            <a:extLst>
              <a:ext uri="{FF2B5EF4-FFF2-40B4-BE49-F238E27FC236}">
                <a16:creationId xmlns:a16="http://schemas.microsoft.com/office/drawing/2014/main" id="{35ABAF50-C3DA-4CED-8A32-841932B1F37E}"/>
              </a:ext>
            </a:extLst>
          </p:cNvPr>
          <p:cNvSpPr/>
          <p:nvPr/>
        </p:nvSpPr>
        <p:spPr>
          <a:xfrm>
            <a:off x="6042084" y="5753100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9" name="Plus Sign 18">
            <a:extLst>
              <a:ext uri="{FF2B5EF4-FFF2-40B4-BE49-F238E27FC236}">
                <a16:creationId xmlns:a16="http://schemas.microsoft.com/office/drawing/2014/main" id="{D56849F6-0509-4197-8015-EA52B96B0421}"/>
              </a:ext>
            </a:extLst>
          </p:cNvPr>
          <p:cNvSpPr/>
          <p:nvPr/>
        </p:nvSpPr>
        <p:spPr>
          <a:xfrm>
            <a:off x="7202840" y="4262254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23" name="Plus Sign 22">
            <a:extLst>
              <a:ext uri="{FF2B5EF4-FFF2-40B4-BE49-F238E27FC236}">
                <a16:creationId xmlns:a16="http://schemas.microsoft.com/office/drawing/2014/main" id="{D3BD8231-376F-4EB6-BF14-2F86022C1CBD}"/>
              </a:ext>
            </a:extLst>
          </p:cNvPr>
          <p:cNvSpPr/>
          <p:nvPr/>
        </p:nvSpPr>
        <p:spPr>
          <a:xfrm>
            <a:off x="7185084" y="5753100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24" name="Plus Sign 23">
            <a:extLst>
              <a:ext uri="{FF2B5EF4-FFF2-40B4-BE49-F238E27FC236}">
                <a16:creationId xmlns:a16="http://schemas.microsoft.com/office/drawing/2014/main" id="{36083BE1-A32C-475D-90A2-D1B2454CD5B9}"/>
              </a:ext>
            </a:extLst>
          </p:cNvPr>
          <p:cNvSpPr/>
          <p:nvPr/>
        </p:nvSpPr>
        <p:spPr>
          <a:xfrm>
            <a:off x="8328084" y="5753100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24F4E25-8C4E-4828-895B-96AF70948576}"/>
              </a:ext>
            </a:extLst>
          </p:cNvPr>
          <p:cNvSpPr/>
          <p:nvPr/>
        </p:nvSpPr>
        <p:spPr>
          <a:xfrm>
            <a:off x="4214425" y="2397257"/>
            <a:ext cx="378490" cy="48290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964F49-3D29-43FE-930A-4C01FF3BA3AC}"/>
              </a:ext>
            </a:extLst>
          </p:cNvPr>
          <p:cNvSpPr txBox="1"/>
          <p:nvPr/>
        </p:nvSpPr>
        <p:spPr>
          <a:xfrm>
            <a:off x="1698354" y="1387591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sum(n)</a:t>
            </a:r>
          </a:p>
        </p:txBody>
      </p:sp>
      <p:sp>
        <p:nvSpPr>
          <p:cNvPr id="43" name="AutoShape 25">
            <a:extLst>
              <a:ext uri="{FF2B5EF4-FFF2-40B4-BE49-F238E27FC236}">
                <a16:creationId xmlns:a16="http://schemas.microsoft.com/office/drawing/2014/main" id="{F833F77A-C1FF-491C-A11E-F3FDB7A62BC3}"/>
              </a:ext>
            </a:extLst>
          </p:cNvPr>
          <p:cNvSpPr>
            <a:spLocks/>
          </p:cNvSpPr>
          <p:nvPr/>
        </p:nvSpPr>
        <p:spPr bwMode="auto">
          <a:xfrm rot="5400000">
            <a:off x="2199472" y="1026379"/>
            <a:ext cx="230794" cy="2194560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ED558C-9698-4BAD-8AF8-94EF89468E28}"/>
              </a:ext>
            </a:extLst>
          </p:cNvPr>
          <p:cNvSpPr txBox="1"/>
          <p:nvPr/>
        </p:nvSpPr>
        <p:spPr>
          <a:xfrm>
            <a:off x="6463982" y="1372324"/>
            <a:ext cx="168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 - 1)</a:t>
            </a:r>
          </a:p>
        </p:txBody>
      </p:sp>
      <p:sp>
        <p:nvSpPr>
          <p:cNvPr id="45" name="AutoShape 25">
            <a:extLst>
              <a:ext uri="{FF2B5EF4-FFF2-40B4-BE49-F238E27FC236}">
                <a16:creationId xmlns:a16="http://schemas.microsoft.com/office/drawing/2014/main" id="{9EA3CC27-8D7F-4F27-B2D2-CAC37F6A4A34}"/>
              </a:ext>
            </a:extLst>
          </p:cNvPr>
          <p:cNvSpPr>
            <a:spLocks/>
          </p:cNvSpPr>
          <p:nvPr/>
        </p:nvSpPr>
        <p:spPr bwMode="auto">
          <a:xfrm rot="5400000">
            <a:off x="7189480" y="1334470"/>
            <a:ext cx="174004" cy="164591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9AC616-8394-4F9E-B7A1-7D4CBFB40AB0}"/>
              </a:ext>
            </a:extLst>
          </p:cNvPr>
          <p:cNvSpPr txBox="1"/>
          <p:nvPr/>
        </p:nvSpPr>
        <p:spPr>
          <a:xfrm>
            <a:off x="7509103" y="3229182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sum((n – 1) - 1)</a:t>
            </a:r>
          </a:p>
        </p:txBody>
      </p:sp>
      <p:sp>
        <p:nvSpPr>
          <p:cNvPr id="48" name="AutoShape 25">
            <a:extLst>
              <a:ext uri="{FF2B5EF4-FFF2-40B4-BE49-F238E27FC236}">
                <a16:creationId xmlns:a16="http://schemas.microsoft.com/office/drawing/2014/main" id="{41CF1A5B-50AB-4DDE-A084-A942F1AE4837}"/>
              </a:ext>
            </a:extLst>
          </p:cNvPr>
          <p:cNvSpPr>
            <a:spLocks/>
          </p:cNvSpPr>
          <p:nvPr/>
        </p:nvSpPr>
        <p:spPr bwMode="auto">
          <a:xfrm rot="5400000">
            <a:off x="8090235" y="3374818"/>
            <a:ext cx="174505" cy="110422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AutoShape 25">
            <a:extLst>
              <a:ext uri="{FF2B5EF4-FFF2-40B4-BE49-F238E27FC236}">
                <a16:creationId xmlns:a16="http://schemas.microsoft.com/office/drawing/2014/main" id="{62073257-D078-42A8-BBB8-F879E272CDFC}"/>
              </a:ext>
            </a:extLst>
          </p:cNvPr>
          <p:cNvSpPr>
            <a:spLocks/>
          </p:cNvSpPr>
          <p:nvPr/>
        </p:nvSpPr>
        <p:spPr bwMode="auto">
          <a:xfrm rot="5400000">
            <a:off x="8883823" y="5167825"/>
            <a:ext cx="179641" cy="53063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AE8248-65B4-43A2-A37C-9F6CD8A99BAC}"/>
              </a:ext>
            </a:extLst>
          </p:cNvPr>
          <p:cNvSpPr txBox="1"/>
          <p:nvPr/>
        </p:nvSpPr>
        <p:spPr>
          <a:xfrm>
            <a:off x="8612451" y="4741591"/>
            <a:ext cx="3153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sum(((n – 1) - 1) – 1)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753367"/>
              </p:ext>
            </p:extLst>
          </p:nvPr>
        </p:nvGraphicFramePr>
        <p:xfrm>
          <a:off x="1217589" y="2397257"/>
          <a:ext cx="219456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8738540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5440224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4042028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55054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9269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349189"/>
              </p:ext>
            </p:extLst>
          </p:nvPr>
        </p:nvGraphicFramePr>
        <p:xfrm>
          <a:off x="5330111" y="2397256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945619"/>
              </p:ext>
            </p:extLst>
          </p:nvPr>
        </p:nvGraphicFramePr>
        <p:xfrm>
          <a:off x="7606215" y="4164976"/>
          <a:ext cx="109530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7653">
                  <a:extLst>
                    <a:ext uri="{9D8B030D-6E8A-4147-A177-3AD203B41FA5}">
                      <a16:colId xmlns:a16="http://schemas.microsoft.com/office/drawing/2014/main" val="913712680"/>
                    </a:ext>
                  </a:extLst>
                </a:gridCol>
                <a:gridCol w="547653">
                  <a:extLst>
                    <a:ext uri="{9D8B030D-6E8A-4147-A177-3AD203B41FA5}">
                      <a16:colId xmlns:a16="http://schemas.microsoft.com/office/drawing/2014/main" val="1059547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460906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844466"/>
              </p:ext>
            </p:extLst>
          </p:nvPr>
        </p:nvGraphicFramePr>
        <p:xfrm>
          <a:off x="6471320" y="2397255"/>
          <a:ext cx="1642152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7384">
                  <a:extLst>
                    <a:ext uri="{9D8B030D-6E8A-4147-A177-3AD203B41FA5}">
                      <a16:colId xmlns:a16="http://schemas.microsoft.com/office/drawing/2014/main" val="446841417"/>
                    </a:ext>
                  </a:extLst>
                </a:gridCol>
                <a:gridCol w="547384">
                  <a:extLst>
                    <a:ext uri="{9D8B030D-6E8A-4147-A177-3AD203B41FA5}">
                      <a16:colId xmlns:a16="http://schemas.microsoft.com/office/drawing/2014/main" val="567761854"/>
                    </a:ext>
                  </a:extLst>
                </a:gridCol>
                <a:gridCol w="547384">
                  <a:extLst>
                    <a:ext uri="{9D8B030D-6E8A-4147-A177-3AD203B41FA5}">
                      <a16:colId xmlns:a16="http://schemas.microsoft.com/office/drawing/2014/main" val="202992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418259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431759"/>
              </p:ext>
            </p:extLst>
          </p:nvPr>
        </p:nvGraphicFramePr>
        <p:xfrm>
          <a:off x="5329216" y="4164976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721633"/>
              </p:ext>
            </p:extLst>
          </p:nvPr>
        </p:nvGraphicFramePr>
        <p:xfrm>
          <a:off x="6471019" y="4164975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53723"/>
              </p:ext>
            </p:extLst>
          </p:nvPr>
        </p:nvGraphicFramePr>
        <p:xfrm>
          <a:off x="5329216" y="5638958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50615"/>
              </p:ext>
            </p:extLst>
          </p:nvPr>
        </p:nvGraphicFramePr>
        <p:xfrm>
          <a:off x="6453522" y="5638957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645412"/>
              </p:ext>
            </p:extLst>
          </p:nvPr>
        </p:nvGraphicFramePr>
        <p:xfrm>
          <a:off x="7607019" y="5638956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466154"/>
              </p:ext>
            </p:extLst>
          </p:nvPr>
        </p:nvGraphicFramePr>
        <p:xfrm>
          <a:off x="8725943" y="5638955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00174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Array Sum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3037" y="1150938"/>
            <a:ext cx="11804650" cy="5570537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</a:t>
            </a:r>
          </a:p>
          <a:p>
            <a:pPr lvl="1"/>
            <a:r>
              <a:rPr lang="en-US" dirty="0"/>
              <a:t>Finds the sum of all numbers stored in 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/>
              <a:t>Read numbers from the console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370990" y="3616266"/>
            <a:ext cx="532682" cy="2810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482" y="3500716"/>
            <a:ext cx="168576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359" y="3500716"/>
            <a:ext cx="77042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388" y="4327929"/>
            <a:ext cx="14078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-1 0 1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358" y="4327929"/>
            <a:ext cx="5287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1" name="Right Arrow 14">
            <a:extLst>
              <a:ext uri="{FF2B5EF4-FFF2-40B4-BE49-F238E27FC236}">
                <a16:creationId xmlns:a16="http://schemas.microsoft.com/office/drawing/2014/main" id="{BB7724A8-2B11-4A82-AA6A-78339B1E9513}"/>
              </a:ext>
            </a:extLst>
          </p:cNvPr>
          <p:cNvSpPr/>
          <p:nvPr/>
        </p:nvSpPr>
        <p:spPr>
          <a:xfrm>
            <a:off x="5363963" y="4449023"/>
            <a:ext cx="532682" cy="2810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979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 animBg="1"/>
      <p:bldP spid="2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/>
            <a:r>
              <a:rPr lang="en-US" dirty="0"/>
              <a:t>Algorithmic Complexity</a:t>
            </a:r>
          </a:p>
          <a:p>
            <a:pPr marL="514350" indent="-514350"/>
            <a:r>
              <a:rPr lang="en-US" dirty="0"/>
              <a:t>Recursion</a:t>
            </a:r>
          </a:p>
          <a:p>
            <a:pPr marL="514350" indent="-514350"/>
            <a:r>
              <a:rPr lang="en-US" dirty="0"/>
              <a:t>Backtracking</a:t>
            </a:r>
          </a:p>
          <a:p>
            <a:pPr lvl="1"/>
            <a:r>
              <a:rPr lang="en-US" dirty="0"/>
              <a:t>The 8 Queens Problem</a:t>
            </a:r>
          </a:p>
          <a:p>
            <a:pPr lvl="1"/>
            <a:r>
              <a:rPr lang="en-US" dirty="0"/>
              <a:t>Finding All Paths in a Labyrinth Recursively</a:t>
            </a:r>
          </a:p>
          <a:p>
            <a:pPr marL="514350" indent="-514350"/>
            <a:r>
              <a:rPr lang="en-US" dirty="0"/>
              <a:t>Recursion or Iteration?</a:t>
            </a:r>
          </a:p>
          <a:p>
            <a:pPr lvl="1"/>
            <a:r>
              <a:rPr lang="en-US" dirty="0"/>
              <a:t>Harmful Recursion and Optimizing Bad Recursion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6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828001" y="1918661"/>
            <a:ext cx="9506047" cy="1751542"/>
          </a:xfrm>
        </p:spPr>
        <p:txBody>
          <a:bodyPr/>
          <a:lstStyle/>
          <a:p>
            <a:r>
              <a:rPr lang="en-US" sz="2400" dirty="0"/>
              <a:t>def </a:t>
            </a:r>
            <a:r>
              <a:rPr lang="en-US" sz="2400" dirty="0" err="1"/>
              <a:t>calc_sum</a:t>
            </a:r>
            <a:r>
              <a:rPr lang="en-US" sz="2400" dirty="0"/>
              <a:t>(numbers, </a:t>
            </a:r>
            <a:r>
              <a:rPr lang="en-US" sz="2400" dirty="0" err="1"/>
              <a:t>idx</a:t>
            </a:r>
            <a:r>
              <a:rPr lang="en-US" sz="2400" dirty="0"/>
              <a:t>):</a:t>
            </a:r>
          </a:p>
          <a:p>
            <a:r>
              <a:rPr lang="en-US" sz="2400" dirty="0"/>
              <a:t>    if </a:t>
            </a:r>
            <a:r>
              <a:rPr lang="en-US" sz="2400" dirty="0" err="1"/>
              <a:t>idx</a:t>
            </a:r>
            <a:r>
              <a:rPr lang="en-US" sz="2400" dirty="0"/>
              <a:t> == </a:t>
            </a:r>
            <a:r>
              <a:rPr lang="en-US" sz="2400" dirty="0" err="1"/>
              <a:t>len</a:t>
            </a:r>
            <a:r>
              <a:rPr lang="en-US" sz="2400" dirty="0"/>
              <a:t>(numbers) - 1:</a:t>
            </a:r>
          </a:p>
          <a:p>
            <a:r>
              <a:rPr lang="en-US" sz="2400" dirty="0"/>
              <a:t>        return numbers[</a:t>
            </a:r>
            <a:r>
              <a:rPr lang="en-US" sz="2400" dirty="0" err="1"/>
              <a:t>idx</a:t>
            </a:r>
            <a:r>
              <a:rPr lang="en-US" sz="2400" dirty="0"/>
              <a:t>]</a:t>
            </a:r>
          </a:p>
          <a:p>
            <a:r>
              <a:rPr lang="en-US" sz="2400" dirty="0"/>
              <a:t>    return numbers[</a:t>
            </a:r>
            <a:r>
              <a:rPr lang="en-US" sz="2400" dirty="0" err="1"/>
              <a:t>idx</a:t>
            </a:r>
            <a:r>
              <a:rPr lang="en-US" sz="2400" dirty="0"/>
              <a:t>] + </a:t>
            </a:r>
            <a:r>
              <a:rPr lang="en-US" sz="2400" dirty="0" err="1"/>
              <a:t>calc_sum</a:t>
            </a:r>
            <a:r>
              <a:rPr lang="en-US" sz="2400" dirty="0"/>
              <a:t>(numbers, </a:t>
            </a:r>
            <a:r>
              <a:rPr lang="en-US" sz="2400" dirty="0" err="1"/>
              <a:t>idx</a:t>
            </a:r>
            <a:r>
              <a:rPr lang="en-US" sz="2400" dirty="0"/>
              <a:t> + 1)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Array 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46382" y="2500892"/>
            <a:ext cx="2148832" cy="578882"/>
          </a:xfrm>
          <a:prstGeom prst="wedgeRoundRectCallout">
            <a:avLst>
              <a:gd name="adj1" fmla="val -69202"/>
              <a:gd name="adj2" fmla="val -355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Base case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151872" y="3849524"/>
            <a:ext cx="2544580" cy="578882"/>
          </a:xfrm>
          <a:prstGeom prst="wedgeRoundRectCallout">
            <a:avLst>
              <a:gd name="adj1" fmla="val -59365"/>
              <a:gd name="adj2" fmla="val -520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Recursive call</a:t>
            </a:r>
          </a:p>
        </p:txBody>
      </p:sp>
    </p:spTree>
    <p:extLst>
      <p:ext uri="{BB962C8B-B14F-4D97-AF65-F5344CB8AC3E}">
        <p14:creationId xmlns:p14="http://schemas.microsoft.com/office/powerpoint/2010/main" val="325372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calculates </a:t>
            </a:r>
            <a:r>
              <a:rPr lang="en-US" b="1" dirty="0">
                <a:solidFill>
                  <a:schemeClr val="bg1"/>
                </a:solidFill>
              </a:rPr>
              <a:t>n!</a:t>
            </a:r>
          </a:p>
          <a:p>
            <a:pPr lvl="1"/>
            <a:r>
              <a:rPr lang="en-US" dirty="0"/>
              <a:t>Read n from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Factorial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211160" y="3177517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882" y="3115234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453" y="3115234"/>
            <a:ext cx="102456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120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210757" y="4556885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882" y="4494602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050" y="4494602"/>
            <a:ext cx="20434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3628800</a:t>
            </a:r>
          </a:p>
        </p:txBody>
      </p:sp>
    </p:spTree>
    <p:extLst>
      <p:ext uri="{BB962C8B-B14F-4D97-AF65-F5344CB8AC3E}">
        <p14:creationId xmlns:p14="http://schemas.microsoft.com/office/powerpoint/2010/main" val="191942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4" grpId="0" animBg="1"/>
      <p:bldP spid="25" grpId="0" animBg="1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682509" indent="-457200" fontAlgn="base">
              <a:lnSpc>
                <a:spcPts val="3600"/>
              </a:lnSpc>
              <a:buClr>
                <a:schemeClr val="tx1"/>
              </a:buClr>
              <a:buSzPct val="100000"/>
              <a:defRPr/>
            </a:pPr>
            <a:r>
              <a:rPr lang="en-US" dirty="0"/>
              <a:t>Recursive d</a:t>
            </a:r>
            <a:r>
              <a:rPr lang="en-US" sz="3200" dirty="0"/>
              <a:t>efinition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n!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(n factorial):</a:t>
            </a: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Factorial – 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95675" y="1954051"/>
            <a:ext cx="960755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n! = n * (n–1)! for n &gt;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0! = 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882" y="3115234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453" y="3115234"/>
            <a:ext cx="142485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 * 2!</a:t>
            </a:r>
          </a:p>
        </p:txBody>
      </p:sp>
      <p:sp>
        <p:nvSpPr>
          <p:cNvPr id="8" name="Equal 7"/>
          <p:cNvSpPr/>
          <p:nvPr/>
        </p:nvSpPr>
        <p:spPr bwMode="auto">
          <a:xfrm>
            <a:off x="5123798" y="3115234"/>
            <a:ext cx="457200" cy="52322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882" y="3964361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453" y="3964361"/>
            <a:ext cx="142485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 * 1!</a:t>
            </a:r>
          </a:p>
        </p:txBody>
      </p:sp>
      <p:sp>
        <p:nvSpPr>
          <p:cNvPr id="21" name="Equal 20"/>
          <p:cNvSpPr/>
          <p:nvPr/>
        </p:nvSpPr>
        <p:spPr bwMode="auto">
          <a:xfrm>
            <a:off x="5123798" y="3964361"/>
            <a:ext cx="457200" cy="52322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882" y="4813488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453" y="4813488"/>
            <a:ext cx="142485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 * 0!</a:t>
            </a:r>
          </a:p>
        </p:txBody>
      </p:sp>
      <p:sp>
        <p:nvSpPr>
          <p:cNvPr id="24" name="Equal 23"/>
          <p:cNvSpPr/>
          <p:nvPr/>
        </p:nvSpPr>
        <p:spPr bwMode="auto">
          <a:xfrm>
            <a:off x="5123798" y="4813488"/>
            <a:ext cx="457200" cy="52322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882" y="5662615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453" y="5662615"/>
            <a:ext cx="142485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7" name="Equal 26"/>
          <p:cNvSpPr/>
          <p:nvPr/>
        </p:nvSpPr>
        <p:spPr bwMode="auto">
          <a:xfrm>
            <a:off x="5123798" y="5662615"/>
            <a:ext cx="457200" cy="52322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005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516021" y="2184334"/>
            <a:ext cx="7159958" cy="1751542"/>
          </a:xfrm>
        </p:spPr>
        <p:txBody>
          <a:bodyPr/>
          <a:lstStyle/>
          <a:p>
            <a:r>
              <a:rPr lang="pt-BR" sz="2400" dirty="0"/>
              <a:t>def get_factorial(num):</a:t>
            </a:r>
          </a:p>
          <a:p>
            <a:r>
              <a:rPr lang="pt-BR" sz="2400" dirty="0"/>
              <a:t>    if num == 0:</a:t>
            </a:r>
          </a:p>
          <a:p>
            <a:r>
              <a:rPr lang="pt-BR" sz="2400" dirty="0"/>
              <a:t>        return 1</a:t>
            </a:r>
          </a:p>
          <a:p>
            <a:r>
              <a:rPr lang="pt-BR" sz="2400" dirty="0"/>
              <a:t>    return num * get_factorial(num - 1)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Recursive Factorial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965991" y="2770664"/>
            <a:ext cx="2148832" cy="578882"/>
          </a:xfrm>
          <a:prstGeom prst="wedgeRoundRectCallout">
            <a:avLst>
              <a:gd name="adj1" fmla="val -64244"/>
              <a:gd name="adj2" fmla="val -186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Base case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329951" y="4021117"/>
            <a:ext cx="2544580" cy="578882"/>
          </a:xfrm>
          <a:prstGeom prst="wedgeRoundRectCallout">
            <a:avLst>
              <a:gd name="adj1" fmla="val -59105"/>
              <a:gd name="adj2" fmla="val -567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Recursive call</a:t>
            </a:r>
          </a:p>
        </p:txBody>
      </p:sp>
    </p:spTree>
    <p:extLst>
      <p:ext uri="{BB962C8B-B14F-4D97-AF65-F5344CB8AC3E}">
        <p14:creationId xmlns:p14="http://schemas.microsoft.com/office/powerpoint/2010/main" val="333356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Direct recursion</a:t>
            </a:r>
          </a:p>
          <a:p>
            <a:pPr lvl="1"/>
            <a:r>
              <a:rPr lang="en-US" dirty="0"/>
              <a:t>A method directly calls itself</a:t>
            </a:r>
          </a:p>
          <a:p>
            <a:pPr>
              <a:spcBef>
                <a:spcPts val="24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Indirect recursion</a:t>
            </a:r>
          </a:p>
          <a:p>
            <a:pPr lvl="1"/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A </a:t>
            </a:r>
            <a:r>
              <a:rPr lang="en-US" dirty="0"/>
              <a:t>calls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, method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 calls </a:t>
            </a:r>
            <a:r>
              <a:rPr lang="en-US" b="1" dirty="0">
                <a:solidFill>
                  <a:schemeClr val="bg1"/>
                </a:solidFill>
              </a:rPr>
              <a:t>A</a:t>
            </a:r>
          </a:p>
          <a:p>
            <a:pPr lvl="1"/>
            <a:r>
              <a:rPr lang="en-US" dirty="0"/>
              <a:t>Or even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B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and Indirect Recursion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8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Recursive methods have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parts: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398" b="1" dirty="0">
                <a:solidFill>
                  <a:schemeClr val="bg1"/>
                </a:solidFill>
              </a:rPr>
              <a:t>Pre-actions</a:t>
            </a:r>
            <a:r>
              <a:rPr lang="en-US" dirty="0"/>
              <a:t> (before calling the recursion)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398" b="1" dirty="0">
                <a:solidFill>
                  <a:schemeClr val="bg1"/>
                </a:solidFill>
              </a:rPr>
              <a:t>Recursive calls </a:t>
            </a:r>
            <a:r>
              <a:rPr lang="en-US" dirty="0"/>
              <a:t>(step-in)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398" b="1" dirty="0">
                <a:solidFill>
                  <a:schemeClr val="bg1"/>
                </a:solidFill>
              </a:rPr>
              <a:t>Post-actions</a:t>
            </a:r>
            <a:r>
              <a:rPr lang="en-US" dirty="0"/>
              <a:t> (after returning from recursion)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45967" y="4026339"/>
            <a:ext cx="3316068" cy="1750324"/>
          </a:xfrm>
        </p:spPr>
        <p:txBody>
          <a:bodyPr/>
          <a:lstStyle/>
          <a:p>
            <a:r>
              <a:rPr lang="pt-BR" dirty="0"/>
              <a:t>def recursion()</a:t>
            </a:r>
            <a:br>
              <a:rPr lang="pt-BR" dirty="0"/>
            </a:br>
            <a:r>
              <a:rPr lang="pt-BR" dirty="0"/>
              <a:t>  </a:t>
            </a:r>
            <a:r>
              <a:rPr lang="pt-BR" dirty="0">
                <a:solidFill>
                  <a:schemeClr val="accent2"/>
                </a:solidFill>
              </a:rPr>
              <a:t># Pre-actions</a:t>
            </a:r>
          </a:p>
          <a:p>
            <a:r>
              <a:rPr lang="pt-BR" dirty="0"/>
              <a:t>  recursion()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BR" dirty="0"/>
              <a:t>  </a:t>
            </a:r>
            <a:r>
              <a:rPr lang="pt-BR" dirty="0">
                <a:solidFill>
                  <a:schemeClr val="accent2"/>
                </a:solidFill>
              </a:rPr>
              <a:t># Post-actions</a:t>
            </a:r>
            <a:endParaRPr lang="pt-B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Pre-Actions and Post-Actions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1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draws the following figure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Drawing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4260901" y="3597331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067" y="3535047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199" y="1995986"/>
            <a:ext cx="2407579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*****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##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###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####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#####</a:t>
            </a:r>
          </a:p>
        </p:txBody>
      </p:sp>
    </p:spTree>
    <p:extLst>
      <p:ext uri="{BB962C8B-B14F-4D97-AF65-F5344CB8AC3E}">
        <p14:creationId xmlns:p14="http://schemas.microsoft.com/office/powerpoint/2010/main" val="352473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438323" y="1623243"/>
            <a:ext cx="7315354" cy="2525279"/>
          </a:xfrm>
        </p:spPr>
        <p:txBody>
          <a:bodyPr/>
          <a:lstStyle/>
          <a:p>
            <a:pPr>
              <a:buClr>
                <a:srgbClr val="F2B254"/>
              </a:buClr>
              <a:buSzPct val="100000"/>
            </a:pPr>
            <a:r>
              <a:rPr lang="en-US" dirty="0"/>
              <a:t>def </a:t>
            </a:r>
            <a:r>
              <a:rPr lang="en-US" dirty="0" err="1"/>
              <a:t>print_figure</a:t>
            </a:r>
            <a:r>
              <a:rPr lang="en-US" dirty="0"/>
              <a:t>(n):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if n == 0: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return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</a:t>
            </a:r>
            <a:r>
              <a:rPr lang="en-US" dirty="0">
                <a:solidFill>
                  <a:schemeClr val="accent2"/>
                </a:solidFill>
              </a:rPr>
              <a:t># TODO: Pre-action: print n asterisks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</a:t>
            </a:r>
            <a:r>
              <a:rPr lang="en-US" dirty="0" err="1"/>
              <a:t>print_figure</a:t>
            </a:r>
            <a:r>
              <a:rPr lang="en-US" dirty="0"/>
              <a:t>(n - 1)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</a:t>
            </a:r>
            <a:r>
              <a:rPr lang="en-US" dirty="0">
                <a:solidFill>
                  <a:schemeClr val="accent2"/>
                </a:solidFill>
              </a:rPr>
              <a:t># TODO: Post-action: print n hashtags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Pre-Actions and Post-Actions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7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Generating Simple Combinations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Recursive Algorithm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270620"/>
              </p:ext>
            </p:extLst>
          </p:nvPr>
        </p:nvGraphicFramePr>
        <p:xfrm>
          <a:off x="5214470" y="1604682"/>
          <a:ext cx="1760070" cy="19728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6690">
                  <a:extLst>
                    <a:ext uri="{9D8B030D-6E8A-4147-A177-3AD203B41FA5}">
                      <a16:colId xmlns:a16="http://schemas.microsoft.com/office/drawing/2014/main" val="2043953812"/>
                    </a:ext>
                  </a:extLst>
                </a:gridCol>
                <a:gridCol w="586690">
                  <a:extLst>
                    <a:ext uri="{9D8B030D-6E8A-4147-A177-3AD203B41FA5}">
                      <a16:colId xmlns:a16="http://schemas.microsoft.com/office/drawing/2014/main" val="2649417669"/>
                    </a:ext>
                  </a:extLst>
                </a:gridCol>
                <a:gridCol w="586690">
                  <a:extLst>
                    <a:ext uri="{9D8B030D-6E8A-4147-A177-3AD203B41FA5}">
                      <a16:colId xmlns:a16="http://schemas.microsoft.com/office/drawing/2014/main" val="1749682393"/>
                    </a:ext>
                  </a:extLst>
                </a:gridCol>
              </a:tblGrid>
              <a:tr h="4932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28957"/>
                  </a:ext>
                </a:extLst>
              </a:tr>
              <a:tr h="4932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65456"/>
                  </a:ext>
                </a:extLst>
              </a:tr>
              <a:tr h="4932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930021"/>
                  </a:ext>
                </a:extLst>
              </a:tr>
              <a:tr h="4932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716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73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How to generate all 8-bit vectors </a:t>
            </a:r>
            <a:r>
              <a:rPr lang="en-US" sz="3400" b="1" dirty="0">
                <a:solidFill>
                  <a:schemeClr val="bg1"/>
                </a:solidFill>
              </a:rPr>
              <a:t>recursively</a:t>
            </a:r>
            <a:r>
              <a:rPr lang="en-US" sz="3400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0/1 Vectors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5910" y="2264926"/>
            <a:ext cx="32004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0 0 0 0 0 0 0 0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0 0 0 0 0 0 0 1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0 1 1 1 1 1 1 1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1 0 0 0 0 0 0 0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1 1 1 1 1 1 1 0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1 1 1 1 1 1 1 1</a:t>
            </a:r>
          </a:p>
        </p:txBody>
      </p:sp>
    </p:spTree>
    <p:extLst>
      <p:ext uri="{BB962C8B-B14F-4D97-AF65-F5344CB8AC3E}">
        <p14:creationId xmlns:p14="http://schemas.microsoft.com/office/powerpoint/2010/main" val="3003297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Algorithmic Complexity</a:t>
            </a:r>
            <a:endParaRPr lang="bg-BG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490438"/>
            <a:ext cx="10961783" cy="499819"/>
          </a:xfrm>
        </p:spPr>
        <p:txBody>
          <a:bodyPr/>
          <a:lstStyle/>
          <a:p>
            <a:r>
              <a:rPr lang="en-US" dirty="0"/>
              <a:t>Asymptotic Notation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53699" y="1706252"/>
            <a:ext cx="2884602" cy="17619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600" dirty="0">
                <a:solidFill>
                  <a:schemeClr val="bg2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18069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400" dirty="0"/>
              <a:t>Start with a </a:t>
            </a:r>
            <a:r>
              <a:rPr lang="en-GB" sz="3400" b="1" dirty="0">
                <a:solidFill>
                  <a:schemeClr val="bg1"/>
                </a:solidFill>
              </a:rPr>
              <a:t>blank vector</a:t>
            </a:r>
          </a:p>
          <a:p>
            <a:pPr marL="0" indent="0">
              <a:buNone/>
            </a:pPr>
            <a:endParaRPr lang="en-GB" sz="3400" dirty="0"/>
          </a:p>
          <a:p>
            <a:r>
              <a:rPr lang="en-GB" sz="3400" dirty="0"/>
              <a:t>Choose the </a:t>
            </a:r>
            <a:r>
              <a:rPr lang="en-GB" sz="3400" b="1" dirty="0">
                <a:solidFill>
                  <a:schemeClr val="bg1"/>
                </a:solidFill>
              </a:rPr>
              <a:t>first position </a:t>
            </a:r>
            <a:r>
              <a:rPr lang="en-GB" sz="3400" dirty="0"/>
              <a:t>and </a:t>
            </a:r>
            <a:r>
              <a:rPr lang="en-GB" sz="3400" b="1" dirty="0">
                <a:solidFill>
                  <a:schemeClr val="bg1"/>
                </a:solidFill>
              </a:rPr>
              <a:t>loop through all possibilities</a:t>
            </a:r>
          </a:p>
          <a:p>
            <a:endParaRPr lang="en-GB" sz="3400" dirty="0"/>
          </a:p>
          <a:p>
            <a:endParaRPr lang="en-GB" sz="3400" dirty="0"/>
          </a:p>
          <a:p>
            <a:endParaRPr lang="en-GB" sz="3400" dirty="0"/>
          </a:p>
          <a:p>
            <a:r>
              <a:rPr lang="en-GB" sz="3400" dirty="0"/>
              <a:t>For each possibility, generate all </a:t>
            </a:r>
            <a:r>
              <a:rPr lang="en-GB" sz="3400" b="1" dirty="0">
                <a:solidFill>
                  <a:schemeClr val="bg1"/>
                </a:solidFill>
              </a:rPr>
              <a:t>(n – 1)-bit </a:t>
            </a:r>
            <a:r>
              <a:rPr lang="en-GB" sz="3400" dirty="0"/>
              <a:t>vectors</a:t>
            </a:r>
            <a:endParaRPr lang="bg-BG" sz="3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0/1 Vectors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4" name="AutoShape 25">
            <a:extLst>
              <a:ext uri="{FF2B5EF4-FFF2-40B4-BE49-F238E27FC236}">
                <a16:creationId xmlns:a16="http://schemas.microsoft.com/office/drawing/2014/main" id="{BF58863C-FAC5-4853-88D4-58EEECAA6B20}"/>
              </a:ext>
            </a:extLst>
          </p:cNvPr>
          <p:cNvSpPr>
            <a:spLocks/>
          </p:cNvSpPr>
          <p:nvPr/>
        </p:nvSpPr>
        <p:spPr bwMode="auto">
          <a:xfrm rot="16200000">
            <a:off x="2858227" y="2765393"/>
            <a:ext cx="287337" cy="3469341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25">
            <a:extLst>
              <a:ext uri="{FF2B5EF4-FFF2-40B4-BE49-F238E27FC236}">
                <a16:creationId xmlns:a16="http://schemas.microsoft.com/office/drawing/2014/main" id="{CEA84722-7389-434F-B4D3-AF4AE9D7885B}"/>
              </a:ext>
            </a:extLst>
          </p:cNvPr>
          <p:cNvSpPr>
            <a:spLocks/>
          </p:cNvSpPr>
          <p:nvPr/>
        </p:nvSpPr>
        <p:spPr bwMode="auto">
          <a:xfrm rot="16200000">
            <a:off x="8805719" y="2810218"/>
            <a:ext cx="287337" cy="3379691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A71EC8-6257-495F-8BB8-9D0E37E2580A}"/>
              </a:ext>
            </a:extLst>
          </p:cNvPr>
          <p:cNvSpPr txBox="1"/>
          <p:nvPr/>
        </p:nvSpPr>
        <p:spPr>
          <a:xfrm>
            <a:off x="2592968" y="474223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n - 1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819BDA-1D08-4422-90FA-9C97EDEF59EF}"/>
              </a:ext>
            </a:extLst>
          </p:cNvPr>
          <p:cNvSpPr txBox="1"/>
          <p:nvPr/>
        </p:nvSpPr>
        <p:spPr>
          <a:xfrm>
            <a:off x="8540460" y="471041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n - 1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954797"/>
              </p:ext>
            </p:extLst>
          </p:nvPr>
        </p:nvGraphicFramePr>
        <p:xfrm>
          <a:off x="1012052" y="1993343"/>
          <a:ext cx="3984752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8094">
                  <a:extLst>
                    <a:ext uri="{9D8B030D-6E8A-4147-A177-3AD203B41FA5}">
                      <a16:colId xmlns:a16="http://schemas.microsoft.com/office/drawing/2014/main" val="3583140253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90884095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1157683921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2236702919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2982408951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1989543008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1217586348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3201766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80140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133313"/>
              </p:ext>
            </p:extLst>
          </p:nvPr>
        </p:nvGraphicFramePr>
        <p:xfrm>
          <a:off x="1014772" y="3738384"/>
          <a:ext cx="3982032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7754">
                  <a:extLst>
                    <a:ext uri="{9D8B030D-6E8A-4147-A177-3AD203B41FA5}">
                      <a16:colId xmlns:a16="http://schemas.microsoft.com/office/drawing/2014/main" val="896656490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2147204118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4235171064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4235261373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2679746144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1375283706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1723328012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2037065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37433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248679"/>
              </p:ext>
            </p:extLst>
          </p:nvPr>
        </p:nvGraphicFramePr>
        <p:xfrm>
          <a:off x="6958372" y="3738384"/>
          <a:ext cx="3982032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7754">
                  <a:extLst>
                    <a:ext uri="{9D8B030D-6E8A-4147-A177-3AD203B41FA5}">
                      <a16:colId xmlns:a16="http://schemas.microsoft.com/office/drawing/2014/main" val="896656490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2147204118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4235171064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4235261373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2679746144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1375283706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1723328012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2037065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37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365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  <p:bldP spid="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13332"/>
              </p:ext>
            </p:extLst>
          </p:nvPr>
        </p:nvGraphicFramePr>
        <p:xfrm>
          <a:off x="2032004" y="1957594"/>
          <a:ext cx="1349541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9847">
                  <a:extLst>
                    <a:ext uri="{9D8B030D-6E8A-4147-A177-3AD203B41FA5}">
                      <a16:colId xmlns:a16="http://schemas.microsoft.com/office/drawing/2014/main" val="1957084517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3213779874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1931981267"/>
                    </a:ext>
                  </a:extLst>
                </a:gridCol>
              </a:tblGrid>
              <a:tr h="412489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571510"/>
                  </a:ext>
                </a:extLst>
              </a:tr>
            </a:tbl>
          </a:graphicData>
        </a:graphic>
      </p:graphicFrame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3-bit Vectors Recursion Tree 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D3F176D-993F-4C09-A2EB-F0294936D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943" y="1655277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0C37ED-E1F9-4B64-B63D-07EF6249B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412" y="4028198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8207F1-134F-4182-8594-CA5DBEE85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7048" y="2976638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222883-4BCF-45DC-8A2F-FDDB69427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1477" y="4027420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8319A6D-C177-4C03-817A-56202D7C8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278" y="4027422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05AFAA3-16FE-4027-BBC4-7E2745B38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1391" y="2976638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611E228-EBF1-4394-BA75-73F79239F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0958" y="4027421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81BAA1-50D3-4B6D-804E-2CFFCAA37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1317" y="5257676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D7F0E07-BC27-4D9B-BC42-1A5FC7A56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9517" y="5238626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11E9CA0-C18A-46C5-A8D4-E6E7D78EE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986" y="5238626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12D6890-C24C-429C-BE3B-47928BC9F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9717" y="5219576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6FFF8FA-7C63-4138-829A-A83028FA1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0477" y="5234234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54905C9-11D6-415E-B225-E3B7EEAE9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946" y="5215184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26511EA-70EF-4053-9916-AA21D1B0B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048" y="5215184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05A35E8-3A92-49D9-9F36-BFA6E4CBE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277" y="5196134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A1C99B-6788-463C-A92D-A1EF56E9AEE3}"/>
              </a:ext>
            </a:extLst>
          </p:cNvPr>
          <p:cNvCxnSpPr>
            <a:cxnSpLocks/>
            <a:stCxn id="32" idx="3"/>
            <a:endCxn id="40" idx="7"/>
          </p:cNvCxnSpPr>
          <p:nvPr/>
        </p:nvCxnSpPr>
        <p:spPr>
          <a:xfrm flipH="1">
            <a:off x="4039655" y="2175709"/>
            <a:ext cx="1504355" cy="8902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7F7E0C-EB89-4FE4-A771-12AB7E8FD11E}"/>
              </a:ext>
            </a:extLst>
          </p:cNvPr>
          <p:cNvCxnSpPr>
            <a:cxnSpLocks/>
            <a:stCxn id="32" idx="5"/>
            <a:endCxn id="35" idx="1"/>
          </p:cNvCxnSpPr>
          <p:nvPr/>
        </p:nvCxnSpPr>
        <p:spPr>
          <a:xfrm>
            <a:off x="5998206" y="2175709"/>
            <a:ext cx="1542908" cy="8902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32D2102-442C-460D-AC40-6D3CB0CA528F}"/>
              </a:ext>
            </a:extLst>
          </p:cNvPr>
          <p:cNvCxnSpPr>
            <a:cxnSpLocks/>
            <a:stCxn id="35" idx="3"/>
            <a:endCxn id="33" idx="0"/>
          </p:cNvCxnSpPr>
          <p:nvPr/>
        </p:nvCxnSpPr>
        <p:spPr>
          <a:xfrm flipH="1">
            <a:off x="6822578" y="3497071"/>
            <a:ext cx="718537" cy="53112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40C639-5B88-46DC-BCBC-47C16F4E100D}"/>
              </a:ext>
            </a:extLst>
          </p:cNvPr>
          <p:cNvCxnSpPr>
            <a:cxnSpLocks/>
            <a:stCxn id="35" idx="5"/>
            <a:endCxn id="37" idx="0"/>
          </p:cNvCxnSpPr>
          <p:nvPr/>
        </p:nvCxnSpPr>
        <p:spPr>
          <a:xfrm>
            <a:off x="7995312" y="3497071"/>
            <a:ext cx="887331" cy="5303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D7ABD2B-D793-41F3-B2F5-DE5474BBF212}"/>
              </a:ext>
            </a:extLst>
          </p:cNvPr>
          <p:cNvCxnSpPr>
            <a:cxnSpLocks/>
            <a:stCxn id="37" idx="5"/>
            <a:endCxn id="50" idx="0"/>
          </p:cNvCxnSpPr>
          <p:nvPr/>
        </p:nvCxnSpPr>
        <p:spPr>
          <a:xfrm>
            <a:off x="9109741" y="4547853"/>
            <a:ext cx="197371" cy="6673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5E6109C-13A7-4218-A931-7D747516CECF}"/>
              </a:ext>
            </a:extLst>
          </p:cNvPr>
          <p:cNvCxnSpPr>
            <a:cxnSpLocks/>
            <a:stCxn id="37" idx="3"/>
            <a:endCxn id="49" idx="0"/>
          </p:cNvCxnSpPr>
          <p:nvPr/>
        </p:nvCxnSpPr>
        <p:spPr>
          <a:xfrm flipH="1">
            <a:off x="8501643" y="4547853"/>
            <a:ext cx="153901" cy="68638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7EF038C-00A5-4422-A485-B3B833627D37}"/>
              </a:ext>
            </a:extLst>
          </p:cNvPr>
          <p:cNvCxnSpPr>
            <a:cxnSpLocks/>
            <a:stCxn id="33" idx="5"/>
            <a:endCxn id="52" idx="0"/>
          </p:cNvCxnSpPr>
          <p:nvPr/>
        </p:nvCxnSpPr>
        <p:spPr>
          <a:xfrm>
            <a:off x="7049676" y="4548631"/>
            <a:ext cx="232767" cy="6475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F0CF02F-D151-4DEC-B35C-F7DCEE59C1EA}"/>
              </a:ext>
            </a:extLst>
          </p:cNvPr>
          <p:cNvCxnSpPr>
            <a:cxnSpLocks/>
            <a:stCxn id="33" idx="3"/>
            <a:endCxn id="51" idx="0"/>
          </p:cNvCxnSpPr>
          <p:nvPr/>
        </p:nvCxnSpPr>
        <p:spPr>
          <a:xfrm flipH="1">
            <a:off x="6460214" y="4548631"/>
            <a:ext cx="135265" cy="66655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CB7900C-F13F-48A0-AD1B-445FAEE0FA03}"/>
              </a:ext>
            </a:extLst>
          </p:cNvPr>
          <p:cNvCxnSpPr>
            <a:cxnSpLocks/>
            <a:stCxn id="42" idx="5"/>
            <a:endCxn id="46" idx="0"/>
          </p:cNvCxnSpPr>
          <p:nvPr/>
        </p:nvCxnSpPr>
        <p:spPr>
          <a:xfrm>
            <a:off x="5139222" y="4547853"/>
            <a:ext cx="221461" cy="69077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BDEE44C-B1D9-49E5-BAF5-F301C19C3C3F}"/>
              </a:ext>
            </a:extLst>
          </p:cNvPr>
          <p:cNvCxnSpPr>
            <a:cxnSpLocks/>
            <a:stCxn id="42" idx="3"/>
            <a:endCxn id="45" idx="0"/>
          </p:cNvCxnSpPr>
          <p:nvPr/>
        </p:nvCxnSpPr>
        <p:spPr>
          <a:xfrm flipH="1">
            <a:off x="4522482" y="4547853"/>
            <a:ext cx="162542" cy="70982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61E9F75-1963-4D50-AAD0-1021028467B6}"/>
              </a:ext>
            </a:extLst>
          </p:cNvPr>
          <p:cNvCxnSpPr>
            <a:cxnSpLocks/>
            <a:stCxn id="39" idx="5"/>
            <a:endCxn id="48" idx="0"/>
          </p:cNvCxnSpPr>
          <p:nvPr/>
        </p:nvCxnSpPr>
        <p:spPr>
          <a:xfrm>
            <a:off x="2999542" y="4547855"/>
            <a:ext cx="151341" cy="6717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21977EB-EF0C-44DF-8C23-0E74A1A4019E}"/>
              </a:ext>
            </a:extLst>
          </p:cNvPr>
          <p:cNvCxnSpPr>
            <a:cxnSpLocks/>
            <a:stCxn id="39" idx="3"/>
            <a:endCxn id="47" idx="0"/>
          </p:cNvCxnSpPr>
          <p:nvPr/>
        </p:nvCxnSpPr>
        <p:spPr>
          <a:xfrm flipH="1">
            <a:off x="2356152" y="4547855"/>
            <a:ext cx="189193" cy="6907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363F6A9-FE8B-454E-AE64-5F08976AD334}"/>
              </a:ext>
            </a:extLst>
          </p:cNvPr>
          <p:cNvCxnSpPr>
            <a:cxnSpLocks/>
            <a:stCxn id="40" idx="3"/>
            <a:endCxn id="39" idx="0"/>
          </p:cNvCxnSpPr>
          <p:nvPr/>
        </p:nvCxnSpPr>
        <p:spPr>
          <a:xfrm flipH="1">
            <a:off x="2772443" y="3497071"/>
            <a:ext cx="813014" cy="5303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9F199C5-5221-4DDA-9415-298C890D1005}"/>
              </a:ext>
            </a:extLst>
          </p:cNvPr>
          <p:cNvCxnSpPr>
            <a:cxnSpLocks/>
            <a:stCxn id="40" idx="5"/>
            <a:endCxn id="42" idx="0"/>
          </p:cNvCxnSpPr>
          <p:nvPr/>
        </p:nvCxnSpPr>
        <p:spPr>
          <a:xfrm>
            <a:off x="4039655" y="3497070"/>
            <a:ext cx="872469" cy="5303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021" name="TextBox 597020">
            <a:extLst>
              <a:ext uri="{FF2B5EF4-FFF2-40B4-BE49-F238E27FC236}">
                <a16:creationId xmlns:a16="http://schemas.microsoft.com/office/drawing/2014/main" id="{2AD090AB-58DA-4986-810F-F4B170055D5E}"/>
              </a:ext>
            </a:extLst>
          </p:cNvPr>
          <p:cNvSpPr txBox="1"/>
          <p:nvPr/>
        </p:nvSpPr>
        <p:spPr>
          <a:xfrm>
            <a:off x="4424423" y="217570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DED5EB1-EF34-4B79-9839-8F5A6C551FF4}"/>
              </a:ext>
            </a:extLst>
          </p:cNvPr>
          <p:cNvSpPr txBox="1"/>
          <p:nvPr/>
        </p:nvSpPr>
        <p:spPr>
          <a:xfrm>
            <a:off x="6750384" y="216874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722EE59-3F11-4BA6-90E2-8AF1D431A2A1}"/>
              </a:ext>
            </a:extLst>
          </p:cNvPr>
          <p:cNvSpPr txBox="1"/>
          <p:nvPr/>
        </p:nvSpPr>
        <p:spPr>
          <a:xfrm>
            <a:off x="2877602" y="32814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0C5289F-666D-4EB1-9968-3A3461B41491}"/>
              </a:ext>
            </a:extLst>
          </p:cNvPr>
          <p:cNvSpPr txBox="1"/>
          <p:nvPr/>
        </p:nvSpPr>
        <p:spPr>
          <a:xfrm>
            <a:off x="2028975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CE406E-B47B-4966-8792-7DC9F6F74A07}"/>
              </a:ext>
            </a:extLst>
          </p:cNvPr>
          <p:cNvSpPr txBox="1"/>
          <p:nvPr/>
        </p:nvSpPr>
        <p:spPr>
          <a:xfrm>
            <a:off x="3112860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A91CEAC-0634-4715-83BC-B83312398F70}"/>
              </a:ext>
            </a:extLst>
          </p:cNvPr>
          <p:cNvSpPr txBox="1"/>
          <p:nvPr/>
        </p:nvSpPr>
        <p:spPr>
          <a:xfrm>
            <a:off x="4159853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1A227EF-E0B4-42B2-92F3-13C43B623B33}"/>
              </a:ext>
            </a:extLst>
          </p:cNvPr>
          <p:cNvSpPr txBox="1"/>
          <p:nvPr/>
        </p:nvSpPr>
        <p:spPr>
          <a:xfrm>
            <a:off x="6102758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8466423-3779-45A9-8D8A-B791CEA4EB1B}"/>
              </a:ext>
            </a:extLst>
          </p:cNvPr>
          <p:cNvSpPr txBox="1"/>
          <p:nvPr/>
        </p:nvSpPr>
        <p:spPr>
          <a:xfrm>
            <a:off x="8132171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892B14-323B-4446-A562-B9F2149D7442}"/>
              </a:ext>
            </a:extLst>
          </p:cNvPr>
          <p:cNvSpPr txBox="1"/>
          <p:nvPr/>
        </p:nvSpPr>
        <p:spPr>
          <a:xfrm>
            <a:off x="6865971" y="32814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A64C009-27DE-4C6C-A474-AD7119FF5918}"/>
              </a:ext>
            </a:extLst>
          </p:cNvPr>
          <p:cNvSpPr txBox="1"/>
          <p:nvPr/>
        </p:nvSpPr>
        <p:spPr>
          <a:xfrm>
            <a:off x="8315875" y="324398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C89A24F-8A79-4C4A-949C-0C72C168FCF8}"/>
              </a:ext>
            </a:extLst>
          </p:cNvPr>
          <p:cNvSpPr txBox="1"/>
          <p:nvPr/>
        </p:nvSpPr>
        <p:spPr>
          <a:xfrm>
            <a:off x="4377253" y="324398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D830D6B-0A72-4C0B-A086-08BCC87056A0}"/>
              </a:ext>
            </a:extLst>
          </p:cNvPr>
          <p:cNvSpPr txBox="1"/>
          <p:nvPr/>
        </p:nvSpPr>
        <p:spPr>
          <a:xfrm>
            <a:off x="5282215" y="4591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66AA074-7397-4EB0-B518-33E67D1F6D63}"/>
              </a:ext>
            </a:extLst>
          </p:cNvPr>
          <p:cNvSpPr txBox="1"/>
          <p:nvPr/>
        </p:nvSpPr>
        <p:spPr>
          <a:xfrm>
            <a:off x="7232141" y="4591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BED86B5-2EDB-45F0-BF46-D4B0A42027B8}"/>
              </a:ext>
            </a:extLst>
          </p:cNvPr>
          <p:cNvSpPr txBox="1"/>
          <p:nvPr/>
        </p:nvSpPr>
        <p:spPr>
          <a:xfrm>
            <a:off x="9247202" y="4591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ABF47-142B-4A7E-8351-9DE16C947DD9}"/>
              </a:ext>
            </a:extLst>
          </p:cNvPr>
          <p:cNvSpPr txBox="1"/>
          <p:nvPr/>
        </p:nvSpPr>
        <p:spPr>
          <a:xfrm>
            <a:off x="842934" y="1905592"/>
            <a:ext cx="1200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vector: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D6A536-3DB9-488A-94C2-ED55A3A742CD}"/>
              </a:ext>
            </a:extLst>
          </p:cNvPr>
          <p:cNvSpPr txBox="1"/>
          <p:nvPr/>
        </p:nvSpPr>
        <p:spPr>
          <a:xfrm>
            <a:off x="1949864" y="1371600"/>
            <a:ext cx="1631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 = 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C03BE9A-2493-40A3-83D9-8395B47F2385}"/>
              </a:ext>
            </a:extLst>
          </p:cNvPr>
          <p:cNvSpPr/>
          <p:nvPr/>
        </p:nvSpPr>
        <p:spPr>
          <a:xfrm>
            <a:off x="1981200" y="1894820"/>
            <a:ext cx="516259" cy="57372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9" name="AutoShape 7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0128189" y="5264683"/>
            <a:ext cx="1221478" cy="602718"/>
          </a:xfrm>
          <a:prstGeom prst="wedgeRoundRectCallout">
            <a:avLst>
              <a:gd name="adj1" fmla="val -74859"/>
              <a:gd name="adj2" fmla="val -276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FFFFFF"/>
                </a:solidFill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1880662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44444E-6 L 0.03855 -0.000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55 -0.00047 L 0.07735 -0.0004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35 -0.00047 L 0.11967 -0.00047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7" grpId="0" animBg="1"/>
      <p:bldP spid="39" grpId="0" animBg="1"/>
      <p:bldP spid="40" grpId="0" animBg="1"/>
      <p:bldP spid="42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97021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56" grpId="0" animBg="1"/>
      <p:bldP spid="56" grpId="1" animBg="1"/>
      <p:bldP spid="56" grpId="2" animBg="1"/>
      <p:bldP spid="5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558391" y="1287000"/>
            <a:ext cx="9075218" cy="2912758"/>
          </a:xfrm>
        </p:spPr>
        <p:txBody>
          <a:bodyPr/>
          <a:lstStyle/>
          <a:p>
            <a:pPr>
              <a:buClr>
                <a:srgbClr val="F2B254"/>
              </a:buClr>
              <a:buSzPct val="100000"/>
            </a:pPr>
            <a:r>
              <a:rPr lang="en-US" dirty="0"/>
              <a:t>def </a:t>
            </a:r>
            <a:r>
              <a:rPr lang="en-US" dirty="0">
                <a:solidFill>
                  <a:schemeClr val="bg1"/>
                </a:solidFill>
              </a:rPr>
              <a:t>gen01</a:t>
            </a:r>
            <a:r>
              <a:rPr lang="en-US" dirty="0"/>
              <a:t>(</a:t>
            </a:r>
            <a:r>
              <a:rPr lang="en-US" dirty="0" err="1"/>
              <a:t>idx</a:t>
            </a:r>
            <a:r>
              <a:rPr lang="en-US" dirty="0"/>
              <a:t>, vector):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if </a:t>
            </a:r>
            <a:r>
              <a:rPr lang="en-US" dirty="0" err="1"/>
              <a:t>idx</a:t>
            </a:r>
            <a:r>
              <a:rPr lang="en-US" dirty="0"/>
              <a:t> &gt;= </a:t>
            </a:r>
            <a:r>
              <a:rPr lang="en-US" dirty="0" err="1"/>
              <a:t>len</a:t>
            </a:r>
            <a:r>
              <a:rPr lang="en-US" dirty="0"/>
              <a:t>(vector):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</a:t>
            </a:r>
            <a:r>
              <a:rPr lang="en-US"/>
              <a:t>print("".</a:t>
            </a:r>
            <a:r>
              <a:rPr lang="en-US" dirty="0"/>
              <a:t>join([str(x) for x in vector]))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return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for number in range(0, 2):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vector[</a:t>
            </a:r>
            <a:r>
              <a:rPr lang="en-US" dirty="0" err="1"/>
              <a:t>idx</a:t>
            </a:r>
            <a:r>
              <a:rPr lang="en-US" dirty="0"/>
              <a:t>] = number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</a:t>
            </a:r>
            <a:r>
              <a:rPr lang="en-US" dirty="0">
                <a:solidFill>
                  <a:schemeClr val="bg1"/>
                </a:solidFill>
              </a:rPr>
              <a:t>gen01</a:t>
            </a:r>
            <a:r>
              <a:rPr lang="en-US" dirty="0"/>
              <a:t>(</a:t>
            </a:r>
            <a:r>
              <a:rPr lang="en-US" dirty="0" err="1"/>
              <a:t>idx</a:t>
            </a:r>
            <a:r>
              <a:rPr lang="en-US" dirty="0"/>
              <a:t> + 1, vector)</a:t>
            </a:r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Generate n-bit Vectors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5613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Backtracking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Generating All Candidates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90331719"/>
              </p:ext>
            </p:extLst>
          </p:nvPr>
        </p:nvGraphicFramePr>
        <p:xfrm>
          <a:off x="3836894" y="845173"/>
          <a:ext cx="4108824" cy="3493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322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</a:rPr>
              <a:t>backtracking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Class of algorithms for </a:t>
            </a:r>
            <a:r>
              <a:rPr lang="en-US" sz="3398" b="1" dirty="0">
                <a:solidFill>
                  <a:schemeClr val="bg1"/>
                </a:solidFill>
              </a:rPr>
              <a:t>finding all solutions</a:t>
            </a:r>
            <a:endParaRPr lang="en-US" dirty="0"/>
          </a:p>
          <a:p>
            <a:pPr lvl="2"/>
            <a:r>
              <a:rPr lang="en-US" dirty="0"/>
              <a:t>E.g., find all paths from Source to Destination</a:t>
            </a:r>
          </a:p>
          <a:p>
            <a:r>
              <a:rPr lang="en-US" sz="3400" dirty="0"/>
              <a:t>How does backtracking work?</a:t>
            </a:r>
          </a:p>
          <a:p>
            <a:pPr lvl="1"/>
            <a:r>
              <a:rPr lang="en-US" sz="3400" dirty="0"/>
              <a:t>At each step </a:t>
            </a:r>
            <a:r>
              <a:rPr lang="en-US" sz="3400" b="1" dirty="0">
                <a:solidFill>
                  <a:schemeClr val="bg1"/>
                </a:solidFill>
              </a:rPr>
              <a:t>tries all perspective possibilities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recursively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Drop</a:t>
            </a:r>
            <a:r>
              <a:rPr lang="en-US" sz="3400" dirty="0"/>
              <a:t> all </a:t>
            </a:r>
            <a:r>
              <a:rPr lang="en-US" sz="3400" b="1" dirty="0">
                <a:solidFill>
                  <a:schemeClr val="bg1"/>
                </a:solidFill>
              </a:rPr>
              <a:t>non-perspective possibilities </a:t>
            </a:r>
            <a:r>
              <a:rPr lang="en-US" sz="3400" dirty="0"/>
              <a:t>as early as possible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6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440561" y="1610899"/>
            <a:ext cx="7310878" cy="4480366"/>
          </a:xfrm>
        </p:spPr>
        <p:txBody>
          <a:bodyPr/>
          <a:lstStyle/>
          <a:p>
            <a:pPr>
              <a:buClr>
                <a:srgbClr val="F2B254"/>
              </a:buClr>
              <a:buSzPct val="100000"/>
            </a:pPr>
            <a:r>
              <a:rPr lang="en-US" dirty="0"/>
              <a:t>static void recurrence(Node node)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if (node is solution)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</a:t>
            </a:r>
            <a:r>
              <a:rPr lang="en-US" dirty="0" err="1"/>
              <a:t>printSolution</a:t>
            </a:r>
            <a:r>
              <a:rPr lang="en-US" dirty="0"/>
              <a:t>(node);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} else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for each child c of node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if (c is perspective candidate)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</a:t>
            </a:r>
            <a:r>
              <a:rPr lang="en-US" dirty="0" err="1"/>
              <a:t>markPositionVisited</a:t>
            </a:r>
            <a:r>
              <a:rPr lang="en-US" dirty="0"/>
              <a:t>(c);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recurrence(c);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</a:t>
            </a:r>
            <a:r>
              <a:rPr lang="en-US" dirty="0" err="1"/>
              <a:t>unmarkPositionVisited</a:t>
            </a:r>
            <a:r>
              <a:rPr lang="en-US" dirty="0"/>
              <a:t>(c);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Algorithm (Pseudocode)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0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400" dirty="0"/>
              <a:t>We are given a </a:t>
            </a:r>
            <a:r>
              <a:rPr lang="en-US" sz="3400" b="1" dirty="0">
                <a:solidFill>
                  <a:schemeClr val="bg1"/>
                </a:solidFill>
              </a:rPr>
              <a:t>labyrinth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Represented as matrix of cells of size M x N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Empty cells </a:t>
            </a:r>
            <a:r>
              <a:rPr lang="en-US" sz="3400" dirty="0">
                <a:solidFill>
                  <a:schemeClr val="bg1"/>
                </a:solidFill>
              </a:rPr>
              <a:t>'</a:t>
            </a:r>
            <a:r>
              <a:rPr lang="en-US" sz="3400" b="1" dirty="0">
                <a:solidFill>
                  <a:schemeClr val="bg1"/>
                </a:solidFill>
              </a:rPr>
              <a:t>-</a:t>
            </a:r>
            <a:r>
              <a:rPr lang="en-US" sz="3400" dirty="0">
                <a:solidFill>
                  <a:schemeClr val="bg1"/>
                </a:solidFill>
              </a:rPr>
              <a:t>'</a:t>
            </a:r>
            <a:r>
              <a:rPr lang="en-US" sz="3400" dirty="0"/>
              <a:t> are passable, the others </a:t>
            </a:r>
            <a:r>
              <a:rPr lang="en-US" sz="3400" dirty="0">
                <a:solidFill>
                  <a:schemeClr val="bg1"/>
                </a:solidFill>
              </a:rPr>
              <a:t>'</a:t>
            </a:r>
            <a:r>
              <a:rPr lang="en-US" sz="3400" b="1" dirty="0">
                <a:solidFill>
                  <a:schemeClr val="bg1"/>
                </a:solidFill>
              </a:rPr>
              <a:t>*</a:t>
            </a:r>
            <a:r>
              <a:rPr lang="en-US" sz="3400" dirty="0">
                <a:solidFill>
                  <a:schemeClr val="bg1"/>
                </a:solidFill>
              </a:rPr>
              <a:t>'</a:t>
            </a:r>
            <a:r>
              <a:rPr lang="en-US" sz="3400" dirty="0"/>
              <a:t> are not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We </a:t>
            </a:r>
            <a:r>
              <a:rPr lang="en-US" sz="3400" b="1" dirty="0">
                <a:solidFill>
                  <a:schemeClr val="bg1"/>
                </a:solidFill>
              </a:rPr>
              <a:t>start from the top left </a:t>
            </a:r>
            <a:r>
              <a:rPr lang="en-US" sz="3400" dirty="0"/>
              <a:t>corner and </a:t>
            </a:r>
            <a:r>
              <a:rPr lang="en-US" sz="3400" b="1" dirty="0">
                <a:solidFill>
                  <a:schemeClr val="bg1"/>
                </a:solidFill>
              </a:rPr>
              <a:t>can move in all                   4 directions </a:t>
            </a:r>
            <a:r>
              <a:rPr lang="en-US" sz="3400" dirty="0"/>
              <a:t>(up, down, left, right)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We want to </a:t>
            </a:r>
            <a:r>
              <a:rPr lang="en-US" sz="3400" b="1" dirty="0">
                <a:solidFill>
                  <a:schemeClr val="bg1"/>
                </a:solidFill>
              </a:rPr>
              <a:t>find all paths to the exit</a:t>
            </a:r>
            <a:r>
              <a:rPr lang="en-US" sz="3400" dirty="0"/>
              <a:t>, marked </a:t>
            </a:r>
            <a:r>
              <a:rPr lang="en-US" sz="3400" dirty="0">
                <a:solidFill>
                  <a:schemeClr val="bg1"/>
                </a:solidFill>
              </a:rPr>
              <a:t>'</a:t>
            </a:r>
            <a:r>
              <a:rPr lang="en-US" sz="3400" b="1" dirty="0">
                <a:solidFill>
                  <a:schemeClr val="bg1"/>
                </a:solidFill>
              </a:rPr>
              <a:t>e</a:t>
            </a:r>
            <a:r>
              <a:rPr lang="en-US" sz="3400" dirty="0">
                <a:solidFill>
                  <a:schemeClr val="bg1"/>
                </a:solidFill>
              </a:rPr>
              <a:t>'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All Paths in a Labyrinth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3 different paths</a:t>
            </a:r>
            <a:r>
              <a:rPr lang="en-US" dirty="0"/>
              <a:t> from the top left corner to the bottom right corner: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All Paths in a Labyrinth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A0012-9ED1-441C-B887-A25978408460}"/>
              </a:ext>
            </a:extLst>
          </p:cNvPr>
          <p:cNvSpPr txBox="1"/>
          <p:nvPr/>
        </p:nvSpPr>
        <p:spPr>
          <a:xfrm>
            <a:off x="750688" y="5357627"/>
            <a:ext cx="2935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RRDDLLDDRRRRRR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3D683D-2161-47EE-93C6-62D6E6419C9C}"/>
              </a:ext>
            </a:extLst>
          </p:cNvPr>
          <p:cNvSpPr txBox="1"/>
          <p:nvPr/>
        </p:nvSpPr>
        <p:spPr>
          <a:xfrm>
            <a:off x="4522426" y="5357627"/>
            <a:ext cx="3147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RRDDRRUURRDDDD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B9B570-D091-44A3-B515-9161BBD5130D}"/>
              </a:ext>
            </a:extLst>
          </p:cNvPr>
          <p:cNvSpPr txBox="1"/>
          <p:nvPr/>
        </p:nvSpPr>
        <p:spPr>
          <a:xfrm>
            <a:off x="8756061" y="5357627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RRDDRRRRDD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410974"/>
              </p:ext>
            </p:extLst>
          </p:nvPr>
        </p:nvGraphicFramePr>
        <p:xfrm>
          <a:off x="416833" y="2518618"/>
          <a:ext cx="3603131" cy="255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4733">
                  <a:extLst>
                    <a:ext uri="{9D8B030D-6E8A-4147-A177-3AD203B41FA5}">
                      <a16:colId xmlns:a16="http://schemas.microsoft.com/office/drawing/2014/main" val="151187490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223948639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3577954056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997495548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2996986203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182092901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1803185139"/>
                    </a:ext>
                  </a:extLst>
                </a:gridCol>
              </a:tblGrid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154204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654590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96622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80930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839973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013979"/>
              </p:ext>
            </p:extLst>
          </p:nvPr>
        </p:nvGraphicFramePr>
        <p:xfrm>
          <a:off x="4246395" y="2518618"/>
          <a:ext cx="3603131" cy="255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4733">
                  <a:extLst>
                    <a:ext uri="{9D8B030D-6E8A-4147-A177-3AD203B41FA5}">
                      <a16:colId xmlns:a16="http://schemas.microsoft.com/office/drawing/2014/main" val="151187490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223948639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3577954056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997495548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2996986203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182092901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1803185139"/>
                    </a:ext>
                  </a:extLst>
                </a:gridCol>
              </a:tblGrid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154204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654590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96622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80930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83997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980494"/>
              </p:ext>
            </p:extLst>
          </p:nvPr>
        </p:nvGraphicFramePr>
        <p:xfrm>
          <a:off x="8075957" y="2518618"/>
          <a:ext cx="3603131" cy="255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4733">
                  <a:extLst>
                    <a:ext uri="{9D8B030D-6E8A-4147-A177-3AD203B41FA5}">
                      <a16:colId xmlns:a16="http://schemas.microsoft.com/office/drawing/2014/main" val="151187490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223948639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3577954056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997495548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2996986203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182092901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1803185139"/>
                    </a:ext>
                  </a:extLst>
                </a:gridCol>
              </a:tblGrid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154204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654590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96622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80930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839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20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dirty="0"/>
              <a:t> that will store the path</a:t>
            </a:r>
          </a:p>
          <a:p>
            <a:r>
              <a:rPr lang="en-US" dirty="0"/>
              <a:t>Pass a direction at each recursive call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Add the direction at </a:t>
            </a:r>
            <a:r>
              <a:rPr lang="en-US" dirty="0"/>
              <a:t>the start of each recursive call</a:t>
            </a:r>
          </a:p>
          <a:p>
            <a:r>
              <a:rPr lang="en-US" dirty="0"/>
              <a:t>If you find an exit of the lab, then print the path</a:t>
            </a:r>
          </a:p>
          <a:p>
            <a:r>
              <a:rPr lang="en-US" dirty="0"/>
              <a:t>Otherwise, mark the current cell as visited and try visit all possible directions</a:t>
            </a:r>
          </a:p>
          <a:p>
            <a:r>
              <a:rPr lang="en-US" dirty="0">
                <a:sym typeface="Wingdings" panose="05000000000000000000" pitchFamily="2" charset="2"/>
              </a:rPr>
              <a:t>Unmark the current cell and remove the last direction </a:t>
            </a:r>
            <a:r>
              <a:rPr lang="en-US" dirty="0"/>
              <a:t>at the end of each recursive call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Paths in a Labyrinth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7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Write a program to find all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possible placements of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8 queens on a chessboard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 that no two queens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en-US" dirty="0"/>
              <a:t>can attack each other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http://en.wikipedia.org/wiki/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en-US" dirty="0">
                <a:hlinkClick r:id="rId2"/>
              </a:rPr>
              <a:t>Eight_queens_puzzle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"8 Queens" Puzzle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128" name="Picture 8" descr="http://superprofundo.com/wp-content/uploads/2011/01/8queens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46960" y="1602215"/>
            <a:ext cx="4388885" cy="4388885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73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Why should we analyze algorithms?</a:t>
            </a:r>
          </a:p>
          <a:p>
            <a:pPr lvl="1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Predict the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resources</a:t>
            </a:r>
            <a:r>
              <a:rPr lang="en-US" altLang="ko-KR" sz="3400" dirty="0">
                <a:ea typeface="굴림" pitchFamily="50" charset="-127"/>
              </a:rPr>
              <a:t> the algorithm will need</a:t>
            </a:r>
          </a:p>
          <a:p>
            <a:pPr lvl="2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Computational time (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CPU</a:t>
            </a:r>
            <a:r>
              <a:rPr lang="en-US" altLang="ko-KR" sz="3400" dirty="0">
                <a:ea typeface="굴림" pitchFamily="50" charset="-127"/>
              </a:rPr>
              <a:t> consumption)</a:t>
            </a:r>
          </a:p>
          <a:p>
            <a:pPr lvl="2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Memory space (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RAM</a:t>
            </a:r>
            <a:r>
              <a:rPr lang="en-US" altLang="ko-KR" sz="3400" dirty="0">
                <a:ea typeface="굴림" pitchFamily="50" charset="-127"/>
              </a:rPr>
              <a:t> consumption)</a:t>
            </a:r>
          </a:p>
          <a:p>
            <a:pPr lvl="2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Communication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bandwidth</a:t>
            </a:r>
            <a:r>
              <a:rPr lang="en-US" altLang="ko-KR" sz="3400" dirty="0">
                <a:ea typeface="굴림" pitchFamily="50" charset="-127"/>
              </a:rPr>
              <a:t> consumption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Hard disk </a:t>
            </a:r>
            <a:r>
              <a:rPr lang="en-US" sz="3400" dirty="0">
                <a:ea typeface="굴림" pitchFamily="50" charset="-127"/>
              </a:rPr>
              <a:t>operations</a:t>
            </a:r>
            <a:endParaRPr lang="en-US" sz="3400" b="1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</a:pPr>
            <a:endParaRPr lang="en-US" altLang="ko-KR" dirty="0">
              <a:ea typeface="굴림" pitchFamily="50" charset="-127"/>
            </a:endParaRPr>
          </a:p>
          <a:p>
            <a:pPr lvl="2">
              <a:lnSpc>
                <a:spcPct val="110000"/>
              </a:lnSpc>
            </a:pPr>
            <a:endParaRPr lang="bg-BG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Algorithm Analysis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Find all solutions to "8 Queens Puzzle“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At each step: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Put</a:t>
            </a:r>
            <a:r>
              <a:rPr lang="en-US" sz="3400" dirty="0"/>
              <a:t> a queen at </a:t>
            </a:r>
          </a:p>
          <a:p>
            <a:pPr lvl="1"/>
            <a:r>
              <a:rPr lang="en-US" sz="3400" dirty="0"/>
              <a:t>free position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Recursive call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Remove</a:t>
            </a:r>
            <a:r>
              <a:rPr lang="en-US" sz="3400" dirty="0"/>
              <a:t> the queen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014633" y="1873724"/>
            <a:ext cx="6671090" cy="3687714"/>
          </a:xfrm>
        </p:spPr>
        <p:txBody>
          <a:bodyPr/>
          <a:lstStyle/>
          <a:p>
            <a:pPr>
              <a:buClr>
                <a:srgbClr val="F2B254"/>
              </a:buClr>
              <a:buSzPct val="100000"/>
            </a:pPr>
            <a:r>
              <a:rPr lang="en-US" dirty="0"/>
              <a:t>def </a:t>
            </a:r>
            <a:r>
              <a:rPr lang="en-US" dirty="0" err="1"/>
              <a:t>put_queens</a:t>
            </a:r>
            <a:r>
              <a:rPr lang="en-US" dirty="0"/>
              <a:t>(row):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if row == 8: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</a:t>
            </a:r>
            <a:r>
              <a:rPr lang="en-US" dirty="0" err="1"/>
              <a:t>print_solution</a:t>
            </a:r>
            <a:r>
              <a:rPr lang="en-US" dirty="0"/>
              <a:t>()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return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for col in range(0, 8):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if </a:t>
            </a:r>
            <a:r>
              <a:rPr lang="en-US" dirty="0" err="1"/>
              <a:t>can_place_queen</a:t>
            </a:r>
            <a:r>
              <a:rPr lang="en-US" dirty="0"/>
              <a:t>(row, col):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    </a:t>
            </a:r>
            <a:r>
              <a:rPr lang="en-US" dirty="0" err="1">
                <a:solidFill>
                  <a:schemeClr val="bg1"/>
                </a:solidFill>
              </a:rPr>
              <a:t>set_queen</a:t>
            </a:r>
            <a:r>
              <a:rPr lang="en-US" dirty="0"/>
              <a:t>(row, col)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    </a:t>
            </a:r>
            <a:r>
              <a:rPr lang="en-US" dirty="0" err="1"/>
              <a:t>put_queens</a:t>
            </a:r>
            <a:r>
              <a:rPr lang="en-US" dirty="0"/>
              <a:t>(row + 1)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    </a:t>
            </a:r>
            <a:r>
              <a:rPr lang="en-US" dirty="0" err="1">
                <a:solidFill>
                  <a:schemeClr val="bg1"/>
                </a:solidFill>
              </a:rPr>
              <a:t>remove_queen</a:t>
            </a:r>
            <a:r>
              <a:rPr lang="en-US" dirty="0"/>
              <a:t>(row, col)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"8 Queens" Puzzle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1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Recursion or Iteration?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When to Use and When to Avoid Recursion?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66447" y="1972235"/>
            <a:ext cx="2456330" cy="127949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dirty="0">
                <a:solidFill>
                  <a:schemeClr val="bg2"/>
                </a:solidFill>
              </a:rPr>
              <a:t>R || I</a:t>
            </a:r>
          </a:p>
        </p:txBody>
      </p:sp>
    </p:spTree>
    <p:extLst>
      <p:ext uri="{BB962C8B-B14F-4D97-AF65-F5344CB8AC3E}">
        <p14:creationId xmlns:p14="http://schemas.microsoft.com/office/powerpoint/2010/main" val="233499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Recursion vs. Iteration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Recursive calls are </a:t>
            </a:r>
            <a:r>
              <a:rPr lang="en-US" sz="3000" b="1" dirty="0">
                <a:solidFill>
                  <a:schemeClr val="bg1"/>
                </a:solidFill>
              </a:rPr>
              <a:t>slower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Parameters and return values </a:t>
            </a:r>
            <a:r>
              <a:rPr lang="en-US" sz="3000" b="1" dirty="0">
                <a:solidFill>
                  <a:schemeClr val="bg1"/>
                </a:solidFill>
              </a:rPr>
              <a:t>travel</a:t>
            </a:r>
            <a:r>
              <a:rPr lang="en-US" sz="3000" dirty="0"/>
              <a:t> through the stack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Good for branching problems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No function call </a:t>
            </a:r>
            <a:r>
              <a:rPr lang="en-US" sz="3000" b="1" dirty="0">
                <a:solidFill>
                  <a:schemeClr val="bg1"/>
                </a:solidFill>
              </a:rPr>
              <a:t>cost</a:t>
            </a:r>
          </a:p>
          <a:p>
            <a:r>
              <a:rPr lang="en-US" sz="3000" dirty="0"/>
              <a:t>Creates </a:t>
            </a:r>
            <a:r>
              <a:rPr lang="en-US" sz="3000" b="1" dirty="0">
                <a:solidFill>
                  <a:schemeClr val="bg1"/>
                </a:solidFill>
              </a:rPr>
              <a:t>local</a:t>
            </a:r>
            <a:r>
              <a:rPr lang="en-US" sz="3000" dirty="0"/>
              <a:t> variables</a:t>
            </a:r>
          </a:p>
          <a:p>
            <a:r>
              <a:rPr lang="en-US" sz="3000" dirty="0"/>
              <a:t>Good for linear problems (no branching)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644859" y="3467100"/>
            <a:ext cx="4042551" cy="1495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def fact(n):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  if n == 0: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      return 1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  return n * fact(n - 1)</a:t>
            </a:r>
          </a:p>
        </p:txBody>
      </p:sp>
      <p:sp>
        <p:nvSpPr>
          <p:cNvPr id="14" name="Text Placeholder 6"/>
          <p:cNvSpPr txBox="1">
            <a:spLocks/>
          </p:cNvSpPr>
          <p:nvPr/>
        </p:nvSpPr>
        <p:spPr>
          <a:xfrm>
            <a:off x="7038397" y="3467100"/>
            <a:ext cx="4724978" cy="18191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def fact(n):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  result = 1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 in range(1, n + 1):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      result *= </a:t>
            </a:r>
            <a:r>
              <a:rPr lang="en-US" sz="2000" dirty="0" err="1"/>
              <a:t>i</a:t>
            </a:r>
            <a:endParaRPr lang="en-US" sz="2000" dirty="0"/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  return result</a:t>
            </a:r>
          </a:p>
        </p:txBody>
      </p:sp>
    </p:spTree>
    <p:extLst>
      <p:ext uri="{BB962C8B-B14F-4D97-AF65-F5344CB8AC3E}">
        <p14:creationId xmlns:p14="http://schemas.microsoft.com/office/powerpoint/2010/main" val="404517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14" grpId="0" uiExpand="1" build="p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Infinite recursion </a:t>
            </a:r>
            <a:r>
              <a:rPr lang="en-US" dirty="0"/>
              <a:t>== a method calls itself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infinitely</a:t>
            </a:r>
          </a:p>
          <a:p>
            <a:pPr lvl="1"/>
            <a:r>
              <a:rPr lang="en-US" dirty="0"/>
              <a:t>Typically, infinite recursion == bug in the program</a:t>
            </a:r>
          </a:p>
          <a:p>
            <a:pPr lvl="1"/>
            <a:r>
              <a:rPr lang="en-US" dirty="0"/>
              <a:t>The bottom of the recursion is missing or wrong</a:t>
            </a:r>
          </a:p>
          <a:p>
            <a:pPr lvl="1"/>
            <a:r>
              <a:rPr lang="en-US"/>
              <a:t>In Python / C</a:t>
            </a:r>
            <a:r>
              <a:rPr lang="en-US" dirty="0"/>
              <a:t># / Java / C++ causes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stack overflow</a:t>
            </a:r>
            <a:r>
              <a:rPr lang="en-US" dirty="0"/>
              <a:t>" error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Recursion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CD68C-B0AB-42EE-BFC8-8C11F24F8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296" y="3857559"/>
            <a:ext cx="6117995" cy="25396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270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When used incorrectly recursion could take too much memory and computing power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Can be Harmful!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644474" y="2490359"/>
            <a:ext cx="9626990" cy="33002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dirty="0"/>
              <a:t>def </a:t>
            </a:r>
            <a:r>
              <a:rPr lang="en-US" dirty="0" err="1"/>
              <a:t>calc_fib</a:t>
            </a:r>
            <a:r>
              <a:rPr lang="en-US" dirty="0"/>
              <a:t>(number):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if number &lt;= 1: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return 1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return </a:t>
            </a:r>
            <a:r>
              <a:rPr lang="en-US" dirty="0" err="1"/>
              <a:t>calc_fib</a:t>
            </a:r>
            <a:r>
              <a:rPr lang="en-US" dirty="0"/>
              <a:t>(number - 1) + </a:t>
            </a:r>
            <a:r>
              <a:rPr lang="en-US" dirty="0" err="1"/>
              <a:t>calc_fib</a:t>
            </a:r>
            <a:r>
              <a:rPr lang="en-US" dirty="0"/>
              <a:t>(number - 2)</a:t>
            </a:r>
          </a:p>
          <a:p>
            <a:pPr>
              <a:buClr>
                <a:srgbClr val="F2B254"/>
              </a:buClr>
              <a:buSzPct val="100000"/>
            </a:pPr>
            <a:endParaRPr lang="en-US" dirty="0"/>
          </a:p>
          <a:p>
            <a:pPr>
              <a:buClr>
                <a:srgbClr val="F2B254"/>
              </a:buClr>
              <a:buSzPct val="100000"/>
            </a:pPr>
            <a:endParaRPr lang="en-US" dirty="0"/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print(</a:t>
            </a:r>
            <a:r>
              <a:rPr lang="en-US" dirty="0" err="1"/>
              <a:t>calc_fib</a:t>
            </a:r>
            <a:r>
              <a:rPr lang="en-US" dirty="0"/>
              <a:t>(10)) </a:t>
            </a:r>
            <a:r>
              <a:rPr lang="en-US" dirty="0">
                <a:solidFill>
                  <a:schemeClr val="accent2"/>
                </a:solidFill>
              </a:rPr>
              <a:t># 89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print(</a:t>
            </a:r>
            <a:r>
              <a:rPr lang="en-US" dirty="0" err="1"/>
              <a:t>calc_fib</a:t>
            </a:r>
            <a:r>
              <a:rPr lang="en-US" dirty="0"/>
              <a:t>(50)) </a:t>
            </a:r>
            <a:r>
              <a:rPr lang="en-US" dirty="0">
                <a:solidFill>
                  <a:schemeClr val="accent2"/>
                </a:solidFill>
              </a:rPr>
              <a:t># This will hang!</a:t>
            </a:r>
          </a:p>
        </p:txBody>
      </p:sp>
    </p:spTree>
    <p:extLst>
      <p:ext uri="{BB962C8B-B14F-4D97-AF65-F5344CB8AC3E}">
        <p14:creationId xmlns:p14="http://schemas.microsoft.com/office/powerpoint/2010/main" val="286770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fib(n)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makes about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fib(n)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recursive calls</a:t>
            </a:r>
          </a:p>
          <a:p>
            <a:r>
              <a:rPr lang="en-US" dirty="0"/>
              <a:t>The same value is calculated many, many times!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the Recursive Fibonacci Calculation Works?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60" y="2801451"/>
            <a:ext cx="7559135" cy="31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3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400" dirty="0"/>
              <a:t>Avoid recursion when an </a:t>
            </a:r>
            <a:r>
              <a:rPr lang="en-US" sz="3400" b="1" dirty="0">
                <a:solidFill>
                  <a:schemeClr val="bg1"/>
                </a:solidFill>
              </a:rPr>
              <a:t>obvious</a:t>
            </a:r>
            <a:r>
              <a:rPr lang="en-US" sz="3400" dirty="0"/>
              <a:t> iterative            algorithm </a:t>
            </a:r>
            <a:r>
              <a:rPr lang="en-US" sz="3400" b="1" dirty="0">
                <a:solidFill>
                  <a:schemeClr val="bg1"/>
                </a:solidFill>
              </a:rPr>
              <a:t>exists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400" dirty="0"/>
              <a:t>Examples: </a:t>
            </a:r>
            <a:r>
              <a:rPr lang="en-US" sz="3400" b="1" dirty="0">
                <a:solidFill>
                  <a:schemeClr val="bg1"/>
                </a:solidFill>
              </a:rPr>
              <a:t>factorial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fibonacci</a:t>
            </a:r>
            <a:r>
              <a:rPr lang="en-US" sz="3400" dirty="0"/>
              <a:t> numbers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400" dirty="0"/>
              <a:t>Use recursion for </a:t>
            </a:r>
            <a:r>
              <a:rPr lang="en-US" sz="3400" b="1" dirty="0">
                <a:solidFill>
                  <a:schemeClr val="bg1"/>
                </a:solidFill>
              </a:rPr>
              <a:t>combinatorial</a:t>
            </a:r>
            <a:r>
              <a:rPr lang="en-US" sz="3400" dirty="0"/>
              <a:t> algorithms where: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400" dirty="0"/>
              <a:t>At each step you need to </a:t>
            </a:r>
            <a:r>
              <a:rPr lang="en-US" sz="3400" b="1" dirty="0">
                <a:solidFill>
                  <a:schemeClr val="bg1"/>
                </a:solidFill>
              </a:rPr>
              <a:t>recursively</a:t>
            </a:r>
            <a:r>
              <a:rPr lang="en-US" sz="3400" dirty="0"/>
              <a:t> explore more than one possible continuation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Branched</a:t>
            </a:r>
            <a:r>
              <a:rPr lang="en-US" sz="3200" dirty="0"/>
              <a:t> recursive algorithms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Use Recursion?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4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1" y="1724213"/>
            <a:ext cx="7963887" cy="473532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Algorithmic </a:t>
            </a:r>
            <a:r>
              <a:rPr lang="en-US" sz="3200" b="1" dirty="0">
                <a:solidFill>
                  <a:schemeClr val="bg1"/>
                </a:solidFill>
              </a:rPr>
              <a:t>Complexity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Recursion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Backtracking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When </a:t>
            </a:r>
            <a:r>
              <a:rPr lang="en-US" sz="3200" b="1" dirty="0">
                <a:solidFill>
                  <a:schemeClr val="bg1"/>
                </a:solidFill>
              </a:rPr>
              <a:t>to use recursion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When </a:t>
            </a:r>
            <a:r>
              <a:rPr lang="en-US" sz="3200" b="1" dirty="0">
                <a:solidFill>
                  <a:schemeClr val="bg1"/>
                </a:solidFill>
              </a:rPr>
              <a:t>to use iteration</a:t>
            </a:r>
          </a:p>
        </p:txBody>
      </p:sp>
    </p:spTree>
    <p:extLst>
      <p:ext uri="{BB962C8B-B14F-4D97-AF65-F5344CB8AC3E}">
        <p14:creationId xmlns:p14="http://schemas.microsoft.com/office/powerpoint/2010/main" val="86072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EFE5BCE-504B-4CB1-AE58-44B8EA5B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955BC-5D13-46A3-8E91-0BA80F284C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0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Calculate maximum steps to find the result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The input(</a:t>
            </a:r>
            <a:r>
              <a:rPr lang="en-US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dirty="0">
                <a:ea typeface="굴림" pitchFamily="50" charset="-127"/>
              </a:rPr>
              <a:t>) of the function is the main source of steps growth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Problem: Get Number of Steps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5025" y="1837392"/>
            <a:ext cx="6533441" cy="26187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/>
            <a:r>
              <a:rPr lang="en-US" sz="2600" b="1" noProof="1">
                <a:latin typeface="Consolas" pitchFamily="49" charset="0"/>
              </a:rPr>
              <a:t>def get_operations_count(n):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    counter = 0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    for i in range(n):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        for j in range(n):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            counter += 1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    return counter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776919" y="1837392"/>
            <a:ext cx="3098228" cy="919401"/>
          </a:xfrm>
          <a:custGeom>
            <a:avLst/>
            <a:gdLst>
              <a:gd name="connsiteX0" fmla="*/ 0 w 3098228"/>
              <a:gd name="connsiteY0" fmla="*/ 153237 h 919401"/>
              <a:gd name="connsiteX1" fmla="*/ 153237 w 3098228"/>
              <a:gd name="connsiteY1" fmla="*/ 0 h 919401"/>
              <a:gd name="connsiteX2" fmla="*/ 516371 w 3098228"/>
              <a:gd name="connsiteY2" fmla="*/ 0 h 919401"/>
              <a:gd name="connsiteX3" fmla="*/ 516371 w 3098228"/>
              <a:gd name="connsiteY3" fmla="*/ 0 h 919401"/>
              <a:gd name="connsiteX4" fmla="*/ 1290928 w 3098228"/>
              <a:gd name="connsiteY4" fmla="*/ 0 h 919401"/>
              <a:gd name="connsiteX5" fmla="*/ 2944991 w 3098228"/>
              <a:gd name="connsiteY5" fmla="*/ 0 h 919401"/>
              <a:gd name="connsiteX6" fmla="*/ 3098228 w 3098228"/>
              <a:gd name="connsiteY6" fmla="*/ 153237 h 919401"/>
              <a:gd name="connsiteX7" fmla="*/ 3098228 w 3098228"/>
              <a:gd name="connsiteY7" fmla="*/ 153234 h 919401"/>
              <a:gd name="connsiteX8" fmla="*/ 3098228 w 3098228"/>
              <a:gd name="connsiteY8" fmla="*/ 153234 h 919401"/>
              <a:gd name="connsiteX9" fmla="*/ 3098228 w 3098228"/>
              <a:gd name="connsiteY9" fmla="*/ 383084 h 919401"/>
              <a:gd name="connsiteX10" fmla="*/ 3098228 w 3098228"/>
              <a:gd name="connsiteY10" fmla="*/ 766164 h 919401"/>
              <a:gd name="connsiteX11" fmla="*/ 2944991 w 3098228"/>
              <a:gd name="connsiteY11" fmla="*/ 919401 h 919401"/>
              <a:gd name="connsiteX12" fmla="*/ 1290928 w 3098228"/>
              <a:gd name="connsiteY12" fmla="*/ 919401 h 919401"/>
              <a:gd name="connsiteX13" fmla="*/ 516371 w 3098228"/>
              <a:gd name="connsiteY13" fmla="*/ 919401 h 919401"/>
              <a:gd name="connsiteX14" fmla="*/ 516371 w 3098228"/>
              <a:gd name="connsiteY14" fmla="*/ 919401 h 919401"/>
              <a:gd name="connsiteX15" fmla="*/ 153237 w 3098228"/>
              <a:gd name="connsiteY15" fmla="*/ 919401 h 919401"/>
              <a:gd name="connsiteX16" fmla="*/ 0 w 3098228"/>
              <a:gd name="connsiteY16" fmla="*/ 766164 h 919401"/>
              <a:gd name="connsiteX17" fmla="*/ 0 w 3098228"/>
              <a:gd name="connsiteY17" fmla="*/ 383084 h 919401"/>
              <a:gd name="connsiteX18" fmla="*/ -609948 w 3098228"/>
              <a:gd name="connsiteY18" fmla="*/ 198738 h 919401"/>
              <a:gd name="connsiteX19" fmla="*/ 0 w 3098228"/>
              <a:gd name="connsiteY19" fmla="*/ 153234 h 919401"/>
              <a:gd name="connsiteX20" fmla="*/ 0 w 3098228"/>
              <a:gd name="connsiteY20" fmla="*/ 153237 h 919401"/>
              <a:gd name="connsiteX0" fmla="*/ 0 w 3098228"/>
              <a:gd name="connsiteY0" fmla="*/ 153237 h 919401"/>
              <a:gd name="connsiteX1" fmla="*/ 153237 w 3098228"/>
              <a:gd name="connsiteY1" fmla="*/ 0 h 919401"/>
              <a:gd name="connsiteX2" fmla="*/ 516371 w 3098228"/>
              <a:gd name="connsiteY2" fmla="*/ 0 h 919401"/>
              <a:gd name="connsiteX3" fmla="*/ 516371 w 3098228"/>
              <a:gd name="connsiteY3" fmla="*/ 0 h 919401"/>
              <a:gd name="connsiteX4" fmla="*/ 1290928 w 3098228"/>
              <a:gd name="connsiteY4" fmla="*/ 0 h 919401"/>
              <a:gd name="connsiteX5" fmla="*/ 2944991 w 3098228"/>
              <a:gd name="connsiteY5" fmla="*/ 0 h 919401"/>
              <a:gd name="connsiteX6" fmla="*/ 3098228 w 3098228"/>
              <a:gd name="connsiteY6" fmla="*/ 153237 h 919401"/>
              <a:gd name="connsiteX7" fmla="*/ 3098228 w 3098228"/>
              <a:gd name="connsiteY7" fmla="*/ 153234 h 919401"/>
              <a:gd name="connsiteX8" fmla="*/ 3098228 w 3098228"/>
              <a:gd name="connsiteY8" fmla="*/ 153234 h 919401"/>
              <a:gd name="connsiteX9" fmla="*/ 3098228 w 3098228"/>
              <a:gd name="connsiteY9" fmla="*/ 383084 h 919401"/>
              <a:gd name="connsiteX10" fmla="*/ 3098228 w 3098228"/>
              <a:gd name="connsiteY10" fmla="*/ 766164 h 919401"/>
              <a:gd name="connsiteX11" fmla="*/ 2944991 w 3098228"/>
              <a:gd name="connsiteY11" fmla="*/ 919401 h 919401"/>
              <a:gd name="connsiteX12" fmla="*/ 1290928 w 3098228"/>
              <a:gd name="connsiteY12" fmla="*/ 919401 h 919401"/>
              <a:gd name="connsiteX13" fmla="*/ 516371 w 3098228"/>
              <a:gd name="connsiteY13" fmla="*/ 919401 h 919401"/>
              <a:gd name="connsiteX14" fmla="*/ 516371 w 3098228"/>
              <a:gd name="connsiteY14" fmla="*/ 919401 h 919401"/>
              <a:gd name="connsiteX15" fmla="*/ 153237 w 3098228"/>
              <a:gd name="connsiteY15" fmla="*/ 919401 h 919401"/>
              <a:gd name="connsiteX16" fmla="*/ 0 w 3098228"/>
              <a:gd name="connsiteY16" fmla="*/ 766164 h 919401"/>
              <a:gd name="connsiteX17" fmla="*/ 0 w 3098228"/>
              <a:gd name="connsiteY17" fmla="*/ 383084 h 919401"/>
              <a:gd name="connsiteX18" fmla="*/ 0 w 3098228"/>
              <a:gd name="connsiteY18" fmla="*/ 153234 h 919401"/>
              <a:gd name="connsiteX19" fmla="*/ 0 w 3098228"/>
              <a:gd name="connsiteY19" fmla="*/ 153237 h 91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98228" h="919401">
                <a:moveTo>
                  <a:pt x="0" y="153237"/>
                </a:moveTo>
                <a:cubicBezTo>
                  <a:pt x="0" y="68607"/>
                  <a:pt x="68607" y="0"/>
                  <a:pt x="153237" y="0"/>
                </a:cubicBezTo>
                <a:lnTo>
                  <a:pt x="516371" y="0"/>
                </a:lnTo>
                <a:lnTo>
                  <a:pt x="516371" y="0"/>
                </a:lnTo>
                <a:lnTo>
                  <a:pt x="1290928" y="0"/>
                </a:lnTo>
                <a:lnTo>
                  <a:pt x="2944991" y="0"/>
                </a:lnTo>
                <a:cubicBezTo>
                  <a:pt x="3029621" y="0"/>
                  <a:pt x="3098228" y="68607"/>
                  <a:pt x="3098228" y="153237"/>
                </a:cubicBezTo>
                <a:lnTo>
                  <a:pt x="3098228" y="153234"/>
                </a:lnTo>
                <a:lnTo>
                  <a:pt x="3098228" y="153234"/>
                </a:lnTo>
                <a:lnTo>
                  <a:pt x="3098228" y="383084"/>
                </a:lnTo>
                <a:lnTo>
                  <a:pt x="3098228" y="766164"/>
                </a:lnTo>
                <a:cubicBezTo>
                  <a:pt x="3098228" y="850794"/>
                  <a:pt x="3029621" y="919401"/>
                  <a:pt x="2944991" y="919401"/>
                </a:cubicBezTo>
                <a:lnTo>
                  <a:pt x="1290928" y="919401"/>
                </a:lnTo>
                <a:lnTo>
                  <a:pt x="516371" y="919401"/>
                </a:lnTo>
                <a:lnTo>
                  <a:pt x="516371" y="919401"/>
                </a:lnTo>
                <a:lnTo>
                  <a:pt x="153237" y="919401"/>
                </a:lnTo>
                <a:cubicBezTo>
                  <a:pt x="68607" y="919401"/>
                  <a:pt x="0" y="850794"/>
                  <a:pt x="0" y="766164"/>
                </a:cubicBezTo>
                <a:lnTo>
                  <a:pt x="0" y="383084"/>
                </a:lnTo>
                <a:lnTo>
                  <a:pt x="0" y="153234"/>
                </a:lnTo>
                <a:lnTo>
                  <a:pt x="0" y="15323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Solution: </a:t>
            </a:r>
          </a:p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T(n) = 3(n ^ 2) + 3n + 3</a:t>
            </a:r>
          </a:p>
        </p:txBody>
      </p:sp>
    </p:spTree>
    <p:extLst>
      <p:ext uri="{BB962C8B-B14F-4D97-AF65-F5344CB8AC3E}">
        <p14:creationId xmlns:p14="http://schemas.microsoft.com/office/powerpoint/2010/main" val="21877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  <p:bldP spid="8" grpId="0" animBg="1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269565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</a:t>
            </a:r>
            <a:br>
              <a:rPr lang="en-US" dirty="0"/>
            </a:br>
            <a:r>
              <a:rPr lang="en-US" dirty="0"/>
              <a:t>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4073" y="4445192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05F6D-7100-411E-91C2-32DDEEC6EB8C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2"/>
              </a:rPr>
              <a:t>softuni.bg</a:t>
            </a:r>
            <a:endParaRPr lang="en-US" noProof="1"/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3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5"/>
              </a:rPr>
              <a:t>forum.softuni.bg</a:t>
            </a:r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F9AED8-E132-4EC3-9B38-B86C8D3A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6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Some parts of the equation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grow much faster </a:t>
            </a:r>
            <a:r>
              <a:rPr lang="en-US" sz="3400" dirty="0">
                <a:ea typeface="굴림" pitchFamily="50" charset="-127"/>
              </a:rPr>
              <a:t>than others</a:t>
            </a:r>
          </a:p>
          <a:p>
            <a:pPr lvl="1">
              <a:lnSpc>
                <a:spcPct val="110000"/>
              </a:lnSpc>
            </a:pPr>
            <a:r>
              <a:rPr lang="en-US" sz="3400" dirty="0"/>
              <a:t>T(n) =</a:t>
            </a:r>
            <a:r>
              <a:rPr lang="en-US" sz="3400" b="1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3(n</a:t>
            </a:r>
            <a:r>
              <a:rPr lang="en-US" sz="3400" b="1" baseline="30000" dirty="0">
                <a:solidFill>
                  <a:schemeClr val="bg1"/>
                </a:solidFill>
              </a:rPr>
              <a:t>2</a:t>
            </a:r>
            <a:r>
              <a:rPr lang="en-US" sz="3400" b="1" dirty="0">
                <a:solidFill>
                  <a:schemeClr val="bg1"/>
                </a:solidFill>
              </a:rPr>
              <a:t>) </a:t>
            </a:r>
            <a:r>
              <a:rPr lang="en-US" sz="3400" dirty="0"/>
              <a:t>+ 3n + 3</a:t>
            </a:r>
          </a:p>
          <a:p>
            <a:pPr lvl="1">
              <a:lnSpc>
                <a:spcPct val="110000"/>
              </a:lnSpc>
            </a:pPr>
            <a:r>
              <a:rPr lang="en-US" sz="3400" dirty="0"/>
              <a:t>We can </a:t>
            </a:r>
            <a:r>
              <a:rPr lang="en-US" sz="3400" b="1" dirty="0">
                <a:solidFill>
                  <a:schemeClr val="bg1"/>
                </a:solidFill>
              </a:rPr>
              <a:t>ignore</a:t>
            </a:r>
            <a:r>
              <a:rPr lang="en-US" sz="3400" dirty="0"/>
              <a:t> some part of this equation</a:t>
            </a:r>
          </a:p>
          <a:p>
            <a:pPr lvl="1"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Higher </a:t>
            </a:r>
            <a:r>
              <a:rPr lang="en-US" sz="3400" dirty="0"/>
              <a:t>terms</a:t>
            </a:r>
            <a:r>
              <a:rPr lang="en-US" sz="3400" dirty="0">
                <a:ea typeface="굴림" pitchFamily="50" charset="-127"/>
              </a:rPr>
              <a:t>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dominate</a:t>
            </a:r>
            <a:r>
              <a:rPr lang="en-US" sz="3400" dirty="0">
                <a:ea typeface="굴림" pitchFamily="50" charset="-127"/>
              </a:rPr>
              <a:t> lower terms –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 &gt; 2</a:t>
            </a:r>
            <a:r>
              <a:rPr lang="en-US" sz="3400" dirty="0">
                <a:ea typeface="굴림" pitchFamily="50" charset="-127"/>
              </a:rPr>
              <a:t>,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 &gt; n</a:t>
            </a:r>
            <a:r>
              <a:rPr lang="en-US" sz="3400" dirty="0">
                <a:ea typeface="굴림" pitchFamily="50" charset="-127"/>
              </a:rPr>
              <a:t>,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3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 &gt; 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  <a:endParaRPr lang="en-US" sz="3400" b="1" dirty="0">
              <a:solidFill>
                <a:schemeClr val="bg1"/>
              </a:solidFill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Multiplicative constants can be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omitted</a:t>
            </a:r>
            <a:r>
              <a:rPr lang="en-US" sz="3400" dirty="0">
                <a:ea typeface="굴림" pitchFamily="50" charset="-127"/>
              </a:rPr>
              <a:t> –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12n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 n</a:t>
            </a:r>
            <a:r>
              <a:rPr lang="en-US" sz="3400" dirty="0">
                <a:ea typeface="굴림" pitchFamily="50" charset="-127"/>
                <a:sym typeface="Wingdings" panose="05000000000000000000" pitchFamily="2" charset="2"/>
              </a:rPr>
              <a:t>,           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  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</a:t>
            </a:r>
            <a:endParaRPr lang="en-US" sz="3400" b="1" baseline="30000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The previous solution becomes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≈ 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Simplifying Step Count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5721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Worst-case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An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upper</a:t>
            </a:r>
            <a:r>
              <a:rPr lang="en-US" altLang="ko-KR" sz="3400" dirty="0">
                <a:ea typeface="굴림" pitchFamily="50" charset="-127"/>
              </a:rPr>
              <a:t> bound on the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Average-case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Average</a:t>
            </a:r>
            <a:r>
              <a:rPr lang="en-US" sz="3400" dirty="0"/>
              <a:t>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Best-case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The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lower</a:t>
            </a:r>
            <a:r>
              <a:rPr lang="en-US" altLang="ko-KR" sz="3400" dirty="0">
                <a:ea typeface="굴림" pitchFamily="50" charset="-127"/>
              </a:rPr>
              <a:t> bound on the running time </a:t>
            </a:r>
            <a:br>
              <a:rPr lang="en-US" altLang="ko-KR" sz="3400" dirty="0">
                <a:ea typeface="굴림" pitchFamily="50" charset="-127"/>
              </a:rPr>
            </a:br>
            <a:r>
              <a:rPr lang="en-US" altLang="ko-KR" sz="3400" dirty="0">
                <a:ea typeface="굴림" pitchFamily="50" charset="-127"/>
              </a:rPr>
              <a:t>(the optimal case)</a:t>
            </a:r>
            <a:endParaRPr lang="bg-BG" sz="3400" dirty="0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4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Therefore, we need to measure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the possibilities: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594360" y="1763795"/>
          <a:ext cx="11019284" cy="478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158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From the previous chart we can deduce:</a:t>
            </a:r>
          </a:p>
          <a:p>
            <a:pPr lvl="1"/>
            <a:r>
              <a:rPr lang="en-US" sz="3400" dirty="0"/>
              <a:t>For smaller size of the input (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) we </a:t>
            </a:r>
            <a:r>
              <a:rPr lang="en-US" sz="3400" b="1" dirty="0">
                <a:solidFill>
                  <a:schemeClr val="bg1"/>
                </a:solidFill>
              </a:rPr>
              <a:t>don't care much for the     runtime</a:t>
            </a:r>
            <a:endParaRPr lang="en-US" sz="3400" dirty="0"/>
          </a:p>
          <a:p>
            <a:pPr lvl="1"/>
            <a:r>
              <a:rPr lang="en-US" sz="3400" dirty="0"/>
              <a:t>So we measure the time as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 approaches </a:t>
            </a:r>
            <a:r>
              <a:rPr lang="en-US" sz="3400" b="1" dirty="0">
                <a:solidFill>
                  <a:schemeClr val="bg1"/>
                </a:solidFill>
              </a:rPr>
              <a:t>infinity</a:t>
            </a:r>
          </a:p>
          <a:p>
            <a:pPr lvl="1"/>
            <a:r>
              <a:rPr lang="en-US" sz="3400" dirty="0"/>
              <a:t>If an algorithm </a:t>
            </a:r>
            <a:r>
              <a:rPr lang="en-US" sz="3400" b="1" dirty="0">
                <a:solidFill>
                  <a:schemeClr val="bg1"/>
                </a:solidFill>
              </a:rPr>
              <a:t>must scale</a:t>
            </a:r>
            <a:r>
              <a:rPr lang="en-US" sz="3400" dirty="0"/>
              <a:t>, it </a:t>
            </a:r>
            <a:r>
              <a:rPr lang="en-US" sz="3400" b="1" dirty="0">
                <a:solidFill>
                  <a:schemeClr val="bg1"/>
                </a:solidFill>
              </a:rPr>
              <a:t>should compute </a:t>
            </a:r>
            <a:r>
              <a:rPr lang="en-US" sz="3400" dirty="0"/>
              <a:t>the result             within a </a:t>
            </a:r>
            <a:r>
              <a:rPr lang="en-US" sz="3400" b="1" dirty="0">
                <a:solidFill>
                  <a:schemeClr val="bg1"/>
                </a:solidFill>
              </a:rPr>
              <a:t>finite and practical time</a:t>
            </a:r>
            <a:r>
              <a:rPr lang="en-US" sz="3400" dirty="0"/>
              <a:t> </a:t>
            </a:r>
          </a:p>
          <a:p>
            <a:pPr lvl="1"/>
            <a:r>
              <a:rPr lang="en-US" sz="3400" dirty="0"/>
              <a:t>We're concerned about the </a:t>
            </a:r>
            <a:r>
              <a:rPr lang="en-US" sz="3400" b="1" dirty="0">
                <a:solidFill>
                  <a:schemeClr val="bg1"/>
                </a:solidFill>
              </a:rPr>
              <a:t>order of an algorithm's complexity</a:t>
            </a:r>
            <a:r>
              <a:rPr lang="en-US" sz="3400" dirty="0"/>
              <a:t>, not the actual time in terms of </a:t>
            </a:r>
            <a:r>
              <a:rPr lang="en-US" sz="3400" b="1" dirty="0">
                <a:solidFill>
                  <a:schemeClr val="bg1"/>
                </a:solidFill>
              </a:rPr>
              <a:t>milliseconds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0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13754</TotalTime>
  <Words>2675</Words>
  <Application>Microsoft Office PowerPoint</Application>
  <PresentationFormat>Widescreen</PresentationFormat>
  <Paragraphs>642</Paragraphs>
  <Slides>52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Consolas</vt:lpstr>
      <vt:lpstr>Wingdings</vt:lpstr>
      <vt:lpstr>Wingdings 2</vt:lpstr>
      <vt:lpstr>1_SoftUni3_1</vt:lpstr>
      <vt:lpstr>Recursion and Backtracking</vt:lpstr>
      <vt:lpstr>Table of Contents</vt:lpstr>
      <vt:lpstr>PowerPoint Presentation</vt:lpstr>
      <vt:lpstr>Algorithm Analysis</vt:lpstr>
      <vt:lpstr>Problem: Get Number of Steps</vt:lpstr>
      <vt:lpstr>Simplifying Step Count</vt:lpstr>
      <vt:lpstr>Time Complexity</vt:lpstr>
      <vt:lpstr>Time Complexity</vt:lpstr>
      <vt:lpstr>Time Complexity</vt:lpstr>
      <vt:lpstr>Asymptotic notations</vt:lpstr>
      <vt:lpstr>Asymptotic Functions</vt:lpstr>
      <vt:lpstr>Typical Complexities</vt:lpstr>
      <vt:lpstr>PowerPoint Presentation</vt:lpstr>
      <vt:lpstr>What is Recursion?</vt:lpstr>
      <vt:lpstr>What is Recursion?</vt:lpstr>
      <vt:lpstr>Call Stack</vt:lpstr>
      <vt:lpstr>Other Definition</vt:lpstr>
      <vt:lpstr>Array Sum – Example</vt:lpstr>
      <vt:lpstr>Problem: Array Sum</vt:lpstr>
      <vt:lpstr>Solution: Array Sum</vt:lpstr>
      <vt:lpstr>Problem: Recursive Factorial</vt:lpstr>
      <vt:lpstr>Recursive Factorial – Example</vt:lpstr>
      <vt:lpstr>Solution: Recursive Factorial</vt:lpstr>
      <vt:lpstr>Direct and Indirect Recursion</vt:lpstr>
      <vt:lpstr>Recursion Pre-Actions and Post-Actions</vt:lpstr>
      <vt:lpstr>Problem: Recursive Drawing</vt:lpstr>
      <vt:lpstr>Pre-Actions and Post-Actions – Example</vt:lpstr>
      <vt:lpstr>PowerPoint Presentation</vt:lpstr>
      <vt:lpstr>Generating 0/1 Vectors</vt:lpstr>
      <vt:lpstr>Generating 0/1 Vectors</vt:lpstr>
      <vt:lpstr>Generating 3-bit Vectors Recursion Tree </vt:lpstr>
      <vt:lpstr>Solution: Generate n-bit Vectors</vt:lpstr>
      <vt:lpstr>PowerPoint Presentation</vt:lpstr>
      <vt:lpstr>Backtracking</vt:lpstr>
      <vt:lpstr>Backtracking Algorithm (Pseudocode)</vt:lpstr>
      <vt:lpstr>Finding All Paths in a Labyrinth</vt:lpstr>
      <vt:lpstr>Finding All Paths in a Labyrinth (2)</vt:lpstr>
      <vt:lpstr>Find all Paths in a Labyrinth</vt:lpstr>
      <vt:lpstr>The "8 Queens" Puzzle</vt:lpstr>
      <vt:lpstr>Solving The "8 Queens" Puzzle</vt:lpstr>
      <vt:lpstr>PowerPoint Presentation</vt:lpstr>
      <vt:lpstr>Performance: Recursion vs. Iteration</vt:lpstr>
      <vt:lpstr>Infinite Recursion</vt:lpstr>
      <vt:lpstr>Recursion Can be Harmful!</vt:lpstr>
      <vt:lpstr>How the Recursive Fibonacci Calculation Works?</vt:lpstr>
      <vt:lpstr>When to Use Recursion?</vt:lpstr>
      <vt:lpstr>Summary</vt:lpstr>
      <vt:lpstr>Questions?</vt:lpstr>
      <vt:lpstr>SoftUni Diamond Partners</vt:lpstr>
      <vt:lpstr>Educational Partners</vt:lpstr>
      <vt:lpstr>License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creator>Software University Foundation</dc:creator>
  <cp:keywords>Software University, SoftUni, programming, coding, software development, education, training, course</cp:keywords>
  <cp:lastModifiedBy>Aleksandra Raykova</cp:lastModifiedBy>
  <cp:revision>536</cp:revision>
  <dcterms:created xsi:type="dcterms:W3CDTF">2018-05-23T13:08:44Z</dcterms:created>
  <dcterms:modified xsi:type="dcterms:W3CDTF">2022-05-03T07:01:17Z</dcterms:modified>
  <cp:category>computer programming, programming, algorithms</cp:category>
</cp:coreProperties>
</file>