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9"/>
  </p:notesMasterIdLst>
  <p:handoutMasterIdLst>
    <p:handoutMasterId r:id="rId80"/>
  </p:handoutMasterIdLst>
  <p:sldIdLst>
    <p:sldId id="503" r:id="rId2"/>
    <p:sldId id="276" r:id="rId3"/>
    <p:sldId id="548" r:id="rId4"/>
    <p:sldId id="549" r:id="rId5"/>
    <p:sldId id="550" r:id="rId6"/>
    <p:sldId id="551" r:id="rId7"/>
    <p:sldId id="552" r:id="rId8"/>
    <p:sldId id="504" r:id="rId9"/>
    <p:sldId id="505" r:id="rId10"/>
    <p:sldId id="506" r:id="rId11"/>
    <p:sldId id="507" r:id="rId12"/>
    <p:sldId id="508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7" r:id="rId26"/>
    <p:sldId id="509" r:id="rId27"/>
    <p:sldId id="510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1" r:id="rId39"/>
    <p:sldId id="522" r:id="rId40"/>
    <p:sldId id="523" r:id="rId41"/>
    <p:sldId id="524" r:id="rId42"/>
    <p:sldId id="525" r:id="rId43"/>
    <p:sldId id="547" r:id="rId44"/>
    <p:sldId id="615" r:id="rId45"/>
    <p:sldId id="572" r:id="rId46"/>
    <p:sldId id="570" r:id="rId47"/>
    <p:sldId id="629" r:id="rId48"/>
    <p:sldId id="630" r:id="rId49"/>
    <p:sldId id="631" r:id="rId50"/>
    <p:sldId id="632" r:id="rId51"/>
    <p:sldId id="633" r:id="rId52"/>
    <p:sldId id="634" r:id="rId53"/>
    <p:sldId id="635" r:id="rId54"/>
    <p:sldId id="636" r:id="rId55"/>
    <p:sldId id="637" r:id="rId56"/>
    <p:sldId id="638" r:id="rId57"/>
    <p:sldId id="639" r:id="rId58"/>
    <p:sldId id="640" r:id="rId59"/>
    <p:sldId id="614" r:id="rId60"/>
    <p:sldId id="571" r:id="rId61"/>
    <p:sldId id="576" r:id="rId62"/>
    <p:sldId id="579" r:id="rId63"/>
    <p:sldId id="628" r:id="rId64"/>
    <p:sldId id="625" r:id="rId65"/>
    <p:sldId id="624" r:id="rId66"/>
    <p:sldId id="577" r:id="rId67"/>
    <p:sldId id="578" r:id="rId68"/>
    <p:sldId id="617" r:id="rId69"/>
    <p:sldId id="618" r:id="rId70"/>
    <p:sldId id="619" r:id="rId71"/>
    <p:sldId id="582" r:id="rId72"/>
    <p:sldId id="349" r:id="rId73"/>
    <p:sldId id="401" r:id="rId74"/>
    <p:sldId id="641" r:id="rId75"/>
    <p:sldId id="608" r:id="rId76"/>
    <p:sldId id="493" r:id="rId77"/>
    <p:sldId id="405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Searching Algorithms" id="{66DCFE1F-60FD-44F2-BE82-706DDBC14898}">
          <p14:sldIdLst>
            <p14:sldId id="548"/>
            <p14:sldId id="549"/>
            <p14:sldId id="550"/>
            <p14:sldId id="551"/>
            <p14:sldId id="552"/>
          </p14:sldIdLst>
        </p14:section>
        <p14:section name="Simple Sorting Algorithms" id="{025A594A-83BB-4580-8EC7-6167D68A791D}">
          <p14:sldIdLst>
            <p14:sldId id="504"/>
            <p14:sldId id="505"/>
            <p14:sldId id="506"/>
            <p14:sldId id="507"/>
            <p14:sldId id="508"/>
          </p14:sldIdLst>
        </p14:section>
        <p14:section name="Selection Sort" id="{24493922-A796-482A-97EE-DA0CD041A266}">
          <p14:sldIdLst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7"/>
          </p14:sldIdLst>
        </p14:section>
        <p14:section name="Bubble Sort" id="{CB35E369-827B-4361-9050-5637832CF5C5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47"/>
            <p14:sldId id="615"/>
            <p14:sldId id="572"/>
          </p14:sldIdLst>
        </p14:section>
        <p14:section name="Insertion Sort" id="{083D9DFE-1D14-4909-903E-79602C1B9D8C}">
          <p14:sldIdLst>
            <p14:sldId id="570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14"/>
            <p14:sldId id="571"/>
          </p14:sldIdLst>
        </p14:section>
        <p14:section name="Advanced Sorting Algorithm" id="{67A0AD46-134D-4F7E-91B8-018C10858330}">
          <p14:sldIdLst>
            <p14:sldId id="576"/>
          </p14:sldIdLst>
        </p14:section>
        <p14:section name="Quick Sort" id="{57DC200B-BA6D-488B-B7AA-85615B460C2D}">
          <p14:sldIdLst>
            <p14:sldId id="579"/>
            <p14:sldId id="628"/>
            <p14:sldId id="625"/>
            <p14:sldId id="624"/>
          </p14:sldIdLst>
        </p14:section>
        <p14:section name="Merge Sort" id="{8FA1EF52-1B77-4244-A92F-3632AE6EF998}">
          <p14:sldIdLst>
            <p14:sldId id="577"/>
            <p14:sldId id="578"/>
            <p14:sldId id="617"/>
            <p14:sldId id="618"/>
            <p14:sldId id="619"/>
            <p14:sldId id="582"/>
          </p14:sldIdLst>
        </p14:section>
        <p14:section name="Conclusion" id="{E19D07F1-86E2-47E9-B2AB-7ADC4F89DC12}">
          <p14:sldIdLst>
            <p14:sldId id="349"/>
            <p14:sldId id="401"/>
            <p14:sldId id="641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849" autoAdjust="0"/>
  </p:normalViewPr>
  <p:slideViewPr>
    <p:cSldViewPr showGuides="1">
      <p:cViewPr varScale="1">
        <p:scale>
          <a:sx n="48" d="100"/>
          <a:sy n="48" d="100"/>
        </p:scale>
        <p:origin x="77" y="71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707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52.pn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53.png"/><Relationship Id="rId15" Type="http://schemas.openxmlformats.org/officeDocument/2006/relationships/image" Target="../media/image58.jpeg"/><Relationship Id="rId23" Type="http://schemas.openxmlformats.org/officeDocument/2006/relationships/image" Target="../media/image6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Binary Search, Selection, Bubble Sort, Insertion, </a:t>
            </a:r>
            <a:r>
              <a:rPr lang="en-US" dirty="0" err="1"/>
              <a:t>QuickSort</a:t>
            </a:r>
            <a:r>
              <a:rPr lang="en-US" dirty="0"/>
              <a:t> and </a:t>
            </a:r>
            <a:r>
              <a:rPr lang="en-US" dirty="0" err="1"/>
              <a:t>MergerSort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for: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65382"/>
              </p:ext>
            </p:extLst>
          </p:nvPr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9783"/>
              </p:ext>
            </p:extLst>
          </p:nvPr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20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sorting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48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by: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best-case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</a:t>
            </a:r>
            <a:r>
              <a:rPr lang="en-US"/>
              <a:t>non-comparison based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2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2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Selection sort </a:t>
            </a:r>
            <a:r>
              <a:rPr lang="en-US" sz="3600" dirty="0"/>
              <a:t>– simple, but inefficient algorithm</a:t>
            </a:r>
          </a:p>
          <a:p>
            <a:pPr lvl="1"/>
            <a:r>
              <a:rPr lang="en-US" sz="3200" dirty="0"/>
              <a:t>Swap the first with the min element on the right, then the second, etc.</a:t>
            </a:r>
          </a:p>
          <a:p>
            <a:pPr lvl="1"/>
            <a:r>
              <a:rPr lang="en-US" sz="3200" dirty="0"/>
              <a:t>Memory: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/>
            <a:r>
              <a:rPr lang="en-US" sz="3200" dirty="0"/>
              <a:t>Time: </a:t>
            </a:r>
            <a:r>
              <a:rPr lang="en-US" sz="3200" b="1" dirty="0">
                <a:solidFill>
                  <a:schemeClr val="bg1"/>
                </a:solidFill>
              </a:rPr>
              <a:t>O(n</a:t>
            </a:r>
            <a:r>
              <a:rPr lang="en-US" sz="3200" b="1" baseline="30000" dirty="0">
                <a:solidFill>
                  <a:schemeClr val="bg1"/>
                </a:solidFill>
              </a:rPr>
              <a:t>2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3200" dirty="0"/>
              <a:t>Stable: No</a:t>
            </a:r>
          </a:p>
          <a:p>
            <a:pPr lvl="1"/>
            <a:r>
              <a:rPr lang="en-US" sz="3200" dirty="0"/>
              <a:t>Method: Selection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6091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6D733C-C1A2-49C5-9BFF-6019DBC59968}"/>
              </a:ext>
            </a:extLst>
          </p:cNvPr>
          <p:cNvSpPr txBox="1"/>
          <p:nvPr/>
        </p:nvSpPr>
        <p:spPr>
          <a:xfrm>
            <a:off x="1428061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88F59-B825-467E-AD34-4DB2AE3C05A7}"/>
              </a:ext>
            </a:extLst>
          </p:cNvPr>
          <p:cNvSpPr txBox="1"/>
          <p:nvPr/>
        </p:nvSpPr>
        <p:spPr>
          <a:xfrm>
            <a:off x="5608024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47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244568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62737" y="244547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6419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344165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622513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6951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4483828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4592512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86794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5500637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5609321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1299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6486882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595566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199997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Algorithms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Binary Search</a:t>
            </a:r>
            <a:endParaRPr lang="bg-BG" dirty="0"/>
          </a:p>
          <a:p>
            <a:r>
              <a:rPr lang="en-US" dirty="0"/>
              <a:t>Simple Sorting Algorithms</a:t>
            </a:r>
          </a:p>
          <a:p>
            <a:pPr lvl="1"/>
            <a:r>
              <a:rPr lang="en-US" dirty="0"/>
              <a:t>Selection, Bubble Sort and Insertion</a:t>
            </a:r>
          </a:p>
          <a:p>
            <a:r>
              <a:rPr lang="en-US" dirty="0"/>
              <a:t>Advanced Sorting Algorithms</a:t>
            </a:r>
          </a:p>
          <a:p>
            <a:pPr lvl="1"/>
            <a:r>
              <a:rPr lang="en-US" noProof="1"/>
              <a:t>QuickSort</a:t>
            </a:r>
            <a:r>
              <a:rPr lang="en-US" dirty="0"/>
              <a:t>, </a:t>
            </a:r>
            <a:r>
              <a:rPr lang="en-US" noProof="1"/>
              <a:t>MergeSort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7526241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47338" y="2514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7917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8531095" y="250000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39779" y="22072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182086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9544334" y="247693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53018" y="218416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10549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3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BFD89-1DEC-4C2D-BAC1-C7147D6E1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16397" y="1989000"/>
            <a:ext cx="10159206" cy="2622550"/>
          </a:xfrm>
        </p:spPr>
        <p:txBody>
          <a:bodyPr/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for </a:t>
            </a:r>
            <a:r>
              <a:rPr lang="en-US" altLang="en-US" sz="2499" dirty="0" err="1"/>
              <a:t>idx</a:t>
            </a:r>
            <a:r>
              <a:rPr lang="en-US" altLang="en-US" sz="2499" dirty="0"/>
              <a:t> in range(</a:t>
            </a:r>
            <a:r>
              <a:rPr lang="en-US" altLang="en-US" sz="2499" dirty="0" err="1"/>
              <a:t>len</a:t>
            </a:r>
            <a:r>
              <a:rPr lang="en-US" altLang="en-US" sz="2499" dirty="0"/>
              <a:t>(</a:t>
            </a:r>
            <a:r>
              <a:rPr lang="en-US" altLang="en-US" sz="2499" dirty="0" err="1"/>
              <a:t>nums</a:t>
            </a:r>
            <a:r>
              <a:rPr lang="en-US" altLang="en-US" sz="2499" dirty="0"/>
              <a:t>)):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    </a:t>
            </a:r>
            <a:r>
              <a:rPr lang="en-US" altLang="en-US" sz="2499" dirty="0" err="1"/>
              <a:t>min_idx</a:t>
            </a:r>
            <a:r>
              <a:rPr lang="en-US" altLang="en-US" sz="2499" dirty="0"/>
              <a:t> = </a:t>
            </a:r>
            <a:r>
              <a:rPr lang="en-US" altLang="en-US" sz="2499" dirty="0" err="1"/>
              <a:t>idx</a:t>
            </a:r>
            <a:endParaRPr lang="en-US" altLang="en-US" sz="2499" dirty="0"/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    for </a:t>
            </a:r>
            <a:r>
              <a:rPr lang="en-US" altLang="en-US" sz="2499" dirty="0" err="1"/>
              <a:t>curr_idx</a:t>
            </a:r>
            <a:r>
              <a:rPr lang="en-US" altLang="en-US" sz="2499" dirty="0"/>
              <a:t> in range(</a:t>
            </a:r>
            <a:r>
              <a:rPr lang="en-US" altLang="en-US" sz="2499" dirty="0" err="1"/>
              <a:t>idx</a:t>
            </a:r>
            <a:r>
              <a:rPr lang="en-US" altLang="en-US" sz="2499" dirty="0"/>
              <a:t> + 1, </a:t>
            </a:r>
            <a:r>
              <a:rPr lang="en-US" altLang="en-US" sz="2499" dirty="0" err="1"/>
              <a:t>len</a:t>
            </a:r>
            <a:r>
              <a:rPr lang="en-US" altLang="en-US" sz="2499" dirty="0"/>
              <a:t>(</a:t>
            </a:r>
            <a:r>
              <a:rPr lang="en-US" altLang="en-US" sz="2499" dirty="0" err="1"/>
              <a:t>nums</a:t>
            </a:r>
            <a:r>
              <a:rPr lang="en-US" altLang="en-US" sz="2499" dirty="0"/>
              <a:t>)):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        if </a:t>
            </a:r>
            <a:r>
              <a:rPr lang="en-US" altLang="en-US" sz="2499" dirty="0" err="1"/>
              <a:t>nums</a:t>
            </a:r>
            <a:r>
              <a:rPr lang="en-US" altLang="en-US" sz="2499" dirty="0"/>
              <a:t>[</a:t>
            </a:r>
            <a:r>
              <a:rPr lang="en-US" altLang="en-US" sz="2499" dirty="0" err="1"/>
              <a:t>curr_idx</a:t>
            </a:r>
            <a:r>
              <a:rPr lang="en-US" altLang="en-US" sz="2499" dirty="0"/>
              <a:t>] &lt; </a:t>
            </a:r>
            <a:r>
              <a:rPr lang="en-US" altLang="en-US" sz="2499" dirty="0" err="1"/>
              <a:t>nums</a:t>
            </a:r>
            <a:r>
              <a:rPr lang="en-US" altLang="en-US" sz="2499" dirty="0"/>
              <a:t>[</a:t>
            </a:r>
            <a:r>
              <a:rPr lang="en-US" altLang="en-US" sz="2499" dirty="0" err="1"/>
              <a:t>min_idx</a:t>
            </a:r>
            <a:r>
              <a:rPr lang="en-US" altLang="en-US" sz="2499" dirty="0"/>
              <a:t>]: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            </a:t>
            </a:r>
            <a:r>
              <a:rPr lang="en-US" altLang="en-US" sz="2499" dirty="0" err="1"/>
              <a:t>min_idx</a:t>
            </a:r>
            <a:r>
              <a:rPr lang="en-US" altLang="en-US" sz="2499" dirty="0"/>
              <a:t> = </a:t>
            </a:r>
            <a:r>
              <a:rPr lang="en-US" altLang="en-US" sz="2499" dirty="0" err="1"/>
              <a:t>curr_idx</a:t>
            </a:r>
            <a:endParaRPr lang="en-US" altLang="en-US" sz="2499" dirty="0"/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    </a:t>
            </a:r>
            <a:r>
              <a:rPr lang="en-US" altLang="en-US" sz="2499" dirty="0" err="1"/>
              <a:t>nums</a:t>
            </a:r>
            <a:r>
              <a:rPr lang="en-US" altLang="en-US" sz="2499" dirty="0"/>
              <a:t>[</a:t>
            </a:r>
            <a:r>
              <a:rPr lang="en-US" altLang="en-US" sz="2499" dirty="0" err="1"/>
              <a:t>idx</a:t>
            </a:r>
            <a:r>
              <a:rPr lang="en-US" altLang="en-US" sz="2499" dirty="0"/>
              <a:t>], </a:t>
            </a:r>
            <a:r>
              <a:rPr lang="en-US" altLang="en-US" sz="2499" dirty="0" err="1"/>
              <a:t>nums</a:t>
            </a:r>
            <a:r>
              <a:rPr lang="en-US" altLang="en-US" sz="2499" dirty="0"/>
              <a:t>[</a:t>
            </a:r>
            <a:r>
              <a:rPr lang="en-US" altLang="en-US" sz="2499" dirty="0" err="1"/>
              <a:t>min_idx</a:t>
            </a:r>
            <a:r>
              <a:rPr lang="en-US" altLang="en-US" sz="2499" dirty="0"/>
              <a:t>] = </a:t>
            </a:r>
            <a:r>
              <a:rPr lang="en-US" altLang="en-US" sz="2499" dirty="0" err="1"/>
              <a:t>nums</a:t>
            </a:r>
            <a:r>
              <a:rPr lang="en-US" altLang="en-US" sz="2499" dirty="0"/>
              <a:t>[</a:t>
            </a:r>
            <a:r>
              <a:rPr lang="en-US" altLang="en-US" sz="2499" dirty="0" err="1"/>
              <a:t>min_idx</a:t>
            </a:r>
            <a:r>
              <a:rPr lang="en-US" altLang="en-US" sz="2499" dirty="0"/>
              <a:t>], </a:t>
            </a:r>
            <a:r>
              <a:rPr lang="en-US" altLang="en-US" sz="2499" dirty="0" err="1"/>
              <a:t>nums</a:t>
            </a:r>
            <a:r>
              <a:rPr lang="en-US" altLang="en-US" sz="2499" dirty="0"/>
              <a:t>[</a:t>
            </a:r>
            <a:r>
              <a:rPr lang="en-US" altLang="en-US" sz="2499" dirty="0" err="1"/>
              <a:t>idx</a:t>
            </a:r>
            <a:r>
              <a:rPr lang="en-US" altLang="en-US" sz="2499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70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Bubble sort </a:t>
            </a:r>
            <a:r>
              <a:rPr lang="en-US" sz="3200" dirty="0"/>
              <a:t>– simple, but inefficient algorithm </a:t>
            </a:r>
          </a:p>
          <a:p>
            <a:pPr>
              <a:buClr>
                <a:schemeClr val="tx1"/>
              </a:buClr>
            </a:pPr>
            <a:r>
              <a:rPr lang="en-US" sz="30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Time: </a:t>
            </a:r>
            <a:r>
              <a:rPr lang="en-US" sz="3000" b="1" dirty="0">
                <a:solidFill>
                  <a:schemeClr val="bg1"/>
                </a:solidFill>
              </a:rPr>
              <a:t>O(n</a:t>
            </a:r>
            <a:r>
              <a:rPr lang="en-US" sz="3000" b="1" baseline="30000" dirty="0">
                <a:solidFill>
                  <a:schemeClr val="bg1"/>
                </a:solidFill>
              </a:rPr>
              <a:t>2</a:t>
            </a:r>
            <a:r>
              <a:rPr lang="en-US" sz="30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Method: Exchanging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657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8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855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5C3C42E2-60C5-4C88-B550-3EE0C9729CBA}"/>
              </a:ext>
            </a:extLst>
          </p:cNvPr>
          <p:cNvGrpSpPr/>
          <p:nvPr/>
        </p:nvGrpSpPr>
        <p:grpSpPr>
          <a:xfrm>
            <a:off x="4888508" y="1494000"/>
            <a:ext cx="2414983" cy="2414983"/>
            <a:chOff x="4888508" y="1494000"/>
            <a:chExt cx="2414983" cy="2414983"/>
          </a:xfrm>
        </p:grpSpPr>
        <p:pic>
          <p:nvPicPr>
            <p:cNvPr id="7" name="Graphic 8" descr="Magnifying glass">
              <a:extLst>
                <a:ext uri="{FF2B5EF4-FFF2-40B4-BE49-F238E27FC236}">
                  <a16:creationId xmlns:a16="http://schemas.microsoft.com/office/drawing/2014/main" id="{C1339936-A6D4-48A7-AC11-7BBEE79E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contras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8508" y="1494000"/>
              <a:ext cx="2414983" cy="2414983"/>
            </a:xfrm>
            <a:prstGeom prst="rect">
              <a:avLst/>
            </a:prstGeom>
          </p:spPr>
        </p:pic>
        <p:pic>
          <p:nvPicPr>
            <p:cNvPr id="8" name="Graphic 12" descr="Newspaper">
              <a:extLst>
                <a:ext uri="{FF2B5EF4-FFF2-40B4-BE49-F238E27FC236}">
                  <a16:creationId xmlns:a16="http://schemas.microsoft.com/office/drawing/2014/main" id="{CB33DEAB-DE8C-4903-AD98-E246533B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41000" y="1854000"/>
              <a:ext cx="1247741" cy="1247741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/>
              <a:t>and Binary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62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995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71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49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82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194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74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56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17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58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br>
              <a:rPr lang="bg-BG" dirty="0"/>
            </a:br>
            <a:r>
              <a:rPr lang="en-US" dirty="0"/>
              <a:t>specified properties among a collection of items</a:t>
            </a:r>
          </a:p>
          <a:p>
            <a:r>
              <a:rPr lang="en-US" dirty="0"/>
              <a:t>Different types of searching algorithms:</a:t>
            </a:r>
          </a:p>
          <a:p>
            <a:pPr lvl="1"/>
            <a:r>
              <a:rPr lang="en-US" dirty="0"/>
              <a:t>For sub-structures of a given structure</a:t>
            </a:r>
          </a:p>
          <a:p>
            <a:pPr lvl="2"/>
            <a:r>
              <a:rPr lang="en-US" dirty="0"/>
              <a:t>A graph, a string, a finite group</a:t>
            </a:r>
          </a:p>
          <a:p>
            <a:pPr lvl="1"/>
            <a:r>
              <a:rPr lang="en-US" dirty="0"/>
              <a:t>Search for the min / max of a function,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87498"/>
            <a:ext cx="9506047" cy="882654"/>
          </a:xfrm>
        </p:spPr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72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93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4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72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69601" y="2079000"/>
            <a:ext cx="9852798" cy="2093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nums = [1, 3, 4, 2, 5, 6]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i in range(len(nums)):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for j in range(1, len(nums) - i):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  if nums[j - 1] &gt; nums[j]: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      nums[j], nums[j - 1] = nums[j - 1], nums[j]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46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0489A-542D-45B3-B4EC-FDD68A5F1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883805-36B0-4ABC-97A5-A05FD011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D8A0F-DB1E-482A-9E1A-8EBAFBA65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1584000"/>
            <a:ext cx="9630000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nums = [1, 3, 4, 2, 5, 6]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is_sorted = False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 = 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not is_sorted: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is_sorted = True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 j in range(1, len(nums) - i):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nums[j - 1] &gt; nums[j]: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nums[j], nums[j - 1] = nums[j - 1], nums[j]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is_sorted = False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 += 1</a:t>
            </a:r>
          </a:p>
        </p:txBody>
      </p:sp>
    </p:spTree>
    <p:extLst>
      <p:ext uri="{BB962C8B-B14F-4D97-AF65-F5344CB8AC3E}">
        <p14:creationId xmlns:p14="http://schemas.microsoft.com/office/powerpoint/2010/main" val="328192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71464"/>
              </p:ext>
            </p:extLst>
          </p:nvPr>
        </p:nvGraphicFramePr>
        <p:xfrm>
          <a:off x="199511" y="3294000"/>
          <a:ext cx="11572974" cy="13706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2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866" y="1192709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Insertion Sort </a:t>
            </a:r>
            <a:r>
              <a:rPr lang="en-US" sz="3400" dirty="0"/>
              <a:t>– simple, but inefficient algorithm</a:t>
            </a:r>
          </a:p>
          <a:p>
            <a:pPr lvl="1"/>
            <a:r>
              <a:rPr lang="en-US" sz="3400" dirty="0"/>
              <a:t>Move the first unsorted element left to its place</a:t>
            </a:r>
          </a:p>
          <a:p>
            <a:pPr lvl="1"/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/>
            <a:r>
              <a:rPr lang="en-US" sz="3400" dirty="0"/>
              <a:t>Time: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</a:t>
            </a:r>
            <a:r>
              <a:rPr lang="en-US" sz="3400" b="1" dirty="0">
                <a:solidFill>
                  <a:schemeClr val="bg1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</a:t>
            </a:r>
            <a:r>
              <a:rPr lang="en-US" sz="3400" b="1" dirty="0">
                <a:solidFill>
                  <a:schemeClr val="bg1"/>
                </a:solidFill>
              </a:rPr>
              <a:t>Insertion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51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7623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2738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1244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521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8961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Linear search </a:t>
            </a:r>
            <a:r>
              <a:rPr lang="en-US" dirty="0"/>
              <a:t>finds a particular value in a list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5245" y="4754596"/>
            <a:ext cx="657982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2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0514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4006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57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4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642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3134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7224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0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4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150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06426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539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8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0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4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64744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179966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249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8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0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4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789853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647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8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0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7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48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49408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249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8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9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36983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7190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97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3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9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7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6608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90100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928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7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3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9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7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7139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180631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523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2075" y="1674000"/>
            <a:ext cx="10407850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range(len(nums)):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j = i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while j &gt; 0 and nums[j] &lt; nums[j - 1]: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nums[j], nums[j - 1] = nums[j - 1], nums[j]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j -= 1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7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3220360"/>
          </a:xfrm>
        </p:spPr>
        <p:txBody>
          <a:bodyPr>
            <a:spAutoFit/>
          </a:bodyPr>
          <a:lstStyle/>
          <a:p>
            <a:r>
              <a:rPr lang="en-US" sz="3200" b="1" dirty="0">
                <a:hlinkClick r:id="rId2"/>
              </a:rPr>
              <a:t>Binary search</a:t>
            </a:r>
            <a:r>
              <a:rPr lang="en-US" sz="3200" dirty="0"/>
              <a:t> finds an item within an ordered data structure</a:t>
            </a:r>
          </a:p>
          <a:p>
            <a:r>
              <a:rPr lang="en-US" sz="3200" dirty="0"/>
              <a:t>At each step, compare the input with the middle element</a:t>
            </a:r>
          </a:p>
          <a:p>
            <a:pPr lvl="1"/>
            <a:r>
              <a:rPr lang="en-US" sz="3000" dirty="0"/>
              <a:t>The algorithm repeats its action to the left or right sub-structure</a:t>
            </a:r>
          </a:p>
          <a:p>
            <a:r>
              <a:rPr lang="en-US" sz="3200" dirty="0"/>
              <a:t>Average performance: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</a:p>
          <a:p>
            <a:r>
              <a:rPr lang="en-US" sz="3200" dirty="0"/>
              <a:t>See the </a:t>
            </a:r>
            <a:r>
              <a:rPr lang="en-US" sz="3200" b="1" dirty="0">
                <a:solidFill>
                  <a:prstClr val="white"/>
                </a:solidFill>
                <a:hlinkClick r:id="rId3"/>
              </a:rPr>
              <a:t>visualization</a:t>
            </a:r>
            <a:endParaRPr lang="en-US" sz="3200" b="1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00" y="4522788"/>
            <a:ext cx="2879629" cy="1998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4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1453"/>
              </p:ext>
            </p:extLst>
          </p:nvPr>
        </p:nvGraphicFramePr>
        <p:xfrm>
          <a:off x="393183" y="2889000"/>
          <a:ext cx="11572974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noProof="1"/>
              <a:t>QuickSort</a:t>
            </a:r>
            <a:r>
              <a:rPr lang="en-US" dirty="0"/>
              <a:t>, </a:t>
            </a:r>
            <a:r>
              <a:rPr lang="en-US" noProof="1"/>
              <a:t>MergeSort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Sorting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3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1000" y="906538"/>
            <a:ext cx="3263825" cy="32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2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QuickSort</a:t>
            </a:r>
            <a:r>
              <a:rPr lang="en-US" sz="3400" dirty="0"/>
              <a:t> – efficient sorting algorithm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Choose a pivot; move smaller elements left &amp; larger right; sort left &amp; right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O(log(n)) </a:t>
            </a:r>
            <a:r>
              <a:rPr lang="en-US" sz="3400" dirty="0"/>
              <a:t>stack space (recursion)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Time: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pPr lvl="2">
              <a:buClr>
                <a:schemeClr val="tx1"/>
              </a:buClr>
            </a:pPr>
            <a:r>
              <a:rPr lang="en-US" sz="3400" dirty="0"/>
              <a:t>When the pivot element divides the array into two </a:t>
            </a:r>
            <a:r>
              <a:rPr lang="en-US" sz="3400" b="1" dirty="0">
                <a:solidFill>
                  <a:schemeClr val="bg1"/>
                </a:solidFill>
              </a:rPr>
              <a:t>unbalanced sub-arrays</a:t>
            </a:r>
            <a:r>
              <a:rPr lang="en-US" sz="3400" dirty="0"/>
              <a:t> (huge difference in size)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</a:t>
            </a:r>
            <a:r>
              <a:rPr lang="en-US" sz="3400" b="1" dirty="0">
                <a:solidFill>
                  <a:schemeClr val="bg1"/>
                </a:solidFill>
              </a:rPr>
              <a:t>Depends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</a:t>
            </a:r>
            <a:r>
              <a:rPr lang="en-US" sz="3400" b="1" dirty="0">
                <a:solidFill>
                  <a:schemeClr val="bg1"/>
                </a:solidFill>
              </a:rPr>
              <a:t>Partitioning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20260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874E7-1A29-4127-8EB5-248B5BEC9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5FED18-E9D5-441F-8842-6FC18E3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Conceptual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F46C6-E405-49CC-8AF8-48B4CDE8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45" y="1674000"/>
            <a:ext cx="7834235" cy="44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14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0632E-91A6-4ED5-BED9-2DC782C3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4FBEE6-BBA9-4D24-9FC3-CB0943F9CF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0861" y="1404000"/>
            <a:ext cx="9790278" cy="5178506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quick_sort</a:t>
            </a:r>
            <a:r>
              <a:rPr lang="en-US" sz="2200" dirty="0"/>
              <a:t>(</a:t>
            </a:r>
            <a:r>
              <a:rPr lang="en-US" sz="2200" dirty="0" err="1"/>
              <a:t>nums</a:t>
            </a:r>
            <a:r>
              <a:rPr lang="en-US" sz="2200" dirty="0"/>
              <a:t>, start, end):</a:t>
            </a:r>
          </a:p>
          <a:p>
            <a:r>
              <a:rPr lang="en-US" sz="2200" dirty="0"/>
              <a:t>    if start &gt;= end:</a:t>
            </a:r>
          </a:p>
          <a:p>
            <a:r>
              <a:rPr lang="en-US" sz="2200" dirty="0"/>
              <a:t>        return</a:t>
            </a:r>
          </a:p>
          <a:p>
            <a:r>
              <a:rPr lang="en-US" sz="2200" dirty="0"/>
              <a:t>    pivot, left, right = start, start + 1, end</a:t>
            </a:r>
          </a:p>
          <a:p>
            <a:r>
              <a:rPr lang="en-US" sz="2200" dirty="0"/>
              <a:t>    while left &lt;= right:</a:t>
            </a:r>
          </a:p>
          <a:p>
            <a:r>
              <a:rPr lang="en-US" sz="2200" dirty="0"/>
              <a:t>        if </a:t>
            </a:r>
            <a:r>
              <a:rPr lang="en-US" sz="2200" dirty="0" err="1"/>
              <a:t>nums</a:t>
            </a:r>
            <a:r>
              <a:rPr lang="en-US" sz="2200" dirty="0"/>
              <a:t>[left] &gt; </a:t>
            </a:r>
            <a:r>
              <a:rPr lang="en-US" sz="2200" dirty="0" err="1"/>
              <a:t>nums</a:t>
            </a:r>
            <a:r>
              <a:rPr lang="en-US" sz="2200" dirty="0"/>
              <a:t>[pivot] &gt; </a:t>
            </a:r>
            <a:r>
              <a:rPr lang="en-US" sz="2200" dirty="0" err="1"/>
              <a:t>nums</a:t>
            </a:r>
            <a:r>
              <a:rPr lang="en-US" sz="2200" dirty="0"/>
              <a:t>[right]: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nums</a:t>
            </a:r>
            <a:r>
              <a:rPr lang="en-US" sz="2200" dirty="0"/>
              <a:t>[left], </a:t>
            </a:r>
            <a:r>
              <a:rPr lang="en-US" sz="2200" dirty="0" err="1"/>
              <a:t>nums</a:t>
            </a:r>
            <a:r>
              <a:rPr lang="en-US" sz="2200" dirty="0"/>
              <a:t>[right] = </a:t>
            </a:r>
            <a:r>
              <a:rPr lang="en-US" sz="2200" dirty="0" err="1"/>
              <a:t>nums</a:t>
            </a:r>
            <a:r>
              <a:rPr lang="en-US" sz="2200" dirty="0"/>
              <a:t>[right], </a:t>
            </a:r>
            <a:r>
              <a:rPr lang="en-US" sz="2200" dirty="0" err="1"/>
              <a:t>nums</a:t>
            </a:r>
            <a:r>
              <a:rPr lang="en-US" sz="2200" dirty="0"/>
              <a:t>[left]</a:t>
            </a:r>
          </a:p>
          <a:p>
            <a:r>
              <a:rPr lang="en-US" sz="2200" dirty="0"/>
              <a:t>        if </a:t>
            </a:r>
            <a:r>
              <a:rPr lang="en-US" sz="2200" dirty="0" err="1"/>
              <a:t>nums</a:t>
            </a:r>
            <a:r>
              <a:rPr lang="en-US" sz="2200" dirty="0"/>
              <a:t>[left] &lt;= </a:t>
            </a:r>
            <a:r>
              <a:rPr lang="en-US" sz="2200" dirty="0" err="1"/>
              <a:t>nums</a:t>
            </a:r>
            <a:r>
              <a:rPr lang="en-US" sz="2200" dirty="0"/>
              <a:t>[pivot]:</a:t>
            </a:r>
          </a:p>
          <a:p>
            <a:r>
              <a:rPr lang="en-US" sz="2200" dirty="0"/>
              <a:t>            left += 1</a:t>
            </a:r>
          </a:p>
          <a:p>
            <a:r>
              <a:rPr lang="en-US" sz="2200" dirty="0"/>
              <a:t>        if </a:t>
            </a:r>
            <a:r>
              <a:rPr lang="en-US" sz="2200" dirty="0" err="1"/>
              <a:t>nums</a:t>
            </a:r>
            <a:r>
              <a:rPr lang="en-US" sz="2200" dirty="0"/>
              <a:t>[right] &gt;= </a:t>
            </a:r>
            <a:r>
              <a:rPr lang="en-US" sz="2200" dirty="0" err="1"/>
              <a:t>nums</a:t>
            </a:r>
            <a:r>
              <a:rPr lang="en-US" sz="2200" dirty="0"/>
              <a:t>[pivot]:</a:t>
            </a:r>
          </a:p>
          <a:p>
            <a:r>
              <a:rPr lang="en-US" sz="2200" dirty="0"/>
              <a:t>            right -= 1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nums</a:t>
            </a:r>
            <a:r>
              <a:rPr lang="en-US" sz="2200" dirty="0"/>
              <a:t>[pivot], </a:t>
            </a:r>
            <a:r>
              <a:rPr lang="en-US" sz="2200" dirty="0" err="1"/>
              <a:t>nums</a:t>
            </a:r>
            <a:r>
              <a:rPr lang="en-US" sz="2200" dirty="0"/>
              <a:t>[right] = </a:t>
            </a:r>
            <a:r>
              <a:rPr lang="en-US" sz="2200" dirty="0" err="1"/>
              <a:t>nums</a:t>
            </a:r>
            <a:r>
              <a:rPr lang="en-US" sz="2200" dirty="0"/>
              <a:t>[right], </a:t>
            </a:r>
            <a:r>
              <a:rPr lang="en-US" sz="2200" dirty="0" err="1"/>
              <a:t>nums</a:t>
            </a:r>
            <a:r>
              <a:rPr lang="en-US" sz="2200" dirty="0"/>
              <a:t>[pivot]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quick_sort</a:t>
            </a:r>
            <a:r>
              <a:rPr lang="en-US" sz="2200" dirty="0"/>
              <a:t>(</a:t>
            </a:r>
            <a:r>
              <a:rPr lang="en-US" sz="2200" dirty="0" err="1"/>
              <a:t>nums</a:t>
            </a:r>
            <a:r>
              <a:rPr lang="en-US" sz="2200" dirty="0"/>
              <a:t>, start, right - 1)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quick_sort</a:t>
            </a:r>
            <a:r>
              <a:rPr lang="en-US" sz="2200" dirty="0"/>
              <a:t>(</a:t>
            </a:r>
            <a:r>
              <a:rPr lang="en-US" sz="2200" dirty="0" err="1"/>
              <a:t>nums</a:t>
            </a:r>
            <a:r>
              <a:rPr lang="en-US" sz="2200" dirty="0"/>
              <a:t>, right + 1, end)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6DFED4-4183-4339-992A-F5DFBB6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9030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1000" y="6561138"/>
            <a:ext cx="459527" cy="296862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53536"/>
              </p:ext>
            </p:extLst>
          </p:nvPr>
        </p:nvGraphicFramePr>
        <p:xfrm>
          <a:off x="336000" y="1854000"/>
          <a:ext cx="11572974" cy="22844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Merge sort </a:t>
            </a:r>
            <a:r>
              <a:rPr lang="en-US" sz="3500" dirty="0"/>
              <a:t>is efficient sorting algorithm </a:t>
            </a:r>
          </a:p>
          <a:p>
            <a:r>
              <a:rPr lang="en-US" dirty="0"/>
              <a:t>Divide the list into sub-lists (typically 2 sub-lists)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Sort each sub-list (recursively call merge-sort)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Merge the sorted sub-lists into a single list</a:t>
            </a:r>
          </a:p>
          <a:p>
            <a:r>
              <a:rPr lang="en-US" sz="3500" dirty="0"/>
              <a:t>Memory: </a:t>
            </a:r>
            <a:r>
              <a:rPr lang="en-US" sz="3300" b="1" dirty="0">
                <a:solidFill>
                  <a:schemeClr val="bg1"/>
                </a:solidFill>
              </a:rPr>
              <a:t>O(n) </a:t>
            </a:r>
            <a:r>
              <a:rPr lang="en-US" sz="3300" dirty="0"/>
              <a:t>/</a:t>
            </a:r>
            <a:r>
              <a:rPr lang="en-US" sz="3300" b="1" dirty="0">
                <a:solidFill>
                  <a:schemeClr val="bg1"/>
                </a:solidFill>
              </a:rPr>
              <a:t> O(n*log(n))</a:t>
            </a:r>
          </a:p>
          <a:p>
            <a:r>
              <a:rPr lang="en-US" sz="3500" dirty="0"/>
              <a:t>Time: </a:t>
            </a:r>
            <a:r>
              <a:rPr lang="en-US" sz="3500" b="1" dirty="0">
                <a:solidFill>
                  <a:schemeClr val="bg1"/>
                </a:solidFill>
              </a:rPr>
              <a:t>O(n*log(n))</a:t>
            </a:r>
          </a:p>
          <a:p>
            <a:r>
              <a:rPr lang="en-US" sz="3500" dirty="0"/>
              <a:t>Highly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parallelizable</a:t>
            </a:r>
            <a:r>
              <a:rPr lang="en-US" sz="3500" dirty="0"/>
              <a:t> on multiple cores / machines </a:t>
            </a:r>
            <a:r>
              <a:rPr lang="en-US" sz="3500" dirty="0">
                <a:sym typeface="Wingdings" panose="05000000000000000000" pitchFamily="2" charset="2"/>
              </a:rPr>
              <a:t> </a:t>
            </a:r>
            <a:r>
              <a:rPr lang="en-US" sz="3500" dirty="0"/>
              <a:t>up to </a:t>
            </a:r>
            <a:r>
              <a:rPr lang="en-US" sz="3500" b="1" dirty="0">
                <a:solidFill>
                  <a:schemeClr val="bg1"/>
                </a:solidFill>
              </a:rPr>
              <a:t>O(log(n))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Conceptual Overview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00" y="1286760"/>
            <a:ext cx="5492048" cy="5239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90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7000" y="1778882"/>
            <a:ext cx="10698000" cy="3300235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Memory: O(n*log(n))</a:t>
            </a:r>
          </a:p>
          <a:p>
            <a:r>
              <a:rPr lang="en-US" dirty="0"/>
              <a:t>def </a:t>
            </a:r>
            <a:r>
              <a:rPr lang="en-US" dirty="0" err="1"/>
              <a:t>merge_sort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):</a:t>
            </a:r>
          </a:p>
          <a:p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 == 1:</a:t>
            </a:r>
          </a:p>
          <a:p>
            <a:r>
              <a:rPr lang="en-US" dirty="0"/>
              <a:t>        return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mid_idx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 // 2</a:t>
            </a:r>
          </a:p>
          <a:p>
            <a:r>
              <a:rPr lang="en-US" dirty="0"/>
              <a:t>    left = </a:t>
            </a:r>
            <a:r>
              <a:rPr lang="en-US" dirty="0" err="1"/>
              <a:t>nums</a:t>
            </a:r>
            <a:r>
              <a:rPr lang="en-US" dirty="0"/>
              <a:t>[:</a:t>
            </a:r>
            <a:r>
              <a:rPr lang="en-US" dirty="0" err="1"/>
              <a:t>mid_idx</a:t>
            </a:r>
            <a:r>
              <a:rPr lang="en-US" dirty="0"/>
              <a:t>]</a:t>
            </a:r>
          </a:p>
          <a:p>
            <a:r>
              <a:rPr lang="en-US" dirty="0"/>
              <a:t>    right =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mid_idx</a:t>
            </a:r>
            <a:r>
              <a:rPr lang="en-US" dirty="0"/>
              <a:t>:]</a:t>
            </a:r>
          </a:p>
          <a:p>
            <a:r>
              <a:rPr lang="en-US" dirty="0"/>
              <a:t>    return </a:t>
            </a:r>
            <a:r>
              <a:rPr lang="en-US" dirty="0" err="1"/>
              <a:t>merge_arrays</a:t>
            </a:r>
            <a:r>
              <a:rPr lang="en-US" dirty="0"/>
              <a:t>(</a:t>
            </a:r>
            <a:r>
              <a:rPr lang="en-US" dirty="0" err="1"/>
              <a:t>merge_sort</a:t>
            </a:r>
            <a:r>
              <a:rPr lang="en-US" dirty="0"/>
              <a:t>(left), </a:t>
            </a:r>
            <a:r>
              <a:rPr lang="en-US" dirty="0" err="1"/>
              <a:t>merge_sort</a:t>
            </a:r>
            <a:r>
              <a:rPr lang="en-US" dirty="0"/>
              <a:t>(right))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(1)</a:t>
            </a:r>
          </a:p>
        </p:txBody>
      </p:sp>
    </p:spTree>
    <p:extLst>
      <p:ext uri="{BB962C8B-B14F-4D97-AF65-F5344CB8AC3E}">
        <p14:creationId xmlns:p14="http://schemas.microsoft.com/office/powerpoint/2010/main" val="414172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85" y="1359000"/>
            <a:ext cx="11135030" cy="4850147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merge_arrays</a:t>
            </a:r>
            <a:r>
              <a:rPr lang="en-US" dirty="0"/>
              <a:t>(left, right):</a:t>
            </a:r>
          </a:p>
          <a:p>
            <a:r>
              <a:rPr lang="en-US" dirty="0"/>
              <a:t>    </a:t>
            </a:r>
            <a:r>
              <a:rPr lang="en-US" dirty="0" err="1"/>
              <a:t>sorted_arr</a:t>
            </a:r>
            <a:r>
              <a:rPr lang="en-US" dirty="0"/>
              <a:t> = []</a:t>
            </a:r>
          </a:p>
          <a:p>
            <a:r>
              <a:rPr lang="en-US" dirty="0"/>
              <a:t>    </a:t>
            </a:r>
            <a:r>
              <a:rPr lang="en-US" dirty="0" err="1"/>
              <a:t>left_idx</a:t>
            </a:r>
            <a:r>
              <a:rPr lang="en-US" dirty="0"/>
              <a:t>, </a:t>
            </a:r>
            <a:r>
              <a:rPr lang="en-US" dirty="0" err="1"/>
              <a:t>right_idx</a:t>
            </a:r>
            <a:r>
              <a:rPr lang="en-US" dirty="0"/>
              <a:t> = 0, 0</a:t>
            </a:r>
          </a:p>
          <a:p>
            <a:r>
              <a:rPr lang="en-US" dirty="0"/>
              <a:t>    while </a:t>
            </a:r>
            <a:r>
              <a:rPr lang="en-US" dirty="0" err="1"/>
              <a:t>left_idx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(left) and </a:t>
            </a:r>
            <a:r>
              <a:rPr lang="en-US" dirty="0" err="1"/>
              <a:t>right_idx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(right):</a:t>
            </a:r>
          </a:p>
          <a:p>
            <a:r>
              <a:rPr lang="en-US" dirty="0"/>
              <a:t>        if left[</a:t>
            </a:r>
            <a:r>
              <a:rPr lang="en-US" dirty="0" err="1"/>
              <a:t>left_idx</a:t>
            </a:r>
            <a:r>
              <a:rPr lang="en-US" dirty="0"/>
              <a:t>] &lt; right[</a:t>
            </a:r>
            <a:r>
              <a:rPr lang="en-US" dirty="0" err="1"/>
              <a:t>right_idx</a:t>
            </a:r>
            <a:r>
              <a:rPr lang="en-US" dirty="0"/>
              <a:t>]:</a:t>
            </a:r>
          </a:p>
          <a:p>
            <a:r>
              <a:rPr lang="en-US" dirty="0"/>
              <a:t>            </a:t>
            </a:r>
            <a:r>
              <a:rPr lang="en-US" dirty="0" err="1"/>
              <a:t>sorted_arr.append</a:t>
            </a:r>
            <a:r>
              <a:rPr lang="en-US" dirty="0"/>
              <a:t>(left[</a:t>
            </a:r>
            <a:r>
              <a:rPr lang="en-US" dirty="0" err="1"/>
              <a:t>left_idx</a:t>
            </a:r>
            <a:r>
              <a:rPr lang="en-US" dirty="0"/>
              <a:t>])</a:t>
            </a:r>
          </a:p>
          <a:p>
            <a:r>
              <a:rPr lang="en-US" dirty="0"/>
              <a:t>            </a:t>
            </a:r>
            <a:r>
              <a:rPr lang="en-US" dirty="0" err="1"/>
              <a:t>left_idx</a:t>
            </a:r>
            <a:r>
              <a:rPr lang="en-US" dirty="0"/>
              <a:t> += 1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</a:t>
            </a:r>
            <a:r>
              <a:rPr lang="en-US" dirty="0" err="1"/>
              <a:t>sorted_arr.append</a:t>
            </a:r>
            <a:r>
              <a:rPr lang="en-US" dirty="0"/>
              <a:t>(right[</a:t>
            </a:r>
            <a:r>
              <a:rPr lang="en-US" dirty="0" err="1"/>
              <a:t>right_idx</a:t>
            </a:r>
            <a:r>
              <a:rPr lang="en-US" dirty="0"/>
              <a:t>])</a:t>
            </a:r>
          </a:p>
          <a:p>
            <a:r>
              <a:rPr lang="en-US" dirty="0"/>
              <a:t>            </a:t>
            </a:r>
            <a:r>
              <a:rPr lang="en-US" dirty="0" err="1"/>
              <a:t>right_idx</a:t>
            </a:r>
            <a:r>
              <a:rPr lang="en-US" dirty="0"/>
              <a:t> += 1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# TODO: Take remaining elements either from the left or right</a:t>
            </a:r>
          </a:p>
          <a:p>
            <a:r>
              <a:rPr lang="en-US" dirty="0"/>
              <a:t>    return </a:t>
            </a:r>
            <a:r>
              <a:rPr lang="en-US" dirty="0" err="1"/>
              <a:t>sorted_arr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(2)</a:t>
            </a:r>
          </a:p>
        </p:txBody>
      </p:sp>
    </p:spTree>
    <p:extLst>
      <p:ext uri="{BB962C8B-B14F-4D97-AF65-F5344CB8AC3E}">
        <p14:creationId xmlns:p14="http://schemas.microsoft.com/office/powerpoint/2010/main" val="41943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550" y="1253499"/>
            <a:ext cx="7468899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def binary_search(numbers, target):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left = 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right = len(numbers) - 1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while left &lt;= right: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mid_idx = (left + right) //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mid_el = numbers[mid_idx]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mid_el == target: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return mid_idx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mid_el &lt; target: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left = mid_idx + 1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right = mid_idx - 1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-1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5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4500" y="1539000"/>
            <a:ext cx="7323000" cy="2912758"/>
          </a:xfrm>
        </p:spPr>
        <p:txBody>
          <a:bodyPr/>
          <a:lstStyle/>
          <a:p>
            <a:r>
              <a:rPr lang="en-US" dirty="0"/>
              <a:t>while </a:t>
            </a:r>
            <a:r>
              <a:rPr lang="en-US" dirty="0" err="1"/>
              <a:t>left_idx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(left):</a:t>
            </a:r>
          </a:p>
          <a:p>
            <a:r>
              <a:rPr lang="en-US" dirty="0"/>
              <a:t>    </a:t>
            </a:r>
            <a:r>
              <a:rPr lang="en-US" dirty="0" err="1"/>
              <a:t>sorted_arr.append</a:t>
            </a:r>
            <a:r>
              <a:rPr lang="en-US" dirty="0"/>
              <a:t>(left[</a:t>
            </a:r>
            <a:r>
              <a:rPr lang="en-US" dirty="0" err="1"/>
              <a:t>left_idx</a:t>
            </a:r>
            <a:r>
              <a:rPr lang="en-US" dirty="0"/>
              <a:t>])</a:t>
            </a:r>
          </a:p>
          <a:p>
            <a:r>
              <a:rPr lang="en-US" dirty="0"/>
              <a:t>    </a:t>
            </a:r>
            <a:r>
              <a:rPr lang="en-US" dirty="0" err="1"/>
              <a:t>left_idx</a:t>
            </a:r>
            <a:r>
              <a:rPr lang="en-US" dirty="0"/>
              <a:t> += 1</a:t>
            </a:r>
          </a:p>
          <a:p>
            <a:endParaRPr lang="en-US" dirty="0"/>
          </a:p>
          <a:p>
            <a:r>
              <a:rPr lang="en-US" dirty="0"/>
              <a:t>while </a:t>
            </a:r>
            <a:r>
              <a:rPr lang="en-US" dirty="0" err="1"/>
              <a:t>right_idx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(right):</a:t>
            </a:r>
          </a:p>
          <a:p>
            <a:r>
              <a:rPr lang="en-US" dirty="0"/>
              <a:t>    </a:t>
            </a:r>
            <a:r>
              <a:rPr lang="en-US" dirty="0" err="1"/>
              <a:t>sorted_arr.append</a:t>
            </a:r>
            <a:r>
              <a:rPr lang="en-US" dirty="0"/>
              <a:t>(right[</a:t>
            </a:r>
            <a:r>
              <a:rPr lang="en-US" dirty="0" err="1"/>
              <a:t>right_idx</a:t>
            </a:r>
            <a:r>
              <a:rPr lang="en-US" dirty="0"/>
              <a:t>])</a:t>
            </a:r>
          </a:p>
          <a:p>
            <a:r>
              <a:rPr lang="en-US" dirty="0"/>
              <a:t>    </a:t>
            </a:r>
            <a:r>
              <a:rPr lang="en-US" dirty="0" err="1"/>
              <a:t>right_idx</a:t>
            </a:r>
            <a:r>
              <a:rPr lang="en-US" dirty="0"/>
              <a:t> += 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(3)</a:t>
            </a:r>
          </a:p>
        </p:txBody>
      </p:sp>
    </p:spTree>
    <p:extLst>
      <p:ext uri="{BB962C8B-B14F-4D97-AF65-F5344CB8AC3E}">
        <p14:creationId xmlns:p14="http://schemas.microsoft.com/office/powerpoint/2010/main" val="238924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1000" y="6561138"/>
            <a:ext cx="459527" cy="296862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70672"/>
              </p:ext>
            </p:extLst>
          </p:nvPr>
        </p:nvGraphicFramePr>
        <p:xfrm>
          <a:off x="336000" y="1854000"/>
          <a:ext cx="11572974" cy="27412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9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Searching</a:t>
            </a:r>
            <a:r>
              <a:rPr lang="en-US" sz="3200" dirty="0"/>
              <a:t> algorithms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Binary Search, Linear Search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Slow</a:t>
            </a:r>
            <a:r>
              <a:rPr lang="en-US" sz="3200" dirty="0"/>
              <a:t> sorting algorithms: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Selection sort, Bubble sort, Insertion sort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/>
              <a:t> sorting algorithms: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Quick sort, Merge sort, etc.</a:t>
            </a:r>
            <a:endParaRPr lang="bg-BG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How to choose the most appropriate </a:t>
            </a:r>
            <a:r>
              <a:rPr lang="en-US" sz="3000">
                <a:solidFill>
                  <a:schemeClr val="bg2"/>
                </a:solidFill>
              </a:rPr>
              <a:t>algorithm?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066800"/>
            <a:ext cx="3163548" cy="3163548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Selection, Bubble and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1638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884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non-decreasing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In non-decreasing order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06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4726</TotalTime>
  <Words>2280</Words>
  <Application>Microsoft Office PowerPoint</Application>
  <PresentationFormat>Widescreen</PresentationFormat>
  <Paragraphs>569</Paragraphs>
  <Slides>77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Consolas</vt:lpstr>
      <vt:lpstr>Wingdings</vt:lpstr>
      <vt:lpstr>Wingdings 2</vt:lpstr>
      <vt:lpstr>SoftUni</vt:lpstr>
      <vt:lpstr>Searching and Sorting Algorithms</vt:lpstr>
      <vt:lpstr>Table of Contents</vt:lpstr>
      <vt:lpstr>Searching Algorithms</vt:lpstr>
      <vt:lpstr>Search Algorithm</vt:lpstr>
      <vt:lpstr>Linear Search</vt:lpstr>
      <vt:lpstr>Binary Search</vt:lpstr>
      <vt:lpstr>Binary Search (Iterative)</vt:lpstr>
      <vt:lpstr>Simple Sorting Algorithms</vt:lpstr>
      <vt:lpstr>What is a Sorting Algorithm?</vt:lpstr>
      <vt:lpstr>Sorting – Example</vt:lpstr>
      <vt:lpstr>Sorting Algorithms: Classification</vt:lpstr>
      <vt:lpstr>Stability of Sorting</vt:lpstr>
      <vt:lpstr>Selection Sort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Code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BubbleSort</vt:lpstr>
      <vt:lpstr>Bubble Sort (2)</vt:lpstr>
      <vt:lpstr>Comparison of Sorting Algorithms</vt:lpstr>
      <vt:lpstr>Insertion Sort</vt:lpstr>
      <vt:lpstr>Insertion Sort Visualization</vt:lpstr>
      <vt:lpstr>Insertion Sort Visualization</vt:lpstr>
      <vt:lpstr>Insertion Sort Visualization</vt:lpstr>
      <vt:lpstr>Insertion Sort Visualization</vt:lpstr>
      <vt:lpstr>Insertion Sort Visualization</vt:lpstr>
      <vt:lpstr>Insertion Sort Visualization</vt:lpstr>
      <vt:lpstr>Insertion Sort Visualization</vt:lpstr>
      <vt:lpstr>Insertion Sort Visualization</vt:lpstr>
      <vt:lpstr>Insertion Sort Visualization</vt:lpstr>
      <vt:lpstr>Insertion Sort Visualization</vt:lpstr>
      <vt:lpstr>Insertion Sort Visualization</vt:lpstr>
      <vt:lpstr>Insertion Sort Visualization</vt:lpstr>
      <vt:lpstr>Insertion Sort</vt:lpstr>
      <vt:lpstr>Comparison of Sorting Algorithms</vt:lpstr>
      <vt:lpstr>Advanced Sorting Algorithms</vt:lpstr>
      <vt:lpstr>Quick Sort</vt:lpstr>
      <vt:lpstr>Quick Sort: Conceptual Overview</vt:lpstr>
      <vt:lpstr>Quick Sort</vt:lpstr>
      <vt:lpstr>Comparison of Sorting Algorithms</vt:lpstr>
      <vt:lpstr>Merge Sort</vt:lpstr>
      <vt:lpstr>Merge Sort: Conceptual Overview</vt:lpstr>
      <vt:lpstr>Merge Sort (1)</vt:lpstr>
      <vt:lpstr>Merge Sort (2)</vt:lpstr>
      <vt:lpstr>Merge Sort (3)</vt:lpstr>
      <vt:lpstr>Comparison of Sorting Algorithms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Aleksandra Raykova</cp:lastModifiedBy>
  <cp:revision>195</cp:revision>
  <dcterms:created xsi:type="dcterms:W3CDTF">2018-05-23T13:08:44Z</dcterms:created>
  <dcterms:modified xsi:type="dcterms:W3CDTF">2022-05-03T07:02:06Z</dcterms:modified>
  <cp:category>computer programming;programming;software development;software engineering</cp:category>
</cp:coreProperties>
</file>