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4"/>
  </p:notesMasterIdLst>
  <p:handoutMasterIdLst>
    <p:handoutMasterId r:id="rId105"/>
  </p:handoutMasterIdLst>
  <p:sldIdLst>
    <p:sldId id="503" r:id="rId2"/>
    <p:sldId id="276" r:id="rId3"/>
    <p:sldId id="666" r:id="rId4"/>
    <p:sldId id="504" r:id="rId5"/>
    <p:sldId id="505" r:id="rId6"/>
    <p:sldId id="667" r:id="rId7"/>
    <p:sldId id="519" r:id="rId8"/>
    <p:sldId id="684" r:id="rId9"/>
    <p:sldId id="598" r:id="rId10"/>
    <p:sldId id="599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85" r:id="rId48"/>
    <p:sldId id="668" r:id="rId49"/>
    <p:sldId id="669" r:id="rId50"/>
    <p:sldId id="670" r:id="rId51"/>
    <p:sldId id="671" r:id="rId52"/>
    <p:sldId id="672" r:id="rId53"/>
    <p:sldId id="673" r:id="rId54"/>
    <p:sldId id="538" r:id="rId55"/>
    <p:sldId id="539" r:id="rId56"/>
    <p:sldId id="556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  <p:sldId id="567" r:id="rId68"/>
    <p:sldId id="568" r:id="rId69"/>
    <p:sldId id="569" r:id="rId70"/>
    <p:sldId id="570" r:id="rId71"/>
    <p:sldId id="571" r:id="rId72"/>
    <p:sldId id="572" r:id="rId73"/>
    <p:sldId id="573" r:id="rId74"/>
    <p:sldId id="574" r:id="rId75"/>
    <p:sldId id="575" r:id="rId76"/>
    <p:sldId id="576" r:id="rId77"/>
    <p:sldId id="577" r:id="rId78"/>
    <p:sldId id="578" r:id="rId79"/>
    <p:sldId id="579" r:id="rId80"/>
    <p:sldId id="580" r:id="rId81"/>
    <p:sldId id="581" r:id="rId82"/>
    <p:sldId id="582" r:id="rId83"/>
    <p:sldId id="584" r:id="rId84"/>
    <p:sldId id="585" r:id="rId85"/>
    <p:sldId id="586" r:id="rId86"/>
    <p:sldId id="587" r:id="rId87"/>
    <p:sldId id="588" r:id="rId88"/>
    <p:sldId id="589" r:id="rId89"/>
    <p:sldId id="590" r:id="rId90"/>
    <p:sldId id="591" r:id="rId91"/>
    <p:sldId id="592" r:id="rId92"/>
    <p:sldId id="593" r:id="rId93"/>
    <p:sldId id="594" r:id="rId94"/>
    <p:sldId id="595" r:id="rId95"/>
    <p:sldId id="596" r:id="rId96"/>
    <p:sldId id="597" r:id="rId97"/>
    <p:sldId id="349" r:id="rId98"/>
    <p:sldId id="401" r:id="rId99"/>
    <p:sldId id="686" r:id="rId100"/>
    <p:sldId id="687" r:id="rId101"/>
    <p:sldId id="493" r:id="rId102"/>
    <p:sldId id="405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What is Dynamic Programming" id="{C242050E-447B-41FD-BFA3-F207B4C28BE7}">
          <p14:sldIdLst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667"/>
            <p14:sldId id="519"/>
            <p14:sldId id="684"/>
          </p14:sldIdLst>
        </p14:section>
        <p14:section name="Move Down/Right Sum" id="{C019648E-507C-4CD6-9E3C-617645FA3500}">
          <p14:sldIdLst>
            <p14:sldId id="598"/>
            <p14:sldId id="599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85"/>
          </p14:sldIdLst>
        </p14:section>
        <p14:section name="Longest Common Subsequence" id="{DEABF860-DC04-4B81-8716-388AB3E55CA5}">
          <p14:sldIdLst>
            <p14:sldId id="668"/>
            <p14:sldId id="669"/>
            <p14:sldId id="670"/>
            <p14:sldId id="671"/>
            <p14:sldId id="672"/>
            <p14:sldId id="673"/>
          </p14:sldIdLst>
        </p14:section>
        <p14:section name="LIS" id="{4F619DCC-1E01-4E92-90A4-FC01FE98E673}">
          <p14:sldIdLst>
            <p14:sldId id="538"/>
            <p14:sldId id="539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Conclusion" id="{E19D07F1-86E2-47E9-B2AB-7ADC4F89DC12}">
          <p14:sldIdLst>
            <p14:sldId id="349"/>
            <p14:sldId id="401"/>
            <p14:sldId id="686"/>
            <p14:sldId id="68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arambelieva" initials="AS" lastIdx="1" clrIdx="0">
    <p:extLst>
      <p:ext uri="{19B8F6BF-5375-455C-9EA6-DF929625EA0E}">
        <p15:presenceInfo xmlns:p15="http://schemas.microsoft.com/office/powerpoint/2012/main" userId="Anna Sarambeli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14" autoAdjust="0"/>
  </p:normalViewPr>
  <p:slideViewPr>
    <p:cSldViewPr showGuides="1">
      <p:cViewPr varScale="1">
        <p:scale>
          <a:sx n="77" d="100"/>
          <a:sy n="77" d="100"/>
        </p:scale>
        <p:origin x="32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8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8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8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1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3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54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1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88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46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4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5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09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1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4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87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54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97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4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06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81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53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22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7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24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40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10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2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41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43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81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48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8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85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38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4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72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85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1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29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39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23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9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403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8210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8917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880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3281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0941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What is Dynamic Programming?</a:t>
            </a:r>
          </a:p>
          <a:p>
            <a:pPr marL="514350" indent="-514350"/>
            <a:r>
              <a:rPr lang="en-US" dirty="0"/>
              <a:t>Fibonacci Sequence</a:t>
            </a:r>
          </a:p>
          <a:p>
            <a:pPr marL="514350" indent="-514350"/>
            <a:r>
              <a:rPr lang="en-US" dirty="0"/>
              <a:t>Move Down/Right Sum</a:t>
            </a:r>
          </a:p>
          <a:p>
            <a:pPr marL="514350" indent="-514350"/>
            <a:r>
              <a:rPr lang="en-US" dirty="0"/>
              <a:t>Longest Common Subsequence</a:t>
            </a:r>
          </a:p>
          <a:p>
            <a:pPr marL="514350" indent="-514350"/>
            <a:r>
              <a:rPr lang="en-US" dirty="0"/>
              <a:t>Longest Increasing Subsequence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62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8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5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8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0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7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2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" brute force / exhaustive search</a:t>
            </a:r>
          </a:p>
          <a:p>
            <a:pPr>
              <a:buClr>
                <a:schemeClr val="tx1"/>
              </a:buClr>
            </a:pPr>
            <a:r>
              <a:rPr lang="en-US" dirty="0"/>
              <a:t> Key ideas: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Subproblems</a:t>
            </a:r>
            <a:r>
              <a:rPr lang="en-US" dirty="0"/>
              <a:t>: like original problem, but smaller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Write solution to one </a:t>
            </a:r>
            <a:r>
              <a:rPr lang="en-US" sz="3400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in terms of solutions 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Memoization</a:t>
            </a:r>
            <a:r>
              <a:rPr lang="en-US" dirty="0"/>
              <a:t>: remember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subproblems we’ve already solved, and </a:t>
            </a:r>
            <a:r>
              <a:rPr lang="en-US" sz="34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Guessing</a:t>
            </a:r>
            <a:r>
              <a:rPr lang="en-US" dirty="0"/>
              <a:t>: if you don’t know something, </a:t>
            </a:r>
            <a:r>
              <a:rPr lang="en-US" sz="3400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it!</a:t>
            </a:r>
            <a:r>
              <a:rPr lang="en-US" dirty="0"/>
              <a:t>                (try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2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43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6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5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4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4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6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/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5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157250" y="1404000"/>
            <a:ext cx="9877500" cy="4853930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# First, find all base solutions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[0][0] = matrix[0][0]</a:t>
            </a:r>
          </a:p>
          <a:p>
            <a:r>
              <a:rPr lang="en-US" sz="2400" dirty="0">
                <a:solidFill>
                  <a:schemeClr val="tx2"/>
                </a:solidFill>
              </a:rPr>
              <a:t>for row in range(1, rows):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[row][0] =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[row - 1][0] + matrix[row][0]</a:t>
            </a:r>
          </a:p>
          <a:p>
            <a:r>
              <a:rPr lang="en-US" sz="2400" dirty="0">
                <a:solidFill>
                  <a:schemeClr val="tx2"/>
                </a:solidFill>
              </a:rPr>
              <a:t>for col in range(1, cols):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[0][col] =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[0][col - 1] + matrix[0][col]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# Fill rest of the cells</a:t>
            </a:r>
          </a:p>
          <a:p>
            <a:r>
              <a:rPr lang="en-US" sz="2400" dirty="0">
                <a:solidFill>
                  <a:schemeClr val="tx2"/>
                </a:solidFill>
              </a:rPr>
              <a:t>for row in range(1, rows):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for col in range(1, cols):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up =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[row - 1][col]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left =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[row][col - 1]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err="1">
                <a:solidFill>
                  <a:schemeClr val="tx2"/>
                </a:solidFill>
              </a:rPr>
              <a:t>dp</a:t>
            </a:r>
            <a:r>
              <a:rPr lang="en-US" sz="2400" dirty="0">
                <a:solidFill>
                  <a:schemeClr val="tx2"/>
                </a:solidFill>
              </a:rPr>
              <a:t>[row][col] = max(up, left) + matrix[row][col]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1671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86625" y="1404000"/>
            <a:ext cx="7818750" cy="4853930"/>
          </a:xfrm>
        </p:spPr>
        <p:txBody>
          <a:bodyPr/>
          <a:lstStyle/>
          <a:p>
            <a:r>
              <a:rPr lang="en-US" sz="2400" dirty="0"/>
              <a:t>path = deque()</a:t>
            </a:r>
          </a:p>
          <a:p>
            <a:r>
              <a:rPr lang="en-US" sz="2400" dirty="0"/>
              <a:t>while row &gt; 0 and col &gt; 0: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path.appendleft</a:t>
            </a:r>
            <a:r>
              <a:rPr lang="en-US" sz="2400" dirty="0"/>
              <a:t>([row, col])</a:t>
            </a:r>
          </a:p>
          <a:p>
            <a:r>
              <a:rPr lang="en-US" sz="2400" dirty="0"/>
              <a:t>    if </a:t>
            </a:r>
            <a:r>
              <a:rPr lang="en-US" sz="2400" dirty="0" err="1">
                <a:solidFill>
                  <a:schemeClr val="bg1"/>
                </a:solidFill>
              </a:rPr>
              <a:t>dp</a:t>
            </a:r>
            <a:r>
              <a:rPr lang="en-US" sz="2400" dirty="0">
                <a:solidFill>
                  <a:schemeClr val="bg1"/>
                </a:solidFill>
              </a:rPr>
              <a:t>[row - 1][col]</a:t>
            </a:r>
            <a:r>
              <a:rPr lang="en-US" sz="2400" dirty="0"/>
              <a:t> &gt; </a:t>
            </a:r>
            <a:r>
              <a:rPr lang="en-US" sz="2400" dirty="0" err="1">
                <a:solidFill>
                  <a:schemeClr val="bg1"/>
                </a:solidFill>
              </a:rPr>
              <a:t>dp</a:t>
            </a:r>
            <a:r>
              <a:rPr lang="en-US" sz="2400" dirty="0">
                <a:solidFill>
                  <a:schemeClr val="bg1"/>
                </a:solidFill>
              </a:rPr>
              <a:t>[row][col - 1]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row -= 1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col -= 1</a:t>
            </a:r>
          </a:p>
          <a:p>
            <a:r>
              <a:rPr lang="en-US" sz="2400" dirty="0"/>
              <a:t>for 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/>
              <a:t> in range(row, 0, -1):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path.appendleft</a:t>
            </a:r>
            <a:r>
              <a:rPr lang="en-US" sz="2400" dirty="0"/>
              <a:t>([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/>
              <a:t>, col])</a:t>
            </a:r>
          </a:p>
          <a:p>
            <a:r>
              <a:rPr lang="en-US" sz="2400" dirty="0"/>
              <a:t>for 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/>
              <a:t> in range(col, 0, -1):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path.appendleft</a:t>
            </a:r>
            <a:r>
              <a:rPr lang="en-US" sz="2400" dirty="0"/>
              <a:t>([row, 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/>
              <a:t>])</a:t>
            </a:r>
          </a:p>
          <a:p>
            <a:r>
              <a:rPr lang="en-US" sz="2400" dirty="0" err="1"/>
              <a:t>path.appendleft</a:t>
            </a:r>
            <a:r>
              <a:rPr lang="en-US" sz="2400" dirty="0"/>
              <a:t>([0, 0])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 (2)</a:t>
            </a:r>
          </a:p>
        </p:txBody>
      </p:sp>
    </p:spTree>
    <p:extLst>
      <p:ext uri="{BB962C8B-B14F-4D97-AF65-F5344CB8AC3E}">
        <p14:creationId xmlns:p14="http://schemas.microsoft.com/office/powerpoint/2010/main" val="32850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Recursive DP Approach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2214000"/>
            <a:ext cx="3600000" cy="7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 problem:</a:t>
            </a:r>
          </a:p>
          <a:p>
            <a:pPr lvl="1"/>
            <a:r>
              <a:rPr lang="en-US" dirty="0"/>
              <a:t>Given two sequences </a:t>
            </a:r>
            <a:r>
              <a:rPr lang="en-US" b="1" dirty="0">
                <a:solidFill>
                  <a:schemeClr val="bg1"/>
                </a:solidFill>
              </a:rPr>
              <a:t>x[1 … m]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y[1 … n]</a:t>
            </a:r>
          </a:p>
          <a:p>
            <a:pPr lvl="1"/>
            <a:r>
              <a:rPr lang="en-US" dirty="0"/>
              <a:t>Find a longest common subsequence (LCS) to them both</a:t>
            </a:r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x = "A</a:t>
            </a:r>
            <a:r>
              <a:rPr lang="en-US" b="1" dirty="0">
                <a:solidFill>
                  <a:schemeClr val="bg1"/>
                </a:solidFill>
              </a:rPr>
              <a:t>BCB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B"</a:t>
            </a:r>
          </a:p>
          <a:p>
            <a:pPr lvl="1"/>
            <a:r>
              <a:rPr lang="en-US" dirty="0"/>
              <a:t>y = "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BA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LCS = "</a:t>
            </a:r>
            <a:r>
              <a:rPr lang="en-US" b="1" dirty="0">
                <a:solidFill>
                  <a:schemeClr val="bg1"/>
                </a:solidFill>
              </a:rPr>
              <a:t>BCBA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1"/>
            <a:ext cx="7196222" cy="14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7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398" b="1" dirty="0">
                <a:solidFill>
                  <a:srgbClr val="FFA000"/>
                </a:solidFill>
              </a:rPr>
              <a:t>first two </a:t>
            </a:r>
            <a:r>
              <a:rPr lang="en-US" dirty="0"/>
              <a:t>numbers are </a:t>
            </a:r>
            <a:r>
              <a:rPr lang="en-US" sz="3398" b="1" dirty="0">
                <a:solidFill>
                  <a:srgbClr val="FFA000"/>
                </a:solidFill>
              </a:rPr>
              <a:t>0</a:t>
            </a:r>
            <a:r>
              <a:rPr lang="en-US" dirty="0"/>
              <a:t> and </a:t>
            </a:r>
            <a:r>
              <a:rPr lang="en-US" sz="3398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subsequent number is the sum of the previous two 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10000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25000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25000" noProof="1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25000" dirty="0">
                <a:solidFill>
                  <a:srgbClr val="FFA000"/>
                </a:solidFill>
                <a:latin typeface="Consolas" panose="020B0609020204030204" pitchFamily="49" charset="0"/>
              </a:rPr>
              <a:t>n-1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25000" dirty="0">
                <a:solidFill>
                  <a:srgbClr val="FFA000"/>
                </a:solidFill>
                <a:latin typeface="Consolas" panose="020B0609020204030204" pitchFamily="49" charset="0"/>
              </a:rPr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baseline="-10000" dirty="0"/>
              <a:t>1</a:t>
            </a:r>
            <a:r>
              <a:rPr lang="en-US" dirty="0"/>
              <a:t> = </a:t>
            </a:r>
            <a:r>
              <a:rPr lang="en-US" sz="3400" b="1" dirty="0">
                <a:solidFill>
                  <a:schemeClr val="bg1"/>
                </a:solidFill>
              </a:rPr>
              <a:t>GCCCTAGCG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GCGCAATG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Let C</a:t>
            </a:r>
            <a:r>
              <a:rPr lang="en-US" baseline="-10000" dirty="0"/>
              <a:t>1</a:t>
            </a:r>
            <a:r>
              <a:rPr lang="en-US" dirty="0"/>
              <a:t> = the right-most character of S</a:t>
            </a:r>
            <a:r>
              <a:rPr lang="en-US" baseline="-10000" dirty="0"/>
              <a:t>1</a:t>
            </a:r>
            <a:r>
              <a:rPr lang="en-US" dirty="0"/>
              <a:t> (C</a:t>
            </a:r>
            <a:r>
              <a:rPr lang="en-US" baseline="-10000" dirty="0"/>
              <a:t>1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C</a:t>
            </a:r>
            <a:r>
              <a:rPr lang="en-US" baseline="-10000" dirty="0"/>
              <a:t>2</a:t>
            </a:r>
            <a:r>
              <a:rPr lang="en-US" dirty="0"/>
              <a:t> = the right-most character of S</a:t>
            </a:r>
            <a:r>
              <a:rPr lang="en-US" baseline="-10000" dirty="0"/>
              <a:t>2</a:t>
            </a:r>
            <a:r>
              <a:rPr lang="en-US" dirty="0"/>
              <a:t> (C</a:t>
            </a:r>
            <a:r>
              <a:rPr lang="en-US" baseline="-10000" dirty="0"/>
              <a:t>2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1</a:t>
            </a:r>
            <a:r>
              <a:rPr lang="en-US" dirty="0"/>
              <a:t>' = S</a:t>
            </a:r>
            <a:r>
              <a:rPr lang="en-US" baseline="-10000" dirty="0"/>
              <a:t>1</a:t>
            </a:r>
            <a:r>
              <a:rPr lang="en-US" dirty="0"/>
              <a:t> with C</a:t>
            </a:r>
            <a:r>
              <a:rPr lang="en-US" baseline="-10000" dirty="0"/>
              <a:t>1</a:t>
            </a:r>
            <a:r>
              <a:rPr lang="en-US" dirty="0"/>
              <a:t> "chopped-off" (S</a:t>
            </a:r>
            <a:r>
              <a:rPr lang="en-US" baseline="-10000" dirty="0"/>
              <a:t>1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GCCCTAGC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2</a:t>
            </a:r>
            <a:r>
              <a:rPr lang="en-US" dirty="0"/>
              <a:t>' = S</a:t>
            </a:r>
            <a:r>
              <a:rPr lang="en-US" baseline="-10000" dirty="0"/>
              <a:t>2</a:t>
            </a:r>
            <a:r>
              <a:rPr lang="en-US" dirty="0"/>
              <a:t> with C</a:t>
            </a:r>
            <a:r>
              <a:rPr lang="en-US" baseline="-10000" dirty="0"/>
              <a:t>2</a:t>
            </a:r>
            <a:r>
              <a:rPr lang="en-US" dirty="0"/>
              <a:t> "chopped-off" (S</a:t>
            </a:r>
            <a:r>
              <a:rPr lang="en-US" baseline="-10000" dirty="0"/>
              <a:t>2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GCGCAAT</a:t>
            </a:r>
            <a:r>
              <a:rPr lang="en-US" dirty="0"/>
              <a:t>)</a:t>
            </a:r>
          </a:p>
          <a:p>
            <a:r>
              <a:rPr lang="en-US" dirty="0"/>
              <a:t>There are three recursive sub-problems: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1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2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')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3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Approach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9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283" y="3295265"/>
            <a:ext cx="9389717" cy="2137802"/>
          </a:xfrm>
        </p:spPr>
        <p:txBody>
          <a:bodyPr/>
          <a:lstStyle/>
          <a:p>
            <a:r>
              <a:rPr lang="es-ES" dirty="0"/>
              <a:t>lcs[-1][y] = 0</a:t>
            </a:r>
          </a:p>
          <a:p>
            <a:r>
              <a:rPr lang="es-ES" dirty="0"/>
              <a:t>lcs[x][-1] = 0</a:t>
            </a:r>
          </a:p>
          <a:p>
            <a:r>
              <a:rPr lang="es-ES" dirty="0"/>
              <a:t>lcs[x][y] = max(</a:t>
            </a:r>
          </a:p>
          <a:p>
            <a:r>
              <a:rPr lang="es-ES" dirty="0"/>
              <a:t>  lcs[x-1][y],</a:t>
            </a:r>
          </a:p>
          <a:p>
            <a:r>
              <a:rPr lang="es-ES" dirty="0"/>
              <a:t>  lcs[x][y-1])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lcs</a:t>
            </a:r>
            <a:r>
              <a:rPr lang="es-ES" dirty="0"/>
              <a:t>[x-1][y-1]+1 when S1[x] == S2[y]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Let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lcs[x][y]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be the longest common subsequence of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S1[0 … x]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LCS has the following recursive properties: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Formula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88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11000" y="1265271"/>
            <a:ext cx="8370000" cy="5241729"/>
          </a:xfrm>
        </p:spPr>
        <p:txBody>
          <a:bodyPr/>
          <a:lstStyle/>
          <a:p>
            <a:r>
              <a:rPr lang="en-US" sz="2400" dirty="0"/>
              <a:t>rows = </a:t>
            </a:r>
            <a:r>
              <a:rPr lang="en-US" sz="2400" dirty="0" err="1"/>
              <a:t>len</a:t>
            </a:r>
            <a:r>
              <a:rPr lang="en-US" sz="2400" dirty="0"/>
              <a:t>(first) + 1</a:t>
            </a:r>
          </a:p>
          <a:p>
            <a:r>
              <a:rPr lang="en-US" sz="2400" dirty="0"/>
              <a:t>cols = </a:t>
            </a:r>
            <a:r>
              <a:rPr lang="en-US" sz="2400" dirty="0" err="1"/>
              <a:t>len</a:t>
            </a:r>
            <a:r>
              <a:rPr lang="en-US" sz="2400" dirty="0"/>
              <a:t>(second) + 1</a:t>
            </a:r>
          </a:p>
          <a:p>
            <a:r>
              <a:rPr lang="en-US" sz="2400" dirty="0"/>
              <a:t>lcs = []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lcs.append</a:t>
            </a:r>
            <a:r>
              <a:rPr lang="en-US" sz="2400" dirty="0"/>
              <a:t>([0] * cols) for _ in range(rows)]</a:t>
            </a:r>
          </a:p>
          <a:p>
            <a:r>
              <a:rPr lang="en-US" sz="2400" dirty="0"/>
              <a:t>for row in range(1, rows):</a:t>
            </a:r>
          </a:p>
          <a:p>
            <a:r>
              <a:rPr lang="en-US" sz="2400" dirty="0"/>
              <a:t>    for col in range(1, cols):</a:t>
            </a:r>
          </a:p>
          <a:p>
            <a:r>
              <a:rPr lang="en-US" sz="2400" dirty="0"/>
              <a:t>        if first[row - 1] == second[col - 1]: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prev</a:t>
            </a:r>
            <a:r>
              <a:rPr lang="en-US" sz="2400" dirty="0"/>
              <a:t> = lcs[row - 1][col - 1]</a:t>
            </a:r>
          </a:p>
          <a:p>
            <a:r>
              <a:rPr lang="en-US" sz="2400" dirty="0"/>
              <a:t>            lcs[row][col] = </a:t>
            </a:r>
            <a:r>
              <a:rPr lang="en-US" sz="2400" dirty="0" err="1"/>
              <a:t>prev</a:t>
            </a:r>
            <a:r>
              <a:rPr lang="en-US" sz="2400" dirty="0"/>
              <a:t> + 1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up = lcs[row - 1][col]</a:t>
            </a:r>
          </a:p>
          <a:p>
            <a:r>
              <a:rPr lang="en-US" sz="2400" dirty="0"/>
              <a:t>            left = lcs[row][col - 1]</a:t>
            </a:r>
          </a:p>
          <a:p>
            <a:r>
              <a:rPr lang="en-US" sz="2400" dirty="0"/>
              <a:t>            lcs[row][col] = max(up, left)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LCS Table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9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1000" y="1328494"/>
            <a:ext cx="7650000" cy="4823024"/>
          </a:xfrm>
        </p:spPr>
        <p:txBody>
          <a:bodyPr/>
          <a:lstStyle/>
          <a:p>
            <a:r>
              <a:rPr lang="en-US" sz="2200" dirty="0" err="1"/>
              <a:t>lcs_letters</a:t>
            </a:r>
            <a:r>
              <a:rPr lang="en-US" sz="2200" dirty="0"/>
              <a:t> = deque()</a:t>
            </a:r>
          </a:p>
          <a:p>
            <a:r>
              <a:rPr lang="en-US" sz="2200" dirty="0"/>
              <a:t>row = rows - 1</a:t>
            </a:r>
          </a:p>
          <a:p>
            <a:r>
              <a:rPr lang="en-US" sz="2200" dirty="0"/>
              <a:t>col = cols - 1</a:t>
            </a:r>
          </a:p>
          <a:p>
            <a:r>
              <a:rPr lang="en-US" sz="2200" dirty="0"/>
              <a:t>while row &gt;= 0 and col &gt;= 0:</a:t>
            </a:r>
          </a:p>
          <a:p>
            <a:r>
              <a:rPr lang="en-US" sz="2200" dirty="0"/>
              <a:t>    if first[row - 1] == second[col - 1]: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lcs_letters.appendleft</a:t>
            </a:r>
            <a:r>
              <a:rPr lang="en-US" sz="2200" dirty="0"/>
              <a:t>(first[row - 1])</a:t>
            </a:r>
          </a:p>
          <a:p>
            <a:r>
              <a:rPr lang="en-US" sz="2200" dirty="0"/>
              <a:t>        row -= 1</a:t>
            </a:r>
          </a:p>
          <a:p>
            <a:r>
              <a:rPr lang="en-US" sz="2200" dirty="0"/>
              <a:t>        col -= 1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lcs[row - 1][col] &gt; lcs[row][col - 1]:</a:t>
            </a:r>
          </a:p>
          <a:p>
            <a:r>
              <a:rPr lang="en-US" sz="2200" dirty="0"/>
              <a:t>        row -= 1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col -= 1</a:t>
            </a:r>
          </a:p>
          <a:p>
            <a:r>
              <a:rPr lang="en-US" sz="2200" dirty="0"/>
              <a:t>print(''.join(</a:t>
            </a:r>
            <a:r>
              <a:rPr lang="en-US" sz="2200" dirty="0" err="1"/>
              <a:t>lcs_letters</a:t>
            </a:r>
            <a:r>
              <a:rPr lang="en-US" sz="2200" dirty="0"/>
              <a:t>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Reconstructing the LCS Sequence</a:t>
            </a:r>
            <a:endParaRPr lang="bg-BG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and Reconstructing LIS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76000" y="2169000"/>
          <a:ext cx="3240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</a:tblGrid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Goal: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subsequence of increasing numbers</a:t>
            </a:r>
            <a:br>
              <a:rPr lang="en-US" dirty="0"/>
            </a:br>
            <a:r>
              <a:rPr lang="en-US" dirty="0"/>
              <a:t>within a given sequence</a:t>
            </a:r>
          </a:p>
          <a:p>
            <a:r>
              <a:rPr lang="en-US" dirty="0"/>
              <a:t>This subsequence is not necessarily contiguous, or unique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{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5</a:t>
            </a:r>
            <a:r>
              <a:rPr lang="en-US" dirty="0"/>
              <a:t>, 8, </a:t>
            </a:r>
            <a:r>
              <a:rPr lang="en-US" b="1" dirty="0">
                <a:solidFill>
                  <a:srgbClr val="FFA000"/>
                </a:solidFill>
              </a:rPr>
              <a:t>6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7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{3, 5, 6, 7}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38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7526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26413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3581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C2D8-EF89-46F3-AEFD-A12B04B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E14988-2D63-4332-A36E-9510A528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1126406" y="1629000"/>
            <a:ext cx="9831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451289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5486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86978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2312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64008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73572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2716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9220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01851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1125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7490ADD8-0DDC-47DC-B73A-71891B76D61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150" y="5008122"/>
            <a:ext cx="479701" cy="47970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271A7E97-FC3F-4A0D-868C-7D46CF3262B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1" y="5008122"/>
            <a:ext cx="479701" cy="4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8819" y="158158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48819" y="293400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819" y="4464000"/>
            <a:ext cx="11284800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Subsequence sets: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{3}, {3, 14}, {3, 5}, {3, 5, 12}, {3, 5, 12, 15}, {3, 5, 7},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8}, {3, 5, 7, 8, 9}, {3, 5, 7, 8, 9, 11},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8, 9, 10},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19499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398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                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for 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8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76969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264136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35814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452927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547785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6400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7357216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05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9220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C45A5-D77F-402D-98EB-17C9C763F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692E-6F71-4AC0-959D-7033A525B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</a:p>
          <a:p>
            <a:pPr lvl="1"/>
            <a:r>
              <a:rPr lang="en-US" b="1" dirty="0"/>
              <a:t>~</a:t>
            </a:r>
            <a:r>
              <a:rPr lang="bg-BG" b="1" dirty="0"/>
              <a:t> </a:t>
            </a:r>
            <a:r>
              <a:rPr lang="en-US" b="1" dirty="0"/>
              <a:t>O(1.6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Recursive Fibonacci (with memorization)</a:t>
            </a:r>
          </a:p>
          <a:p>
            <a:pPr lvl="1"/>
            <a:r>
              <a:rPr lang="en-US" b="1" dirty="0"/>
              <a:t>~ O(n)</a:t>
            </a:r>
          </a:p>
          <a:p>
            <a:r>
              <a:rPr lang="en-US" dirty="0"/>
              <a:t>If we want to find the 36</a:t>
            </a:r>
            <a:r>
              <a:rPr lang="en-US" baseline="30000" dirty="0"/>
              <a:t>th</a:t>
            </a:r>
            <a:r>
              <a:rPr lang="en-US" dirty="0"/>
              <a:t> Fibonacci number:</a:t>
            </a:r>
          </a:p>
          <a:p>
            <a:pPr lvl="1"/>
            <a:r>
              <a:rPr lang="en-US" dirty="0"/>
              <a:t>Recursive solution takes </a:t>
            </a:r>
            <a:r>
              <a:rPr lang="en-US" b="1" dirty="0">
                <a:solidFill>
                  <a:schemeClr val="bg1"/>
                </a:solidFill>
              </a:rPr>
              <a:t>48 315 633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Iterative or recursive (with memorization) takes ~</a:t>
            </a:r>
            <a:r>
              <a:rPr lang="en-US" b="1" dirty="0">
                <a:solidFill>
                  <a:schemeClr val="bg1"/>
                </a:solidFill>
              </a:rPr>
              <a:t>36</a:t>
            </a:r>
            <a:r>
              <a:rPr lang="en-US" dirty="0"/>
              <a:t> steps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5D3E3-2281-467F-BF99-9D354845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</a:p>
        </p:txBody>
      </p:sp>
    </p:spTree>
    <p:extLst>
      <p:ext uri="{BB962C8B-B14F-4D97-AF65-F5344CB8AC3E}">
        <p14:creationId xmlns:p14="http://schemas.microsoft.com/office/powerpoint/2010/main" val="3681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016878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1125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E238C3A-3C2B-48FA-838D-3C4A449781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000" y="4374000"/>
            <a:ext cx="479701" cy="47970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000" y="4373999"/>
            <a:ext cx="479701" cy="47970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0180727" y="2997650"/>
            <a:ext cx="304800" cy="203155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73129">
            <a:off x="9374180" y="2684165"/>
            <a:ext cx="304800" cy="256288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8305800" y="297180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332671">
            <a:off x="7876905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7357930" y="2982341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436438">
            <a:off x="6936084" y="2980203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6400800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8596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7668605">
            <a:off x="5199263" y="2433251"/>
            <a:ext cx="304800" cy="3087496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3581400" y="2946548"/>
            <a:ext cx="304800" cy="2082653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63972">
            <a:off x="2777533" y="2723888"/>
            <a:ext cx="304800" cy="2481289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790700" y="2957482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2468" y="1741349"/>
            <a:ext cx="479701" cy="47970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16200000">
            <a:off x="5912659" y="945341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1A05-2B6C-40C7-9B3A-8E1D4050D13E}"/>
              </a:ext>
            </a:extLst>
          </p:cNvPr>
          <p:cNvSpPr txBox="1"/>
          <p:nvPr/>
        </p:nvSpPr>
        <p:spPr>
          <a:xfrm>
            <a:off x="5029200" y="1457980"/>
            <a:ext cx="207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43772" y="176416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01128" y="1764166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</a:t>
                      </a:r>
                      <a:r>
                        <a:rPr lang="en-US" baseline="0" dirty="0"/>
                        <a:t>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9312" y="3957614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1000" y="2595375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9312" y="5375237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1234" y="1179220"/>
            <a:ext cx="10949531" cy="477519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length = [0]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parent = [0]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best_len</a:t>
            </a:r>
            <a:r>
              <a:rPr lang="en-US" dirty="0"/>
              <a:t>, </a:t>
            </a:r>
            <a:r>
              <a:rPr lang="en-US" dirty="0" err="1"/>
              <a:t>best_idx</a:t>
            </a:r>
            <a:r>
              <a:rPr lang="en-US" dirty="0"/>
              <a:t> = 0, 0</a:t>
            </a:r>
          </a:p>
          <a:p>
            <a:pPr>
              <a:lnSpc>
                <a:spcPct val="95000"/>
              </a:lnSpc>
            </a:pPr>
            <a:r>
              <a:rPr lang="en-US" dirty="0"/>
              <a:t>for </a:t>
            </a:r>
            <a:r>
              <a:rPr lang="en-US" dirty="0" err="1"/>
              <a:t>curr_idx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)):</a:t>
            </a:r>
          </a:p>
          <a:p>
            <a:pPr>
              <a:lnSpc>
                <a:spcPct val="95000"/>
              </a:lnSpc>
            </a:pPr>
            <a:r>
              <a:rPr lang="en-US" dirty="0"/>
              <a:t>    </a:t>
            </a:r>
            <a:r>
              <a:rPr lang="en-US" dirty="0" err="1"/>
              <a:t>curr_num</a:t>
            </a:r>
            <a:r>
              <a:rPr lang="en-US" dirty="0"/>
              <a:t>, </a:t>
            </a:r>
            <a:r>
              <a:rPr lang="en-US" dirty="0" err="1"/>
              <a:t>curr_len</a:t>
            </a:r>
            <a:r>
              <a:rPr lang="en-US" dirty="0"/>
              <a:t>, </a:t>
            </a:r>
            <a:r>
              <a:rPr lang="en-US" dirty="0" err="1"/>
              <a:t>curr_parent</a:t>
            </a:r>
            <a:r>
              <a:rPr lang="en-US" dirty="0"/>
              <a:t>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curr_idx</a:t>
            </a:r>
            <a:r>
              <a:rPr lang="en-US" dirty="0"/>
              <a:t>], 1, -1</a:t>
            </a:r>
          </a:p>
          <a:p>
            <a:pPr>
              <a:lnSpc>
                <a:spcPct val="95000"/>
              </a:lnSpc>
            </a:pPr>
            <a:r>
              <a:rPr lang="en-US" dirty="0"/>
              <a:t>    for </a:t>
            </a:r>
            <a:r>
              <a:rPr lang="en-US" dirty="0" err="1"/>
              <a:t>prev_idx</a:t>
            </a:r>
            <a:r>
              <a:rPr lang="en-US" dirty="0"/>
              <a:t> in range(</a:t>
            </a:r>
            <a:r>
              <a:rPr lang="en-US" dirty="0" err="1"/>
              <a:t>curr_idx</a:t>
            </a:r>
            <a:r>
              <a:rPr lang="en-US" dirty="0"/>
              <a:t> - 1, -1, -1):</a:t>
            </a:r>
          </a:p>
          <a:p>
            <a:pPr>
              <a:lnSpc>
                <a:spcPct val="95000"/>
              </a:lnSpc>
            </a:pPr>
            <a:r>
              <a:rPr lang="en-US" dirty="0"/>
              <a:t>        </a:t>
            </a:r>
            <a:r>
              <a:rPr lang="en-US" dirty="0" err="1"/>
              <a:t>prev_number</a:t>
            </a:r>
            <a:r>
              <a:rPr lang="en-US" dirty="0"/>
              <a:t>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prev_idx</a:t>
            </a:r>
            <a:r>
              <a:rPr lang="en-US" dirty="0"/>
              <a:t>]</a:t>
            </a:r>
          </a:p>
          <a:p>
            <a:pPr>
              <a:lnSpc>
                <a:spcPct val="95000"/>
              </a:lnSpc>
            </a:pPr>
            <a:r>
              <a:rPr lang="en-US" dirty="0"/>
              <a:t>        </a:t>
            </a:r>
            <a:r>
              <a:rPr lang="en-US" dirty="0" err="1"/>
              <a:t>prev_len</a:t>
            </a:r>
            <a:r>
              <a:rPr lang="en-US" dirty="0"/>
              <a:t> = length[</a:t>
            </a:r>
            <a:r>
              <a:rPr lang="en-US" dirty="0" err="1"/>
              <a:t>prev_idx</a:t>
            </a:r>
            <a:r>
              <a:rPr lang="en-US" dirty="0"/>
              <a:t>]</a:t>
            </a:r>
          </a:p>
          <a:p>
            <a:pPr>
              <a:lnSpc>
                <a:spcPct val="95000"/>
              </a:lnSpc>
            </a:pPr>
            <a:r>
              <a:rPr lang="en-US" dirty="0"/>
              <a:t>        if </a:t>
            </a:r>
            <a:r>
              <a:rPr lang="en-US" dirty="0" err="1"/>
              <a:t>curr_num</a:t>
            </a:r>
            <a:r>
              <a:rPr lang="en-US" dirty="0"/>
              <a:t> &gt; </a:t>
            </a:r>
            <a:r>
              <a:rPr lang="en-US" dirty="0" err="1"/>
              <a:t>prev_number</a:t>
            </a:r>
            <a:r>
              <a:rPr lang="en-US" dirty="0"/>
              <a:t> and </a:t>
            </a:r>
            <a:r>
              <a:rPr lang="en-US" dirty="0" err="1"/>
              <a:t>prev_len</a:t>
            </a:r>
            <a:r>
              <a:rPr lang="en-US" dirty="0"/>
              <a:t> + 1 &gt;= </a:t>
            </a:r>
            <a:r>
              <a:rPr lang="en-US" dirty="0" err="1"/>
              <a:t>curr_len</a:t>
            </a:r>
            <a:r>
              <a:rPr lang="en-US" dirty="0"/>
              <a:t>:</a:t>
            </a:r>
          </a:p>
          <a:p>
            <a:pPr>
              <a:lnSpc>
                <a:spcPct val="95000"/>
              </a:lnSpc>
            </a:pPr>
            <a:r>
              <a:rPr lang="en-US" dirty="0"/>
              <a:t>            </a:t>
            </a:r>
            <a:r>
              <a:rPr lang="en-US" dirty="0" err="1"/>
              <a:t>curr_len</a:t>
            </a:r>
            <a:r>
              <a:rPr lang="en-US" dirty="0"/>
              <a:t> = </a:t>
            </a:r>
            <a:r>
              <a:rPr lang="en-US" dirty="0" err="1"/>
              <a:t>prev_len</a:t>
            </a:r>
            <a:r>
              <a:rPr lang="en-US" dirty="0"/>
              <a:t> + 1</a:t>
            </a:r>
          </a:p>
          <a:p>
            <a:pPr>
              <a:lnSpc>
                <a:spcPct val="95000"/>
              </a:lnSpc>
            </a:pPr>
            <a:r>
              <a:rPr lang="en-US" dirty="0"/>
              <a:t>            </a:t>
            </a:r>
            <a:r>
              <a:rPr lang="en-US" dirty="0" err="1"/>
              <a:t>curr_parent</a:t>
            </a:r>
            <a:r>
              <a:rPr lang="en-US" dirty="0"/>
              <a:t> = </a:t>
            </a:r>
            <a:r>
              <a:rPr lang="en-US" dirty="0" err="1"/>
              <a:t>prev_idx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    length[</a:t>
            </a:r>
            <a:r>
              <a:rPr lang="en-US" dirty="0" err="1"/>
              <a:t>curr_idx</a:t>
            </a:r>
            <a:r>
              <a:rPr lang="en-US" dirty="0"/>
              <a:t>] = </a:t>
            </a:r>
            <a:r>
              <a:rPr lang="en-US" dirty="0" err="1"/>
              <a:t>curr_len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    parent[</a:t>
            </a:r>
            <a:r>
              <a:rPr lang="en-US" dirty="0" err="1"/>
              <a:t>curr_idx</a:t>
            </a:r>
            <a:r>
              <a:rPr lang="en-US" dirty="0"/>
              <a:t>] = </a:t>
            </a:r>
            <a:r>
              <a:rPr lang="en-US" dirty="0" err="1"/>
              <a:t>curr_parent</a:t>
            </a:r>
            <a:endParaRPr lang="en-US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with Previous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41000" y="1629000"/>
            <a:ext cx="5310000" cy="3302736"/>
          </a:xfrm>
        </p:spPr>
        <p:txBody>
          <a:bodyPr/>
          <a:lstStyle/>
          <a:p>
            <a:r>
              <a:rPr lang="en-US" sz="2400" dirty="0" err="1"/>
              <a:t>lis</a:t>
            </a:r>
            <a:r>
              <a:rPr lang="en-US" sz="2400" dirty="0"/>
              <a:t> = deque()</a:t>
            </a:r>
          </a:p>
          <a:p>
            <a:r>
              <a:rPr lang="en-US" sz="2400" dirty="0" err="1"/>
              <a:t>idx</a:t>
            </a:r>
            <a:r>
              <a:rPr lang="en-US" sz="2400" dirty="0"/>
              <a:t> = </a:t>
            </a:r>
            <a:r>
              <a:rPr lang="en-US" sz="2400" dirty="0" err="1"/>
              <a:t>best_idx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idx</a:t>
            </a:r>
            <a:r>
              <a:rPr lang="en-US" sz="2400" dirty="0"/>
              <a:t> != -1: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lis.appendleft</a:t>
            </a:r>
            <a:r>
              <a:rPr lang="en-US" sz="2400" dirty="0"/>
              <a:t>(</a:t>
            </a:r>
            <a:r>
              <a:rPr lang="en-US" sz="2400" dirty="0" err="1"/>
              <a:t>nums</a:t>
            </a:r>
            <a:r>
              <a:rPr lang="en-US" sz="2400" dirty="0"/>
              <a:t>[</a:t>
            </a:r>
            <a:r>
              <a:rPr lang="en-US" sz="2400" dirty="0" err="1"/>
              <a:t>idx</a:t>
            </a:r>
            <a:r>
              <a:rPr lang="en-US" sz="2400" dirty="0"/>
              <a:t>])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idx</a:t>
            </a:r>
            <a:r>
              <a:rPr lang="en-US" sz="2400" dirty="0"/>
              <a:t> = parent[</a:t>
            </a:r>
            <a:r>
              <a:rPr lang="en-US" sz="2400" dirty="0" err="1"/>
              <a:t>idx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print(*</a:t>
            </a:r>
            <a:r>
              <a:rPr lang="en-US" sz="2400" dirty="0" err="1"/>
              <a:t>lis</a:t>
            </a:r>
            <a:r>
              <a:rPr lang="en-US" sz="2400" dirty="0"/>
              <a:t>, </a:t>
            </a:r>
            <a:r>
              <a:rPr lang="en-US" sz="2400" dirty="0" err="1"/>
              <a:t>sep</a:t>
            </a:r>
            <a:r>
              <a:rPr lang="en-US" sz="2400" dirty="0"/>
              <a:t>=' ')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Restoring LIS Elements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original problem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Words>8609</Words>
  <Application>Microsoft Office PowerPoint</Application>
  <PresentationFormat>Widescreen</PresentationFormat>
  <Paragraphs>4954</Paragraphs>
  <Slides>102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Consolas</vt:lpstr>
      <vt:lpstr>Wingdings</vt:lpstr>
      <vt:lpstr>Wingdings 2</vt:lpstr>
      <vt:lpstr>SoftUni</vt:lpstr>
      <vt:lpstr>Dynamic Programming</vt:lpstr>
      <vt:lpstr>Table of Contents</vt:lpstr>
      <vt:lpstr>What is Dynamic Programming?</vt:lpstr>
      <vt:lpstr>Fibonacci Sequence</vt:lpstr>
      <vt:lpstr>Example: Fibonacci Sequence</vt:lpstr>
      <vt:lpstr>Recursive Approach</vt:lpstr>
      <vt:lpstr>Memoization</vt:lpstr>
      <vt:lpstr>Compare Fibonacci Solutions</vt:lpstr>
      <vt:lpstr>Move Down/Right Sum</vt:lpstr>
      <vt:lpstr>"Move Down / Right Sum" Problem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"Move Down / Right Sum" – Solution (2)</vt:lpstr>
      <vt:lpstr>Longest Common Subsequence (LCS)</vt:lpstr>
      <vt:lpstr>Longest Common Subsequence (LCS)</vt:lpstr>
      <vt:lpstr>LCS – Recursive Approach</vt:lpstr>
      <vt:lpstr>LCS – Recursive Formula</vt:lpstr>
      <vt:lpstr>Calculating the LCS Table</vt:lpstr>
      <vt:lpstr>Reconstructing the LCS Sequence</vt:lpstr>
      <vt:lpstr>Longest Increasing Subsequence</vt:lpstr>
      <vt:lpstr>Longest Increasing Subsequence (LIS)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Calculating LIS with Previous – Source Code</vt:lpstr>
      <vt:lpstr>Restoring LIS Elements – Source Code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324</cp:revision>
  <dcterms:created xsi:type="dcterms:W3CDTF">2018-05-23T13:08:44Z</dcterms:created>
  <dcterms:modified xsi:type="dcterms:W3CDTF">2022-05-08T11:02:24Z</dcterms:modified>
  <cp:category>computer programming;programming;software development;software engineering</cp:category>
</cp:coreProperties>
</file>