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4"/>
  </p:sldMasterIdLst>
  <p:notesMasterIdLst>
    <p:notesMasterId r:id="rId43"/>
  </p:notesMasterIdLst>
  <p:handoutMasterIdLst>
    <p:handoutMasterId r:id="rId44"/>
  </p:handoutMasterIdLst>
  <p:sldIdLst>
    <p:sldId id="274" r:id="rId5"/>
    <p:sldId id="276" r:id="rId6"/>
    <p:sldId id="492" r:id="rId7"/>
    <p:sldId id="522" r:id="rId8"/>
    <p:sldId id="523" r:id="rId9"/>
    <p:sldId id="525" r:id="rId10"/>
    <p:sldId id="526" r:id="rId11"/>
    <p:sldId id="527" r:id="rId12"/>
    <p:sldId id="499" r:id="rId13"/>
    <p:sldId id="500" r:id="rId14"/>
    <p:sldId id="501" r:id="rId15"/>
    <p:sldId id="502" r:id="rId16"/>
    <p:sldId id="503" r:id="rId17"/>
    <p:sldId id="504" r:id="rId18"/>
    <p:sldId id="505" r:id="rId19"/>
    <p:sldId id="534" r:id="rId20"/>
    <p:sldId id="495" r:id="rId21"/>
    <p:sldId id="538" r:id="rId22"/>
    <p:sldId id="540" r:id="rId23"/>
    <p:sldId id="536" r:id="rId24"/>
    <p:sldId id="542" r:id="rId25"/>
    <p:sldId id="539" r:id="rId26"/>
    <p:sldId id="541" r:id="rId27"/>
    <p:sldId id="543" r:id="rId28"/>
    <p:sldId id="512" r:id="rId29"/>
    <p:sldId id="547" r:id="rId30"/>
    <p:sldId id="497" r:id="rId31"/>
    <p:sldId id="498" r:id="rId32"/>
    <p:sldId id="546" r:id="rId33"/>
    <p:sldId id="545" r:id="rId34"/>
    <p:sldId id="517" r:id="rId35"/>
    <p:sldId id="549" r:id="rId36"/>
    <p:sldId id="548" r:id="rId37"/>
    <p:sldId id="518" r:id="rId38"/>
    <p:sldId id="519" r:id="rId39"/>
    <p:sldId id="401" r:id="rId40"/>
    <p:sldId id="493" r:id="rId41"/>
    <p:sldId id="40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2AB955C-ABFE-4273-AD47-6387994D6508}">
          <p14:sldIdLst>
            <p14:sldId id="274"/>
            <p14:sldId id="276"/>
            <p14:sldId id="492"/>
          </p14:sldIdLst>
        </p14:section>
        <p14:section name="Project Architecture" id="{596A24C6-B85C-4FB5-99D2-41B76F9C515D}">
          <p14:sldIdLst>
            <p14:sldId id="522"/>
            <p14:sldId id="523"/>
            <p14:sldId id="525"/>
            <p14:sldId id="526"/>
            <p14:sldId id="527"/>
          </p14:sldIdLst>
        </p14:section>
        <p14:section name="Scope and Namespace" id="{2BD1FAFE-9F4F-437E-AF56-5D864BBE668C}">
          <p14:sldIdLst>
            <p14:sldId id="499"/>
            <p14:sldId id="500"/>
            <p14:sldId id="501"/>
            <p14:sldId id="502"/>
            <p14:sldId id="503"/>
            <p14:sldId id="504"/>
            <p14:sldId id="505"/>
          </p14:sldIdLst>
        </p14:section>
        <p14:section name="Basics of OOP" id="{FE5EAAA6-9835-43D0-A560-E4C0AE717A37}">
          <p14:sldIdLst>
            <p14:sldId id="534"/>
            <p14:sldId id="495"/>
            <p14:sldId id="538"/>
            <p14:sldId id="540"/>
            <p14:sldId id="536"/>
            <p14:sldId id="542"/>
            <p14:sldId id="539"/>
            <p14:sldId id="541"/>
            <p14:sldId id="543"/>
          </p14:sldIdLst>
        </p14:section>
        <p14:section name="Creating and Using Classes" id="{C4AFAD78-CD9C-48E9-8A4B-50A4EF9875BA}">
          <p14:sldIdLst>
            <p14:sldId id="512"/>
            <p14:sldId id="547"/>
            <p14:sldId id="497"/>
            <p14:sldId id="498"/>
            <p14:sldId id="546"/>
            <p14:sldId id="545"/>
            <p14:sldId id="517"/>
            <p14:sldId id="549"/>
            <p14:sldId id="548"/>
            <p14:sldId id="518"/>
          </p14:sldIdLst>
        </p14:section>
        <p14:section name="Conclusion" id="{E4CCF42D-370F-443A-9607-CEADDB0CBB0C}">
          <p14:sldIdLst>
            <p14:sldId id="51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0BABC6-A37D-49BD-81BA-7618C2271EA9}" v="10" dt="2019-11-25T13:52:17.49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5214" autoAdjust="0"/>
  </p:normalViewPr>
  <p:slideViewPr>
    <p:cSldViewPr showGuides="1">
      <p:cViewPr varScale="1">
        <p:scale>
          <a:sx n="52" d="100"/>
          <a:sy n="52" d="100"/>
        </p:scale>
        <p:origin x="72" y="72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4.8.2021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6539384-E4EE-4161-924B-B66E179EDF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12872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BED5D1B-F043-420E-AD4A-AF971D364C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5101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31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399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670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6830FB3-FF45-4C8A-AFCF-BD118C9C0D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0366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8C3E6D-9365-4DA8-925D-C1C84D59D4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0055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05D4EC1-6758-4B59-86AC-54B20B2969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017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A03299B-5532-4C8A-BFFC-129788C548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1703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27668122-6437-4C96-B334-7F37E2A08C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204C19D8-F3EA-4DEF-A9AD-2BE844FDDF8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5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438E1FEE-BF95-4CEA-B8AB-A86246FAF03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64CA4D0-B886-4268-A8E6-318C3B7C92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4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17985FF9-AE16-47C0-96B1-830F8A78039D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4D266A0E-29BE-47E6-BEB1-BC983EFA389C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BF198AA6-DA95-4BB7-9ADB-55B671763B0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4A8CCBAC-04B2-4993-8CB4-BB43915B9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54B550D1-2007-478C-86BA-9CAE85A3FEC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2AFB8D9F-A086-46A6-B4BB-BFEB1DB1E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F91E242-01B3-4429-8D66-28208DB36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BFCD7F53-C233-4EE1-8965-E3AC8FB3F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5A47A9B7-2B1B-4DCC-B78A-D7C12C4BA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DB377B3B-DBC0-495A-80A8-F9FBFE2AB8E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1EFC0879-14B0-4563-A85E-D346FDC8445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506736C0-1A72-418D-9617-8521AFDE0786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513E0E8C-61AB-4BAD-8B21-0CDD5124EC41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947B5AF0-D616-45FB-A1DB-2895A3846328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2DA7BC11-0F94-43AD-9B75-A31849A80708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ED672334-8F6F-4DC4-A0E3-5FE70CB75A4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AE2730AC-26EC-4ED1-86E9-F7822C135B7B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3B57E6CD-C4CC-4C01-89E5-714416BB9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DB3D5AB7-BEC2-4F14-BD72-0DB2A5BE264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2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5A1584DB-0261-4CF1-89FE-E1675E66BE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347949BA-E486-4A80-AB1A-908E275AE46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62821733-1860-44DA-838D-B3E3B2433358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B23C01DB-7CB0-4D32-9CEF-C61C7A8B1707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05806E0F-2AA3-40AA-B487-EBC71389D75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8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187726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59279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70AB32D9-CBE0-43A3-A306-640CABB7672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4D2D2AFA-1069-4CFD-BA3A-7CD19D9C3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8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0FFF74D2-B823-4EF4-A413-5ED479D08B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9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3E7ED7DD-BDF9-43A2-B7D5-0E442FCD20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A75C3D3C-EB9C-4558-A8E9-7A0F37EBE33A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F050773D-69C5-4729-BDAE-A46BFA236D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71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759D0AD9-E901-44D0-A817-46B4576936D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BFE02A4B-1225-4E34-BA54-1321C123D3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4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5C8BFC17-D6A7-43DA-A15F-0B69A9671147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08045B4-73E4-49A9-BEFA-A2A8F71D69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2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D8F9B6C-3688-4BDE-BF12-9904F88DFA4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C219B16A-2CAF-4CE3-9D4F-CEE64BAAC7E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1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C86C3485-EEFA-4A16-9775-19ECD4F929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May-2021/Python-OOP/01-First-Steps-in-OOP/scope_mess_broken.zip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li.do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hyperlink" Target="https://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Steps in Object-Oriented Programming</a:t>
            </a:r>
          </a:p>
        </p:txBody>
      </p:sp>
      <p:pic>
        <p:nvPicPr>
          <p:cNvPr id="1026" name="Picture 2" descr="Резултат с изображение за class programmi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00" y="2343699"/>
            <a:ext cx="2170601" cy="217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26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sz="3600" dirty="0"/>
              <a:t>A mapping from names to objects</a:t>
            </a:r>
          </a:p>
          <a:p>
            <a:r>
              <a:rPr lang="en-US" sz="3600" dirty="0"/>
              <a:t>Examples: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Built-in</a:t>
            </a:r>
            <a:r>
              <a:rPr lang="en-US" sz="3400" dirty="0"/>
              <a:t> names, for example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abs()</a:t>
            </a:r>
            <a:r>
              <a:rPr lang="en-US" sz="3400" dirty="0"/>
              <a:t> function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Global</a:t>
            </a:r>
            <a:r>
              <a:rPr lang="en-US" sz="3400" dirty="0"/>
              <a:t> names in a module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Local</a:t>
            </a:r>
            <a:r>
              <a:rPr lang="en-US" sz="3400" dirty="0"/>
              <a:t> names on a function invocation</a:t>
            </a:r>
          </a:p>
          <a:p>
            <a:r>
              <a:rPr lang="en-US" sz="3600" dirty="0"/>
              <a:t>There is no relation between names in different </a:t>
            </a:r>
            <a:r>
              <a:rPr lang="en-US" sz="3600" b="1" dirty="0">
                <a:solidFill>
                  <a:schemeClr val="bg1"/>
                </a:solidFill>
              </a:rPr>
              <a:t>namespaces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Namespace?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0032A0A-4E1B-4050-8E7C-88EC42404A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9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3FBCE16-2B88-4EE2-A435-F27F01C70D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 Order</a:t>
            </a:r>
          </a:p>
        </p:txBody>
      </p:sp>
      <p:pic>
        <p:nvPicPr>
          <p:cNvPr id="3074" name="Picture 2" descr="Резултат с изображение за namespace module fun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766" y="1172825"/>
            <a:ext cx="5384190" cy="538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49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A region in a program where a </a:t>
            </a:r>
            <a:r>
              <a:rPr lang="en-US" sz="3600" b="1" dirty="0">
                <a:solidFill>
                  <a:schemeClr val="bg1"/>
                </a:solidFill>
              </a:rPr>
              <a:t>namespace</a:t>
            </a:r>
            <a:r>
              <a:rPr lang="en-US" sz="3600" dirty="0"/>
              <a:t> is directly accessible</a:t>
            </a:r>
          </a:p>
          <a:p>
            <a:r>
              <a:rPr lang="en-US" sz="3600" dirty="0"/>
              <a:t>In most of the cases there are at least three nested </a:t>
            </a:r>
            <a:r>
              <a:rPr lang="en-US" sz="3600" b="1" dirty="0">
                <a:solidFill>
                  <a:schemeClr val="bg1"/>
                </a:solidFill>
              </a:rPr>
              <a:t>scopes</a:t>
            </a:r>
            <a:r>
              <a:rPr lang="en-US" sz="3600" dirty="0"/>
              <a:t>:</a:t>
            </a:r>
          </a:p>
          <a:p>
            <a:pPr lvl="1"/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innermost</a:t>
            </a:r>
            <a:r>
              <a:rPr lang="en-US" sz="3400" dirty="0"/>
              <a:t> is checked first</a:t>
            </a:r>
          </a:p>
          <a:p>
            <a:pPr lvl="1"/>
            <a:r>
              <a:rPr lang="en-US" sz="3400" dirty="0"/>
              <a:t>The scopes of any </a:t>
            </a:r>
            <a:r>
              <a:rPr lang="en-US" sz="3400" b="1" dirty="0">
                <a:solidFill>
                  <a:schemeClr val="bg1"/>
                </a:solidFill>
              </a:rPr>
              <a:t>enclosing functions</a:t>
            </a:r>
          </a:p>
          <a:p>
            <a:pPr lvl="1"/>
            <a:r>
              <a:rPr lang="en-US" sz="3400" dirty="0"/>
              <a:t>The next-to-last scope (module's </a:t>
            </a:r>
            <a:r>
              <a:rPr lang="en-US" sz="3400" b="1" dirty="0">
                <a:solidFill>
                  <a:schemeClr val="bg1"/>
                </a:solidFill>
              </a:rPr>
              <a:t>global </a:t>
            </a:r>
            <a:r>
              <a:rPr lang="en-US" sz="3400" dirty="0"/>
              <a:t>names)</a:t>
            </a:r>
          </a:p>
          <a:p>
            <a:pPr lvl="1"/>
            <a:r>
              <a:rPr lang="en-US" sz="3400" dirty="0"/>
              <a:t>The outermost (</a:t>
            </a:r>
            <a:r>
              <a:rPr lang="en-US" sz="3400" b="1" dirty="0">
                <a:solidFill>
                  <a:schemeClr val="bg1"/>
                </a:solidFill>
              </a:rPr>
              <a:t>built-in </a:t>
            </a:r>
            <a:r>
              <a:rPr lang="en-US" sz="3400" dirty="0"/>
              <a:t>names)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Scope?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AA3F727-8001-4C3A-8382-4B745B7956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7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0CADB0-0B0E-4D11-871E-CC417231C5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6233" y="1356020"/>
            <a:ext cx="5354297" cy="1750324"/>
          </a:xfrm>
        </p:spPr>
        <p:txBody>
          <a:bodyPr/>
          <a:lstStyle/>
          <a:p>
            <a:r>
              <a:rPr lang="en-US" dirty="0"/>
              <a:t>def scopes():</a:t>
            </a:r>
          </a:p>
          <a:p>
            <a:r>
              <a:rPr lang="en-US" dirty="0"/>
              <a:t>    def </a:t>
            </a:r>
            <a:r>
              <a:rPr lang="en-US" dirty="0" err="1"/>
              <a:t>local_scope</a:t>
            </a:r>
            <a:r>
              <a:rPr lang="en-US" dirty="0"/>
              <a:t>():</a:t>
            </a:r>
          </a:p>
          <a:p>
            <a:r>
              <a:rPr lang="en-US" dirty="0"/>
              <a:t>        text = "local text"</a:t>
            </a:r>
          </a:p>
          <a:p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 Example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578007" y="1803724"/>
            <a:ext cx="2120629" cy="578882"/>
          </a:xfrm>
          <a:prstGeom prst="wedgeRoundRectCallout">
            <a:avLst>
              <a:gd name="adj1" fmla="val -58326"/>
              <a:gd name="adj2" fmla="val 306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Scope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6786563" y="3781808"/>
            <a:ext cx="2639437" cy="578882"/>
          </a:xfrm>
          <a:prstGeom prst="wedgeRoundRectCallout">
            <a:avLst>
              <a:gd name="adj1" fmla="val -64265"/>
              <a:gd name="adj2" fmla="val 262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Nonlocal Scope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786562" y="5428136"/>
            <a:ext cx="2639437" cy="578882"/>
          </a:xfrm>
          <a:prstGeom prst="wedgeRoundRectCallout">
            <a:avLst>
              <a:gd name="adj1" fmla="val -63152"/>
              <a:gd name="adj2" fmla="val 249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 Scope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99E0F7C-FD3B-4AA6-9FF8-9949D30C7D2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3D11171-FF33-414A-89D0-4988958B702E}"/>
              </a:ext>
            </a:extLst>
          </p:cNvPr>
          <p:cNvSpPr txBox="1">
            <a:spLocks/>
          </p:cNvSpPr>
          <p:nvPr/>
        </p:nvSpPr>
        <p:spPr>
          <a:xfrm>
            <a:off x="845530" y="3369747"/>
            <a:ext cx="5355000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 </a:t>
            </a:r>
            <a:r>
              <a:rPr lang="en-US" dirty="0" err="1"/>
              <a:t>nonlocal_scope</a:t>
            </a:r>
            <a:r>
              <a:rPr lang="en-US" dirty="0"/>
              <a:t>():</a:t>
            </a:r>
          </a:p>
          <a:p>
            <a:r>
              <a:rPr lang="en-US" dirty="0"/>
              <a:t>        nonlocal text</a:t>
            </a:r>
          </a:p>
          <a:p>
            <a:r>
              <a:rPr lang="en-US" dirty="0"/>
              <a:t>        text = "nonlocal text"</a:t>
            </a: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BBCC6237-17C8-42EE-B771-0EDF76EF0072}"/>
              </a:ext>
            </a:extLst>
          </p:cNvPr>
          <p:cNvSpPr txBox="1">
            <a:spLocks/>
          </p:cNvSpPr>
          <p:nvPr/>
        </p:nvSpPr>
        <p:spPr>
          <a:xfrm>
            <a:off x="846234" y="5036154"/>
            <a:ext cx="5354296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 </a:t>
            </a:r>
            <a:r>
              <a:rPr lang="en-US" dirty="0" err="1"/>
              <a:t>global_scope</a:t>
            </a:r>
            <a:r>
              <a:rPr lang="en-US" dirty="0"/>
              <a:t>():</a:t>
            </a:r>
          </a:p>
          <a:p>
            <a:r>
              <a:rPr lang="en-US" dirty="0"/>
              <a:t>        global text</a:t>
            </a:r>
          </a:p>
          <a:p>
            <a:r>
              <a:rPr lang="en-US" dirty="0"/>
              <a:t>        text = "global text"</a:t>
            </a:r>
          </a:p>
        </p:txBody>
      </p:sp>
    </p:spTree>
    <p:extLst>
      <p:ext uri="{BB962C8B-B14F-4D97-AF65-F5344CB8AC3E}">
        <p14:creationId xmlns:p14="http://schemas.microsoft.com/office/powerpoint/2010/main" val="251058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9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Fix the provided code, so it prints the result expected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Download code from </a:t>
            </a:r>
            <a:r>
              <a:rPr lang="en-US" sz="3600" b="1" dirty="0">
                <a:hlinkClick r:id="rId2"/>
              </a:rPr>
              <a:t>here</a:t>
            </a:r>
            <a:endParaRPr lang="en-US" sz="3600" b="1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777694" y="3428998"/>
            <a:ext cx="3168102" cy="2542977"/>
          </a:xfrm>
        </p:spPr>
        <p:txBody>
          <a:bodyPr/>
          <a:lstStyle/>
          <a:p>
            <a:r>
              <a:rPr lang="en-US" i="1" dirty="0">
                <a:solidFill>
                  <a:schemeClr val="accent2"/>
                </a:solidFill>
              </a:rPr>
              <a:t># current output</a:t>
            </a:r>
          </a:p>
          <a:p>
            <a:r>
              <a:rPr lang="en-US" dirty="0"/>
              <a:t>global</a:t>
            </a:r>
          </a:p>
          <a:p>
            <a:r>
              <a:rPr lang="en-US" dirty="0"/>
              <a:t>outer: local</a:t>
            </a:r>
          </a:p>
          <a:p>
            <a:r>
              <a:rPr lang="en-US" dirty="0"/>
              <a:t>inner: nonlocal</a:t>
            </a:r>
          </a:p>
          <a:p>
            <a:r>
              <a:rPr lang="en-US" dirty="0"/>
              <a:t>outer: local</a:t>
            </a:r>
          </a:p>
          <a:p>
            <a:r>
              <a:rPr lang="en-US" dirty="0"/>
              <a:t>global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Scope Mess </a:t>
            </a:r>
          </a:p>
        </p:txBody>
      </p:sp>
      <p:sp>
        <p:nvSpPr>
          <p:cNvPr id="11" name="Text Placeholder 9"/>
          <p:cNvSpPr txBox="1">
            <a:spLocks/>
          </p:cNvSpPr>
          <p:nvPr/>
        </p:nvSpPr>
        <p:spPr>
          <a:xfrm>
            <a:off x="7246206" y="3428999"/>
            <a:ext cx="3168102" cy="25429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chemeClr val="accent2"/>
                </a:solidFill>
              </a:rPr>
              <a:t># expected output</a:t>
            </a:r>
          </a:p>
          <a:p>
            <a:r>
              <a:rPr lang="en-US" dirty="0"/>
              <a:t>global</a:t>
            </a:r>
          </a:p>
          <a:p>
            <a:r>
              <a:rPr lang="en-US" dirty="0"/>
              <a:t>outer: local</a:t>
            </a:r>
          </a:p>
          <a:p>
            <a:r>
              <a:rPr lang="en-US" dirty="0"/>
              <a:t>inner: nonlocal</a:t>
            </a:r>
          </a:p>
          <a:p>
            <a:r>
              <a:rPr lang="en-US" dirty="0"/>
              <a:t>outer: nonlocal</a:t>
            </a:r>
          </a:p>
          <a:p>
            <a:r>
              <a:rPr lang="en-US" dirty="0"/>
              <a:t>global: changed!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CA70275-EDC4-487C-AAA7-977550C0405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831000" y="2113239"/>
            <a:ext cx="5069634" cy="1879270"/>
          </a:xfrm>
        </p:spPr>
        <p:txBody>
          <a:bodyPr/>
          <a:lstStyle/>
          <a:p>
            <a:r>
              <a:rPr lang="en-US" sz="2600" dirty="0"/>
              <a:t>def inner():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nonlocal x</a:t>
            </a:r>
          </a:p>
          <a:p>
            <a:r>
              <a:rPr lang="en-US" sz="2600" dirty="0"/>
              <a:t>    x = "nonlocal"</a:t>
            </a:r>
          </a:p>
          <a:p>
            <a:r>
              <a:rPr lang="en-US" sz="2600" dirty="0"/>
              <a:t>    print("inner:", x)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Here are the changes that need to be made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Scope Mess 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831000" y="4284000"/>
            <a:ext cx="5069634" cy="1459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def change_global():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global x</a:t>
            </a:r>
          </a:p>
          <a:p>
            <a:r>
              <a:rPr lang="en-US" sz="2600" dirty="0"/>
              <a:t>    x = "global: changed!"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327D1A4-AD79-481D-B831-2998EDFCC5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A5DA2A2A-1169-4143-8223-3C932916D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35" y="3429000"/>
            <a:ext cx="4048095" cy="38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04948DC-C4DC-4E90-BA28-314857CEAC1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Building Data Functionality Together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51954-999E-4F69-A23E-1C928A8D19F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Basics of OOP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612" y="1452578"/>
            <a:ext cx="2316776" cy="231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7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dirty="0"/>
              <a:t>It is the </a:t>
            </a:r>
            <a:r>
              <a:rPr lang="en-US" b="1" dirty="0">
                <a:solidFill>
                  <a:schemeClr val="bg1"/>
                </a:solidFill>
              </a:rPr>
              <a:t>most popular </a:t>
            </a:r>
            <a:r>
              <a:rPr lang="en-US" dirty="0"/>
              <a:t>programming paradigm </a:t>
            </a:r>
          </a:p>
          <a:p>
            <a:r>
              <a:rPr lang="en-US" dirty="0"/>
              <a:t>It relies on the concept of </a:t>
            </a:r>
            <a:r>
              <a:rPr lang="en-US" b="1" dirty="0">
                <a:solidFill>
                  <a:schemeClr val="bg1"/>
                </a:solidFill>
              </a:rPr>
              <a:t>classes and objects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is used to create </a:t>
            </a:r>
            <a:r>
              <a:rPr lang="en-US" b="1" dirty="0">
                <a:solidFill>
                  <a:schemeClr val="bg1"/>
                </a:solidFill>
              </a:rPr>
              <a:t>individual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an Object-Oriented Programming?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323DDA-307C-4252-BFE4-6E120A3538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98720DA-06E6-49D1-A50C-E91498D85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000" y="3429000"/>
            <a:ext cx="6885000" cy="2912885"/>
          </a:xfrm>
          <a:prstGeom prst="rect">
            <a:avLst/>
          </a:prstGeom>
          <a:effectLst>
            <a:outerShdw blurRad="342900" dist="50800" dir="5400000" sx="104000" sy="104000" algn="ctr" rotWithShape="0">
              <a:srgbClr val="000000">
                <a:alpha val="1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018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dirty="0"/>
              <a:t>Provides a </a:t>
            </a:r>
            <a:r>
              <a:rPr lang="en-US" b="1" dirty="0">
                <a:solidFill>
                  <a:schemeClr val="bg1"/>
                </a:solidFill>
              </a:rPr>
              <a:t>clear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program structure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clean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Reduces</a:t>
            </a:r>
            <a:r>
              <a:rPr lang="en-US" sz="3600" dirty="0"/>
              <a:t> complexity</a:t>
            </a:r>
          </a:p>
          <a:p>
            <a:r>
              <a:rPr lang="en-US" sz="3600" dirty="0"/>
              <a:t>Make it </a:t>
            </a:r>
            <a:r>
              <a:rPr lang="en-US" sz="3600" b="1" dirty="0">
                <a:solidFill>
                  <a:schemeClr val="bg1"/>
                </a:solidFill>
              </a:rPr>
              <a:t>easy to write </a:t>
            </a:r>
            <a:r>
              <a:rPr lang="en-US" sz="3600" dirty="0"/>
              <a:t>a reusable code</a:t>
            </a:r>
          </a:p>
          <a:p>
            <a:r>
              <a:rPr lang="en-US" sz="3600" dirty="0"/>
              <a:t>Could </a:t>
            </a:r>
            <a:r>
              <a:rPr lang="en-US" sz="3600" b="1" dirty="0">
                <a:solidFill>
                  <a:schemeClr val="bg1"/>
                </a:solidFill>
              </a:rPr>
              <a:t>test</a:t>
            </a:r>
            <a:r>
              <a:rPr lang="en-US" sz="3600" dirty="0"/>
              <a:t> each behavior of an object </a:t>
            </a:r>
            <a:r>
              <a:rPr lang="en-US" sz="3600" b="1" dirty="0">
                <a:solidFill>
                  <a:schemeClr val="bg1"/>
                </a:solidFill>
              </a:rPr>
              <a:t>separately</a:t>
            </a:r>
          </a:p>
          <a:p>
            <a:r>
              <a:rPr lang="en-US" dirty="0"/>
              <a:t>Facilitates </a:t>
            </a:r>
            <a:r>
              <a:rPr lang="en-US" b="1" dirty="0">
                <a:solidFill>
                  <a:schemeClr val="bg1"/>
                </a:solidFill>
              </a:rPr>
              <a:t>easy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maintenance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modification</a:t>
            </a:r>
            <a:r>
              <a:rPr lang="en-US" dirty="0"/>
              <a:t> of existing code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OOP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323DDA-307C-4252-BFE4-6E120A3538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6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Everything</a:t>
            </a:r>
            <a:r>
              <a:rPr lang="en-US" sz="3600" dirty="0"/>
              <a:t> in Python is </a:t>
            </a:r>
            <a:r>
              <a:rPr lang="en-US" sz="3600" b="1" dirty="0">
                <a:solidFill>
                  <a:schemeClr val="bg1"/>
                </a:solidFill>
              </a:rPr>
              <a:t>an object </a:t>
            </a:r>
            <a:r>
              <a:rPr lang="en-US" sz="3600" dirty="0"/>
              <a:t>and has </a:t>
            </a:r>
            <a:r>
              <a:rPr lang="en-US" sz="3600" b="1" dirty="0">
                <a:solidFill>
                  <a:schemeClr val="bg1"/>
                </a:solidFill>
              </a:rPr>
              <a:t>a type</a:t>
            </a:r>
          </a:p>
          <a:p>
            <a:pPr lvl="1"/>
            <a:r>
              <a:rPr lang="en-US" sz="3400" dirty="0"/>
              <a:t>10.5</a:t>
            </a:r>
          </a:p>
          <a:p>
            <a:pPr lvl="1"/>
            <a:r>
              <a:rPr lang="en-US" sz="3400" dirty="0"/>
              <a:t>"Python"</a:t>
            </a:r>
          </a:p>
          <a:p>
            <a:pPr lvl="1"/>
            <a:r>
              <a:rPr lang="en-US" sz="3400" dirty="0"/>
              <a:t>[1, 2, 3, 4]</a:t>
            </a:r>
          </a:p>
          <a:p>
            <a:pPr lvl="1"/>
            <a:r>
              <a:rPr lang="en-US" sz="3400" dirty="0"/>
              <a:t>{"name": "Peter", "age": 26}</a:t>
            </a:r>
          </a:p>
          <a:p>
            <a:r>
              <a:rPr lang="en-US" sz="3600" dirty="0"/>
              <a:t>We could </a:t>
            </a:r>
            <a:r>
              <a:rPr lang="en-US" sz="3600" b="1" dirty="0">
                <a:solidFill>
                  <a:schemeClr val="bg1"/>
                </a:solidFill>
              </a:rPr>
              <a:t>create</a:t>
            </a:r>
            <a:r>
              <a:rPr lang="en-US" sz="3600" dirty="0"/>
              <a:t> as many objects as we like, </a:t>
            </a:r>
            <a:r>
              <a:rPr lang="en-US" sz="3600" b="1" dirty="0">
                <a:solidFill>
                  <a:schemeClr val="bg1"/>
                </a:solidFill>
              </a:rPr>
              <a:t>manipulate</a:t>
            </a:r>
            <a:r>
              <a:rPr lang="en-US" sz="3600" dirty="0"/>
              <a:t> them</a:t>
            </a:r>
            <a:r>
              <a:rPr lang="bg-BG" sz="3600" dirty="0"/>
              <a:t>,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/>
                </a:solidFill>
              </a:rPr>
              <a:t>remove</a:t>
            </a:r>
            <a:r>
              <a:rPr lang="en-US" sz="3600" dirty="0"/>
              <a:t>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in Python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323DDA-307C-4252-BFE4-6E120A3538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17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Architecture</a:t>
            </a:r>
          </a:p>
          <a:p>
            <a:r>
              <a:rPr lang="en-US" dirty="0"/>
              <a:t>Scope and Namespace</a:t>
            </a:r>
          </a:p>
          <a:p>
            <a:r>
              <a:rPr lang="en-US" dirty="0"/>
              <a:t>Basics of OOP</a:t>
            </a:r>
          </a:p>
          <a:p>
            <a:pPr lvl="1"/>
            <a:r>
              <a:rPr lang="en-US" dirty="0"/>
              <a:t>Object</a:t>
            </a:r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/>
              <a:t>Instance</a:t>
            </a:r>
          </a:p>
          <a:p>
            <a:r>
              <a:rPr lang="en-US" dirty="0"/>
              <a:t>Creating and Using Classes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E5694B4-5854-44B6-9A9B-7FE68EADBE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8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EDC650B2-3B25-4451-8E39-D57394C968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206467"/>
            <a:ext cx="11372030" cy="5300533"/>
          </a:xfrm>
        </p:spPr>
        <p:txBody>
          <a:bodyPr>
            <a:normAutofit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Create</a:t>
            </a:r>
            <a:r>
              <a:rPr lang="en-US" sz="3600" dirty="0"/>
              <a:t> an object of type list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Manipulate</a:t>
            </a:r>
            <a:r>
              <a:rPr lang="en-US" sz="3600" dirty="0"/>
              <a:t> the object by adding an element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5500" dirty="0"/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Remove</a:t>
            </a:r>
            <a:r>
              <a:rPr lang="en-US" sz="3600" dirty="0"/>
              <a:t> the object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7C742-CFD5-42FC-946F-17D0DB3BFC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90487" y="1977763"/>
            <a:ext cx="7785000" cy="588147"/>
          </a:xfrm>
        </p:spPr>
        <p:txBody>
          <a:bodyPr/>
          <a:lstStyle/>
          <a:p>
            <a:r>
              <a:rPr lang="en-US" sz="2400" dirty="0"/>
              <a:t>numbers = [1, 2, 3, 4, 8, 10]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CC2B0D4-061A-462C-8139-C59BB9B2FD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7DEBFBC-BC26-40DF-A709-05171A58722E}"/>
              </a:ext>
            </a:extLst>
          </p:cNvPr>
          <p:cNvSpPr txBox="1">
            <a:spLocks/>
          </p:cNvSpPr>
          <p:nvPr/>
        </p:nvSpPr>
        <p:spPr>
          <a:xfrm>
            <a:off x="1190487" y="3481032"/>
            <a:ext cx="7785000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numbers.append</a:t>
            </a:r>
            <a:r>
              <a:rPr lang="en-US" sz="2400" dirty="0"/>
              <a:t>(5)</a:t>
            </a:r>
          </a:p>
          <a:p>
            <a:r>
              <a:rPr lang="en-US" sz="2400" dirty="0"/>
              <a:t>print(numbers)</a:t>
            </a:r>
            <a:r>
              <a:rPr lang="bg-BG" sz="2400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[1, 2, 3, 4, 8, 10, 5]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2278758-5522-499D-94A9-444ADB8B773F}"/>
              </a:ext>
            </a:extLst>
          </p:cNvPr>
          <p:cNvSpPr txBox="1">
            <a:spLocks/>
          </p:cNvSpPr>
          <p:nvPr/>
        </p:nvSpPr>
        <p:spPr>
          <a:xfrm>
            <a:off x="1190487" y="5144798"/>
            <a:ext cx="7785000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del numbers</a:t>
            </a:r>
          </a:p>
          <a:p>
            <a:r>
              <a:rPr lang="en-US" sz="2400" dirty="0"/>
              <a:t>print(numbers)</a:t>
            </a:r>
            <a:r>
              <a:rPr lang="en-US" i="1" dirty="0">
                <a:solidFill>
                  <a:schemeClr val="accent2"/>
                </a:solidFill>
              </a:rPr>
              <a:t> # Error</a:t>
            </a:r>
            <a:endParaRPr lang="en-US" sz="2400" dirty="0"/>
          </a:p>
        </p:txBody>
      </p:sp>
      <p:sp>
        <p:nvSpPr>
          <p:cNvPr id="15" name="Rounded Rectangular Callout 8">
            <a:extLst>
              <a:ext uri="{FF2B5EF4-FFF2-40B4-BE49-F238E27FC236}">
                <a16:creationId xmlns:a16="http://schemas.microsoft.com/office/drawing/2014/main" id="{FB00A368-3989-447E-81B0-1CFAFF32EB08}"/>
              </a:ext>
            </a:extLst>
          </p:cNvPr>
          <p:cNvSpPr/>
          <p:nvPr/>
        </p:nvSpPr>
        <p:spPr bwMode="auto">
          <a:xfrm>
            <a:off x="8536912" y="1387242"/>
            <a:ext cx="3273838" cy="830997"/>
          </a:xfrm>
          <a:custGeom>
            <a:avLst/>
            <a:gdLst>
              <a:gd name="connsiteX0" fmla="*/ 0 w 3328582"/>
              <a:gd name="connsiteY0" fmla="*/ 153237 h 919401"/>
              <a:gd name="connsiteX1" fmla="*/ 153237 w 3328582"/>
              <a:gd name="connsiteY1" fmla="*/ 0 h 919401"/>
              <a:gd name="connsiteX2" fmla="*/ 554764 w 3328582"/>
              <a:gd name="connsiteY2" fmla="*/ 0 h 919401"/>
              <a:gd name="connsiteX3" fmla="*/ 554764 w 3328582"/>
              <a:gd name="connsiteY3" fmla="*/ 0 h 919401"/>
              <a:gd name="connsiteX4" fmla="*/ 1386909 w 3328582"/>
              <a:gd name="connsiteY4" fmla="*/ 0 h 919401"/>
              <a:gd name="connsiteX5" fmla="*/ 3175345 w 3328582"/>
              <a:gd name="connsiteY5" fmla="*/ 0 h 919401"/>
              <a:gd name="connsiteX6" fmla="*/ 3328582 w 3328582"/>
              <a:gd name="connsiteY6" fmla="*/ 153237 h 919401"/>
              <a:gd name="connsiteX7" fmla="*/ 3328582 w 3328582"/>
              <a:gd name="connsiteY7" fmla="*/ 536317 h 919401"/>
              <a:gd name="connsiteX8" fmla="*/ 3328582 w 3328582"/>
              <a:gd name="connsiteY8" fmla="*/ 536317 h 919401"/>
              <a:gd name="connsiteX9" fmla="*/ 3328582 w 3328582"/>
              <a:gd name="connsiteY9" fmla="*/ 766168 h 919401"/>
              <a:gd name="connsiteX10" fmla="*/ 3328582 w 3328582"/>
              <a:gd name="connsiteY10" fmla="*/ 766164 h 919401"/>
              <a:gd name="connsiteX11" fmla="*/ 3175345 w 3328582"/>
              <a:gd name="connsiteY11" fmla="*/ 919401 h 919401"/>
              <a:gd name="connsiteX12" fmla="*/ 1386909 w 3328582"/>
              <a:gd name="connsiteY12" fmla="*/ 919401 h 919401"/>
              <a:gd name="connsiteX13" fmla="*/ 554764 w 3328582"/>
              <a:gd name="connsiteY13" fmla="*/ 919401 h 919401"/>
              <a:gd name="connsiteX14" fmla="*/ 554764 w 3328582"/>
              <a:gd name="connsiteY14" fmla="*/ 919401 h 919401"/>
              <a:gd name="connsiteX15" fmla="*/ 153237 w 3328582"/>
              <a:gd name="connsiteY15" fmla="*/ 919401 h 919401"/>
              <a:gd name="connsiteX16" fmla="*/ 0 w 3328582"/>
              <a:gd name="connsiteY16" fmla="*/ 766164 h 919401"/>
              <a:gd name="connsiteX17" fmla="*/ 0 w 3328582"/>
              <a:gd name="connsiteY17" fmla="*/ 766168 h 919401"/>
              <a:gd name="connsiteX18" fmla="*/ -295179 w 3328582"/>
              <a:gd name="connsiteY18" fmla="*/ 630020 h 919401"/>
              <a:gd name="connsiteX19" fmla="*/ 0 w 3328582"/>
              <a:gd name="connsiteY19" fmla="*/ 536317 h 919401"/>
              <a:gd name="connsiteX20" fmla="*/ 0 w 3328582"/>
              <a:gd name="connsiteY20" fmla="*/ 153237 h 919401"/>
              <a:gd name="connsiteX0" fmla="*/ 64360 w 3392942"/>
              <a:gd name="connsiteY0" fmla="*/ 153237 h 919401"/>
              <a:gd name="connsiteX1" fmla="*/ 217597 w 3392942"/>
              <a:gd name="connsiteY1" fmla="*/ 0 h 919401"/>
              <a:gd name="connsiteX2" fmla="*/ 619124 w 3392942"/>
              <a:gd name="connsiteY2" fmla="*/ 0 h 919401"/>
              <a:gd name="connsiteX3" fmla="*/ 619124 w 3392942"/>
              <a:gd name="connsiteY3" fmla="*/ 0 h 919401"/>
              <a:gd name="connsiteX4" fmla="*/ 1451269 w 3392942"/>
              <a:gd name="connsiteY4" fmla="*/ 0 h 919401"/>
              <a:gd name="connsiteX5" fmla="*/ 3239705 w 3392942"/>
              <a:gd name="connsiteY5" fmla="*/ 0 h 919401"/>
              <a:gd name="connsiteX6" fmla="*/ 3392942 w 3392942"/>
              <a:gd name="connsiteY6" fmla="*/ 153237 h 919401"/>
              <a:gd name="connsiteX7" fmla="*/ 3392942 w 3392942"/>
              <a:gd name="connsiteY7" fmla="*/ 536317 h 919401"/>
              <a:gd name="connsiteX8" fmla="*/ 3392942 w 3392942"/>
              <a:gd name="connsiteY8" fmla="*/ 536317 h 919401"/>
              <a:gd name="connsiteX9" fmla="*/ 3392942 w 3392942"/>
              <a:gd name="connsiteY9" fmla="*/ 766168 h 919401"/>
              <a:gd name="connsiteX10" fmla="*/ 3392942 w 3392942"/>
              <a:gd name="connsiteY10" fmla="*/ 766164 h 919401"/>
              <a:gd name="connsiteX11" fmla="*/ 3239705 w 3392942"/>
              <a:gd name="connsiteY11" fmla="*/ 919401 h 919401"/>
              <a:gd name="connsiteX12" fmla="*/ 1451269 w 3392942"/>
              <a:gd name="connsiteY12" fmla="*/ 919401 h 919401"/>
              <a:gd name="connsiteX13" fmla="*/ 619124 w 3392942"/>
              <a:gd name="connsiteY13" fmla="*/ 919401 h 919401"/>
              <a:gd name="connsiteX14" fmla="*/ 619124 w 3392942"/>
              <a:gd name="connsiteY14" fmla="*/ 919401 h 919401"/>
              <a:gd name="connsiteX15" fmla="*/ 217597 w 3392942"/>
              <a:gd name="connsiteY15" fmla="*/ 919401 h 919401"/>
              <a:gd name="connsiteX16" fmla="*/ 64360 w 3392942"/>
              <a:gd name="connsiteY16" fmla="*/ 766164 h 919401"/>
              <a:gd name="connsiteX17" fmla="*/ 64360 w 3392942"/>
              <a:gd name="connsiteY17" fmla="*/ 766168 h 919401"/>
              <a:gd name="connsiteX18" fmla="*/ 0 w 3392942"/>
              <a:gd name="connsiteY18" fmla="*/ 630020 h 919401"/>
              <a:gd name="connsiteX19" fmla="*/ 64360 w 3392942"/>
              <a:gd name="connsiteY19" fmla="*/ 536317 h 919401"/>
              <a:gd name="connsiteX20" fmla="*/ 64360 w 3392942"/>
              <a:gd name="connsiteY20" fmla="*/ 153237 h 919401"/>
              <a:gd name="connsiteX0" fmla="*/ 11094 w 3339676"/>
              <a:gd name="connsiteY0" fmla="*/ 153237 h 919401"/>
              <a:gd name="connsiteX1" fmla="*/ 164331 w 3339676"/>
              <a:gd name="connsiteY1" fmla="*/ 0 h 919401"/>
              <a:gd name="connsiteX2" fmla="*/ 565858 w 3339676"/>
              <a:gd name="connsiteY2" fmla="*/ 0 h 919401"/>
              <a:gd name="connsiteX3" fmla="*/ 565858 w 3339676"/>
              <a:gd name="connsiteY3" fmla="*/ 0 h 919401"/>
              <a:gd name="connsiteX4" fmla="*/ 1398003 w 3339676"/>
              <a:gd name="connsiteY4" fmla="*/ 0 h 919401"/>
              <a:gd name="connsiteX5" fmla="*/ 3186439 w 3339676"/>
              <a:gd name="connsiteY5" fmla="*/ 0 h 919401"/>
              <a:gd name="connsiteX6" fmla="*/ 3339676 w 3339676"/>
              <a:gd name="connsiteY6" fmla="*/ 153237 h 919401"/>
              <a:gd name="connsiteX7" fmla="*/ 3339676 w 3339676"/>
              <a:gd name="connsiteY7" fmla="*/ 536317 h 919401"/>
              <a:gd name="connsiteX8" fmla="*/ 3339676 w 3339676"/>
              <a:gd name="connsiteY8" fmla="*/ 536317 h 919401"/>
              <a:gd name="connsiteX9" fmla="*/ 3339676 w 3339676"/>
              <a:gd name="connsiteY9" fmla="*/ 766168 h 919401"/>
              <a:gd name="connsiteX10" fmla="*/ 3339676 w 3339676"/>
              <a:gd name="connsiteY10" fmla="*/ 766164 h 919401"/>
              <a:gd name="connsiteX11" fmla="*/ 3186439 w 3339676"/>
              <a:gd name="connsiteY11" fmla="*/ 919401 h 919401"/>
              <a:gd name="connsiteX12" fmla="*/ 1398003 w 3339676"/>
              <a:gd name="connsiteY12" fmla="*/ 919401 h 919401"/>
              <a:gd name="connsiteX13" fmla="*/ 565858 w 3339676"/>
              <a:gd name="connsiteY13" fmla="*/ 919401 h 919401"/>
              <a:gd name="connsiteX14" fmla="*/ 565858 w 3339676"/>
              <a:gd name="connsiteY14" fmla="*/ 919401 h 919401"/>
              <a:gd name="connsiteX15" fmla="*/ 164331 w 3339676"/>
              <a:gd name="connsiteY15" fmla="*/ 919401 h 919401"/>
              <a:gd name="connsiteX16" fmla="*/ 11094 w 3339676"/>
              <a:gd name="connsiteY16" fmla="*/ 766164 h 919401"/>
              <a:gd name="connsiteX17" fmla="*/ 11094 w 3339676"/>
              <a:gd name="connsiteY17" fmla="*/ 766168 h 919401"/>
              <a:gd name="connsiteX18" fmla="*/ 0 w 3339676"/>
              <a:gd name="connsiteY18" fmla="*/ 656653 h 919401"/>
              <a:gd name="connsiteX19" fmla="*/ 11094 w 3339676"/>
              <a:gd name="connsiteY19" fmla="*/ 536317 h 919401"/>
              <a:gd name="connsiteX20" fmla="*/ 11094 w 3339676"/>
              <a:gd name="connsiteY20" fmla="*/ 153237 h 919401"/>
              <a:gd name="connsiteX0" fmla="*/ 11094 w 3339676"/>
              <a:gd name="connsiteY0" fmla="*/ 153237 h 919401"/>
              <a:gd name="connsiteX1" fmla="*/ 164331 w 3339676"/>
              <a:gd name="connsiteY1" fmla="*/ 0 h 919401"/>
              <a:gd name="connsiteX2" fmla="*/ 565858 w 3339676"/>
              <a:gd name="connsiteY2" fmla="*/ 0 h 919401"/>
              <a:gd name="connsiteX3" fmla="*/ 565858 w 3339676"/>
              <a:gd name="connsiteY3" fmla="*/ 0 h 919401"/>
              <a:gd name="connsiteX4" fmla="*/ 1398003 w 3339676"/>
              <a:gd name="connsiteY4" fmla="*/ 0 h 919401"/>
              <a:gd name="connsiteX5" fmla="*/ 3186439 w 3339676"/>
              <a:gd name="connsiteY5" fmla="*/ 0 h 919401"/>
              <a:gd name="connsiteX6" fmla="*/ 3339676 w 3339676"/>
              <a:gd name="connsiteY6" fmla="*/ 153237 h 919401"/>
              <a:gd name="connsiteX7" fmla="*/ 3339676 w 3339676"/>
              <a:gd name="connsiteY7" fmla="*/ 536317 h 919401"/>
              <a:gd name="connsiteX8" fmla="*/ 3339676 w 3339676"/>
              <a:gd name="connsiteY8" fmla="*/ 536317 h 919401"/>
              <a:gd name="connsiteX9" fmla="*/ 3339676 w 3339676"/>
              <a:gd name="connsiteY9" fmla="*/ 766168 h 919401"/>
              <a:gd name="connsiteX10" fmla="*/ 3339676 w 3339676"/>
              <a:gd name="connsiteY10" fmla="*/ 766164 h 919401"/>
              <a:gd name="connsiteX11" fmla="*/ 3186439 w 3339676"/>
              <a:gd name="connsiteY11" fmla="*/ 919401 h 919401"/>
              <a:gd name="connsiteX12" fmla="*/ 1398003 w 3339676"/>
              <a:gd name="connsiteY12" fmla="*/ 919401 h 919401"/>
              <a:gd name="connsiteX13" fmla="*/ 565858 w 3339676"/>
              <a:gd name="connsiteY13" fmla="*/ 919401 h 919401"/>
              <a:gd name="connsiteX14" fmla="*/ 565858 w 3339676"/>
              <a:gd name="connsiteY14" fmla="*/ 919401 h 919401"/>
              <a:gd name="connsiteX15" fmla="*/ 164331 w 3339676"/>
              <a:gd name="connsiteY15" fmla="*/ 919401 h 919401"/>
              <a:gd name="connsiteX16" fmla="*/ 11094 w 3339676"/>
              <a:gd name="connsiteY16" fmla="*/ 766164 h 919401"/>
              <a:gd name="connsiteX17" fmla="*/ 11094 w 3339676"/>
              <a:gd name="connsiteY17" fmla="*/ 766168 h 919401"/>
              <a:gd name="connsiteX18" fmla="*/ 0 w 3339676"/>
              <a:gd name="connsiteY18" fmla="*/ 656653 h 919401"/>
              <a:gd name="connsiteX19" fmla="*/ 11094 w 3339676"/>
              <a:gd name="connsiteY19" fmla="*/ 536317 h 919401"/>
              <a:gd name="connsiteX20" fmla="*/ 11094 w 3339676"/>
              <a:gd name="connsiteY20" fmla="*/ 153237 h 919401"/>
              <a:gd name="connsiteX0" fmla="*/ 0 w 3328582"/>
              <a:gd name="connsiteY0" fmla="*/ 153237 h 919401"/>
              <a:gd name="connsiteX1" fmla="*/ 153237 w 3328582"/>
              <a:gd name="connsiteY1" fmla="*/ 0 h 919401"/>
              <a:gd name="connsiteX2" fmla="*/ 554764 w 3328582"/>
              <a:gd name="connsiteY2" fmla="*/ 0 h 919401"/>
              <a:gd name="connsiteX3" fmla="*/ 554764 w 3328582"/>
              <a:gd name="connsiteY3" fmla="*/ 0 h 919401"/>
              <a:gd name="connsiteX4" fmla="*/ 1386909 w 3328582"/>
              <a:gd name="connsiteY4" fmla="*/ 0 h 919401"/>
              <a:gd name="connsiteX5" fmla="*/ 3175345 w 3328582"/>
              <a:gd name="connsiteY5" fmla="*/ 0 h 919401"/>
              <a:gd name="connsiteX6" fmla="*/ 3328582 w 3328582"/>
              <a:gd name="connsiteY6" fmla="*/ 153237 h 919401"/>
              <a:gd name="connsiteX7" fmla="*/ 3328582 w 3328582"/>
              <a:gd name="connsiteY7" fmla="*/ 536317 h 919401"/>
              <a:gd name="connsiteX8" fmla="*/ 3328582 w 3328582"/>
              <a:gd name="connsiteY8" fmla="*/ 536317 h 919401"/>
              <a:gd name="connsiteX9" fmla="*/ 3328582 w 3328582"/>
              <a:gd name="connsiteY9" fmla="*/ 766168 h 919401"/>
              <a:gd name="connsiteX10" fmla="*/ 3328582 w 3328582"/>
              <a:gd name="connsiteY10" fmla="*/ 766164 h 919401"/>
              <a:gd name="connsiteX11" fmla="*/ 3175345 w 3328582"/>
              <a:gd name="connsiteY11" fmla="*/ 919401 h 919401"/>
              <a:gd name="connsiteX12" fmla="*/ 1386909 w 3328582"/>
              <a:gd name="connsiteY12" fmla="*/ 919401 h 919401"/>
              <a:gd name="connsiteX13" fmla="*/ 554764 w 3328582"/>
              <a:gd name="connsiteY13" fmla="*/ 919401 h 919401"/>
              <a:gd name="connsiteX14" fmla="*/ 554764 w 3328582"/>
              <a:gd name="connsiteY14" fmla="*/ 919401 h 919401"/>
              <a:gd name="connsiteX15" fmla="*/ 153237 w 3328582"/>
              <a:gd name="connsiteY15" fmla="*/ 919401 h 919401"/>
              <a:gd name="connsiteX16" fmla="*/ 0 w 3328582"/>
              <a:gd name="connsiteY16" fmla="*/ 766164 h 919401"/>
              <a:gd name="connsiteX17" fmla="*/ 0 w 3328582"/>
              <a:gd name="connsiteY17" fmla="*/ 766168 h 919401"/>
              <a:gd name="connsiteX18" fmla="*/ 0 w 3328582"/>
              <a:gd name="connsiteY18" fmla="*/ 536317 h 919401"/>
              <a:gd name="connsiteX19" fmla="*/ 0 w 3328582"/>
              <a:gd name="connsiteY19" fmla="*/ 153237 h 91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328582" h="919401">
                <a:moveTo>
                  <a:pt x="0" y="153237"/>
                </a:moveTo>
                <a:cubicBezTo>
                  <a:pt x="0" y="68607"/>
                  <a:pt x="68607" y="0"/>
                  <a:pt x="153237" y="0"/>
                </a:cubicBezTo>
                <a:lnTo>
                  <a:pt x="554764" y="0"/>
                </a:lnTo>
                <a:lnTo>
                  <a:pt x="554764" y="0"/>
                </a:lnTo>
                <a:lnTo>
                  <a:pt x="1386909" y="0"/>
                </a:lnTo>
                <a:lnTo>
                  <a:pt x="3175345" y="0"/>
                </a:lnTo>
                <a:cubicBezTo>
                  <a:pt x="3259975" y="0"/>
                  <a:pt x="3328582" y="68607"/>
                  <a:pt x="3328582" y="153237"/>
                </a:cubicBezTo>
                <a:lnTo>
                  <a:pt x="3328582" y="536317"/>
                </a:lnTo>
                <a:lnTo>
                  <a:pt x="3328582" y="536317"/>
                </a:lnTo>
                <a:lnTo>
                  <a:pt x="3328582" y="766168"/>
                </a:lnTo>
                <a:lnTo>
                  <a:pt x="3328582" y="766164"/>
                </a:lnTo>
                <a:cubicBezTo>
                  <a:pt x="3328582" y="850794"/>
                  <a:pt x="3259975" y="919401"/>
                  <a:pt x="3175345" y="919401"/>
                </a:cubicBezTo>
                <a:lnTo>
                  <a:pt x="1386909" y="919401"/>
                </a:lnTo>
                <a:lnTo>
                  <a:pt x="554764" y="919401"/>
                </a:lnTo>
                <a:lnTo>
                  <a:pt x="554764" y="919401"/>
                </a:lnTo>
                <a:lnTo>
                  <a:pt x="153237" y="919401"/>
                </a:lnTo>
                <a:cubicBezTo>
                  <a:pt x="68607" y="919401"/>
                  <a:pt x="0" y="850794"/>
                  <a:pt x="0" y="766164"/>
                </a:cubicBezTo>
                <a:lnTo>
                  <a:pt x="0" y="766168"/>
                </a:lnTo>
                <a:lnTo>
                  <a:pt x="0" y="536317"/>
                </a:lnTo>
                <a:lnTo>
                  <a:pt x="0" y="15323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 representation of the list is private</a:t>
            </a:r>
          </a:p>
        </p:txBody>
      </p:sp>
      <p:sp>
        <p:nvSpPr>
          <p:cNvPr id="16" name="Rounded Rectangular Callout 8">
            <a:extLst>
              <a:ext uri="{FF2B5EF4-FFF2-40B4-BE49-F238E27FC236}">
                <a16:creationId xmlns:a16="http://schemas.microsoft.com/office/drawing/2014/main" id="{5525FA1F-ED18-442A-A4EF-D995D15A024C}"/>
              </a:ext>
            </a:extLst>
          </p:cNvPr>
          <p:cNvSpPr/>
          <p:nvPr/>
        </p:nvSpPr>
        <p:spPr bwMode="auto">
          <a:xfrm>
            <a:off x="8536912" y="3215157"/>
            <a:ext cx="3273838" cy="830997"/>
          </a:xfrm>
          <a:custGeom>
            <a:avLst/>
            <a:gdLst>
              <a:gd name="connsiteX0" fmla="*/ 0 w 3328582"/>
              <a:gd name="connsiteY0" fmla="*/ 153237 h 919401"/>
              <a:gd name="connsiteX1" fmla="*/ 153237 w 3328582"/>
              <a:gd name="connsiteY1" fmla="*/ 0 h 919401"/>
              <a:gd name="connsiteX2" fmla="*/ 554764 w 3328582"/>
              <a:gd name="connsiteY2" fmla="*/ 0 h 919401"/>
              <a:gd name="connsiteX3" fmla="*/ 554764 w 3328582"/>
              <a:gd name="connsiteY3" fmla="*/ 0 h 919401"/>
              <a:gd name="connsiteX4" fmla="*/ 1386909 w 3328582"/>
              <a:gd name="connsiteY4" fmla="*/ 0 h 919401"/>
              <a:gd name="connsiteX5" fmla="*/ 3175345 w 3328582"/>
              <a:gd name="connsiteY5" fmla="*/ 0 h 919401"/>
              <a:gd name="connsiteX6" fmla="*/ 3328582 w 3328582"/>
              <a:gd name="connsiteY6" fmla="*/ 153237 h 919401"/>
              <a:gd name="connsiteX7" fmla="*/ 3328582 w 3328582"/>
              <a:gd name="connsiteY7" fmla="*/ 536317 h 919401"/>
              <a:gd name="connsiteX8" fmla="*/ 3328582 w 3328582"/>
              <a:gd name="connsiteY8" fmla="*/ 536317 h 919401"/>
              <a:gd name="connsiteX9" fmla="*/ 3328582 w 3328582"/>
              <a:gd name="connsiteY9" fmla="*/ 766168 h 919401"/>
              <a:gd name="connsiteX10" fmla="*/ 3328582 w 3328582"/>
              <a:gd name="connsiteY10" fmla="*/ 766164 h 919401"/>
              <a:gd name="connsiteX11" fmla="*/ 3175345 w 3328582"/>
              <a:gd name="connsiteY11" fmla="*/ 919401 h 919401"/>
              <a:gd name="connsiteX12" fmla="*/ 1386909 w 3328582"/>
              <a:gd name="connsiteY12" fmla="*/ 919401 h 919401"/>
              <a:gd name="connsiteX13" fmla="*/ 554764 w 3328582"/>
              <a:gd name="connsiteY13" fmla="*/ 919401 h 919401"/>
              <a:gd name="connsiteX14" fmla="*/ 554764 w 3328582"/>
              <a:gd name="connsiteY14" fmla="*/ 919401 h 919401"/>
              <a:gd name="connsiteX15" fmla="*/ 153237 w 3328582"/>
              <a:gd name="connsiteY15" fmla="*/ 919401 h 919401"/>
              <a:gd name="connsiteX16" fmla="*/ 0 w 3328582"/>
              <a:gd name="connsiteY16" fmla="*/ 766164 h 919401"/>
              <a:gd name="connsiteX17" fmla="*/ 0 w 3328582"/>
              <a:gd name="connsiteY17" fmla="*/ 766168 h 919401"/>
              <a:gd name="connsiteX18" fmla="*/ -295179 w 3328582"/>
              <a:gd name="connsiteY18" fmla="*/ 630020 h 919401"/>
              <a:gd name="connsiteX19" fmla="*/ 0 w 3328582"/>
              <a:gd name="connsiteY19" fmla="*/ 536317 h 919401"/>
              <a:gd name="connsiteX20" fmla="*/ 0 w 3328582"/>
              <a:gd name="connsiteY20" fmla="*/ 153237 h 919401"/>
              <a:gd name="connsiteX0" fmla="*/ 64360 w 3392942"/>
              <a:gd name="connsiteY0" fmla="*/ 153237 h 919401"/>
              <a:gd name="connsiteX1" fmla="*/ 217597 w 3392942"/>
              <a:gd name="connsiteY1" fmla="*/ 0 h 919401"/>
              <a:gd name="connsiteX2" fmla="*/ 619124 w 3392942"/>
              <a:gd name="connsiteY2" fmla="*/ 0 h 919401"/>
              <a:gd name="connsiteX3" fmla="*/ 619124 w 3392942"/>
              <a:gd name="connsiteY3" fmla="*/ 0 h 919401"/>
              <a:gd name="connsiteX4" fmla="*/ 1451269 w 3392942"/>
              <a:gd name="connsiteY4" fmla="*/ 0 h 919401"/>
              <a:gd name="connsiteX5" fmla="*/ 3239705 w 3392942"/>
              <a:gd name="connsiteY5" fmla="*/ 0 h 919401"/>
              <a:gd name="connsiteX6" fmla="*/ 3392942 w 3392942"/>
              <a:gd name="connsiteY6" fmla="*/ 153237 h 919401"/>
              <a:gd name="connsiteX7" fmla="*/ 3392942 w 3392942"/>
              <a:gd name="connsiteY7" fmla="*/ 536317 h 919401"/>
              <a:gd name="connsiteX8" fmla="*/ 3392942 w 3392942"/>
              <a:gd name="connsiteY8" fmla="*/ 536317 h 919401"/>
              <a:gd name="connsiteX9" fmla="*/ 3392942 w 3392942"/>
              <a:gd name="connsiteY9" fmla="*/ 766168 h 919401"/>
              <a:gd name="connsiteX10" fmla="*/ 3392942 w 3392942"/>
              <a:gd name="connsiteY10" fmla="*/ 766164 h 919401"/>
              <a:gd name="connsiteX11" fmla="*/ 3239705 w 3392942"/>
              <a:gd name="connsiteY11" fmla="*/ 919401 h 919401"/>
              <a:gd name="connsiteX12" fmla="*/ 1451269 w 3392942"/>
              <a:gd name="connsiteY12" fmla="*/ 919401 h 919401"/>
              <a:gd name="connsiteX13" fmla="*/ 619124 w 3392942"/>
              <a:gd name="connsiteY13" fmla="*/ 919401 h 919401"/>
              <a:gd name="connsiteX14" fmla="*/ 619124 w 3392942"/>
              <a:gd name="connsiteY14" fmla="*/ 919401 h 919401"/>
              <a:gd name="connsiteX15" fmla="*/ 217597 w 3392942"/>
              <a:gd name="connsiteY15" fmla="*/ 919401 h 919401"/>
              <a:gd name="connsiteX16" fmla="*/ 64360 w 3392942"/>
              <a:gd name="connsiteY16" fmla="*/ 766164 h 919401"/>
              <a:gd name="connsiteX17" fmla="*/ 64360 w 3392942"/>
              <a:gd name="connsiteY17" fmla="*/ 766168 h 919401"/>
              <a:gd name="connsiteX18" fmla="*/ 0 w 3392942"/>
              <a:gd name="connsiteY18" fmla="*/ 630020 h 919401"/>
              <a:gd name="connsiteX19" fmla="*/ 64360 w 3392942"/>
              <a:gd name="connsiteY19" fmla="*/ 536317 h 919401"/>
              <a:gd name="connsiteX20" fmla="*/ 64360 w 3392942"/>
              <a:gd name="connsiteY20" fmla="*/ 153237 h 919401"/>
              <a:gd name="connsiteX0" fmla="*/ 11094 w 3339676"/>
              <a:gd name="connsiteY0" fmla="*/ 153237 h 919401"/>
              <a:gd name="connsiteX1" fmla="*/ 164331 w 3339676"/>
              <a:gd name="connsiteY1" fmla="*/ 0 h 919401"/>
              <a:gd name="connsiteX2" fmla="*/ 565858 w 3339676"/>
              <a:gd name="connsiteY2" fmla="*/ 0 h 919401"/>
              <a:gd name="connsiteX3" fmla="*/ 565858 w 3339676"/>
              <a:gd name="connsiteY3" fmla="*/ 0 h 919401"/>
              <a:gd name="connsiteX4" fmla="*/ 1398003 w 3339676"/>
              <a:gd name="connsiteY4" fmla="*/ 0 h 919401"/>
              <a:gd name="connsiteX5" fmla="*/ 3186439 w 3339676"/>
              <a:gd name="connsiteY5" fmla="*/ 0 h 919401"/>
              <a:gd name="connsiteX6" fmla="*/ 3339676 w 3339676"/>
              <a:gd name="connsiteY6" fmla="*/ 153237 h 919401"/>
              <a:gd name="connsiteX7" fmla="*/ 3339676 w 3339676"/>
              <a:gd name="connsiteY7" fmla="*/ 536317 h 919401"/>
              <a:gd name="connsiteX8" fmla="*/ 3339676 w 3339676"/>
              <a:gd name="connsiteY8" fmla="*/ 536317 h 919401"/>
              <a:gd name="connsiteX9" fmla="*/ 3339676 w 3339676"/>
              <a:gd name="connsiteY9" fmla="*/ 766168 h 919401"/>
              <a:gd name="connsiteX10" fmla="*/ 3339676 w 3339676"/>
              <a:gd name="connsiteY10" fmla="*/ 766164 h 919401"/>
              <a:gd name="connsiteX11" fmla="*/ 3186439 w 3339676"/>
              <a:gd name="connsiteY11" fmla="*/ 919401 h 919401"/>
              <a:gd name="connsiteX12" fmla="*/ 1398003 w 3339676"/>
              <a:gd name="connsiteY12" fmla="*/ 919401 h 919401"/>
              <a:gd name="connsiteX13" fmla="*/ 565858 w 3339676"/>
              <a:gd name="connsiteY13" fmla="*/ 919401 h 919401"/>
              <a:gd name="connsiteX14" fmla="*/ 565858 w 3339676"/>
              <a:gd name="connsiteY14" fmla="*/ 919401 h 919401"/>
              <a:gd name="connsiteX15" fmla="*/ 164331 w 3339676"/>
              <a:gd name="connsiteY15" fmla="*/ 919401 h 919401"/>
              <a:gd name="connsiteX16" fmla="*/ 11094 w 3339676"/>
              <a:gd name="connsiteY16" fmla="*/ 766164 h 919401"/>
              <a:gd name="connsiteX17" fmla="*/ 11094 w 3339676"/>
              <a:gd name="connsiteY17" fmla="*/ 766168 h 919401"/>
              <a:gd name="connsiteX18" fmla="*/ 0 w 3339676"/>
              <a:gd name="connsiteY18" fmla="*/ 656653 h 919401"/>
              <a:gd name="connsiteX19" fmla="*/ 11094 w 3339676"/>
              <a:gd name="connsiteY19" fmla="*/ 536317 h 919401"/>
              <a:gd name="connsiteX20" fmla="*/ 11094 w 3339676"/>
              <a:gd name="connsiteY20" fmla="*/ 153237 h 919401"/>
              <a:gd name="connsiteX0" fmla="*/ 11094 w 3339676"/>
              <a:gd name="connsiteY0" fmla="*/ 153237 h 919401"/>
              <a:gd name="connsiteX1" fmla="*/ 164331 w 3339676"/>
              <a:gd name="connsiteY1" fmla="*/ 0 h 919401"/>
              <a:gd name="connsiteX2" fmla="*/ 565858 w 3339676"/>
              <a:gd name="connsiteY2" fmla="*/ 0 h 919401"/>
              <a:gd name="connsiteX3" fmla="*/ 565858 w 3339676"/>
              <a:gd name="connsiteY3" fmla="*/ 0 h 919401"/>
              <a:gd name="connsiteX4" fmla="*/ 1398003 w 3339676"/>
              <a:gd name="connsiteY4" fmla="*/ 0 h 919401"/>
              <a:gd name="connsiteX5" fmla="*/ 3186439 w 3339676"/>
              <a:gd name="connsiteY5" fmla="*/ 0 h 919401"/>
              <a:gd name="connsiteX6" fmla="*/ 3339676 w 3339676"/>
              <a:gd name="connsiteY6" fmla="*/ 153237 h 919401"/>
              <a:gd name="connsiteX7" fmla="*/ 3339676 w 3339676"/>
              <a:gd name="connsiteY7" fmla="*/ 536317 h 919401"/>
              <a:gd name="connsiteX8" fmla="*/ 3339676 w 3339676"/>
              <a:gd name="connsiteY8" fmla="*/ 536317 h 919401"/>
              <a:gd name="connsiteX9" fmla="*/ 3339676 w 3339676"/>
              <a:gd name="connsiteY9" fmla="*/ 766168 h 919401"/>
              <a:gd name="connsiteX10" fmla="*/ 3339676 w 3339676"/>
              <a:gd name="connsiteY10" fmla="*/ 766164 h 919401"/>
              <a:gd name="connsiteX11" fmla="*/ 3186439 w 3339676"/>
              <a:gd name="connsiteY11" fmla="*/ 919401 h 919401"/>
              <a:gd name="connsiteX12" fmla="*/ 1398003 w 3339676"/>
              <a:gd name="connsiteY12" fmla="*/ 919401 h 919401"/>
              <a:gd name="connsiteX13" fmla="*/ 565858 w 3339676"/>
              <a:gd name="connsiteY13" fmla="*/ 919401 h 919401"/>
              <a:gd name="connsiteX14" fmla="*/ 565858 w 3339676"/>
              <a:gd name="connsiteY14" fmla="*/ 919401 h 919401"/>
              <a:gd name="connsiteX15" fmla="*/ 164331 w 3339676"/>
              <a:gd name="connsiteY15" fmla="*/ 919401 h 919401"/>
              <a:gd name="connsiteX16" fmla="*/ 11094 w 3339676"/>
              <a:gd name="connsiteY16" fmla="*/ 766164 h 919401"/>
              <a:gd name="connsiteX17" fmla="*/ 11094 w 3339676"/>
              <a:gd name="connsiteY17" fmla="*/ 766168 h 919401"/>
              <a:gd name="connsiteX18" fmla="*/ 0 w 3339676"/>
              <a:gd name="connsiteY18" fmla="*/ 656653 h 919401"/>
              <a:gd name="connsiteX19" fmla="*/ 11094 w 3339676"/>
              <a:gd name="connsiteY19" fmla="*/ 536317 h 919401"/>
              <a:gd name="connsiteX20" fmla="*/ 11094 w 3339676"/>
              <a:gd name="connsiteY20" fmla="*/ 153237 h 919401"/>
              <a:gd name="connsiteX0" fmla="*/ 0 w 3328582"/>
              <a:gd name="connsiteY0" fmla="*/ 153237 h 919401"/>
              <a:gd name="connsiteX1" fmla="*/ 153237 w 3328582"/>
              <a:gd name="connsiteY1" fmla="*/ 0 h 919401"/>
              <a:gd name="connsiteX2" fmla="*/ 554764 w 3328582"/>
              <a:gd name="connsiteY2" fmla="*/ 0 h 919401"/>
              <a:gd name="connsiteX3" fmla="*/ 554764 w 3328582"/>
              <a:gd name="connsiteY3" fmla="*/ 0 h 919401"/>
              <a:gd name="connsiteX4" fmla="*/ 1386909 w 3328582"/>
              <a:gd name="connsiteY4" fmla="*/ 0 h 919401"/>
              <a:gd name="connsiteX5" fmla="*/ 3175345 w 3328582"/>
              <a:gd name="connsiteY5" fmla="*/ 0 h 919401"/>
              <a:gd name="connsiteX6" fmla="*/ 3328582 w 3328582"/>
              <a:gd name="connsiteY6" fmla="*/ 153237 h 919401"/>
              <a:gd name="connsiteX7" fmla="*/ 3328582 w 3328582"/>
              <a:gd name="connsiteY7" fmla="*/ 536317 h 919401"/>
              <a:gd name="connsiteX8" fmla="*/ 3328582 w 3328582"/>
              <a:gd name="connsiteY8" fmla="*/ 536317 h 919401"/>
              <a:gd name="connsiteX9" fmla="*/ 3328582 w 3328582"/>
              <a:gd name="connsiteY9" fmla="*/ 766168 h 919401"/>
              <a:gd name="connsiteX10" fmla="*/ 3328582 w 3328582"/>
              <a:gd name="connsiteY10" fmla="*/ 766164 h 919401"/>
              <a:gd name="connsiteX11" fmla="*/ 3175345 w 3328582"/>
              <a:gd name="connsiteY11" fmla="*/ 919401 h 919401"/>
              <a:gd name="connsiteX12" fmla="*/ 1386909 w 3328582"/>
              <a:gd name="connsiteY12" fmla="*/ 919401 h 919401"/>
              <a:gd name="connsiteX13" fmla="*/ 554764 w 3328582"/>
              <a:gd name="connsiteY13" fmla="*/ 919401 h 919401"/>
              <a:gd name="connsiteX14" fmla="*/ 554764 w 3328582"/>
              <a:gd name="connsiteY14" fmla="*/ 919401 h 919401"/>
              <a:gd name="connsiteX15" fmla="*/ 153237 w 3328582"/>
              <a:gd name="connsiteY15" fmla="*/ 919401 h 919401"/>
              <a:gd name="connsiteX16" fmla="*/ 0 w 3328582"/>
              <a:gd name="connsiteY16" fmla="*/ 766164 h 919401"/>
              <a:gd name="connsiteX17" fmla="*/ 0 w 3328582"/>
              <a:gd name="connsiteY17" fmla="*/ 766168 h 919401"/>
              <a:gd name="connsiteX18" fmla="*/ 0 w 3328582"/>
              <a:gd name="connsiteY18" fmla="*/ 536317 h 919401"/>
              <a:gd name="connsiteX19" fmla="*/ 0 w 3328582"/>
              <a:gd name="connsiteY19" fmla="*/ 153237 h 91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328582" h="919401">
                <a:moveTo>
                  <a:pt x="0" y="153237"/>
                </a:moveTo>
                <a:cubicBezTo>
                  <a:pt x="0" y="68607"/>
                  <a:pt x="68607" y="0"/>
                  <a:pt x="153237" y="0"/>
                </a:cubicBezTo>
                <a:lnTo>
                  <a:pt x="554764" y="0"/>
                </a:lnTo>
                <a:lnTo>
                  <a:pt x="554764" y="0"/>
                </a:lnTo>
                <a:lnTo>
                  <a:pt x="1386909" y="0"/>
                </a:lnTo>
                <a:lnTo>
                  <a:pt x="3175345" y="0"/>
                </a:lnTo>
                <a:cubicBezTo>
                  <a:pt x="3259975" y="0"/>
                  <a:pt x="3328582" y="68607"/>
                  <a:pt x="3328582" y="153237"/>
                </a:cubicBezTo>
                <a:lnTo>
                  <a:pt x="3328582" y="536317"/>
                </a:lnTo>
                <a:lnTo>
                  <a:pt x="3328582" y="536317"/>
                </a:lnTo>
                <a:lnTo>
                  <a:pt x="3328582" y="766168"/>
                </a:lnTo>
                <a:lnTo>
                  <a:pt x="3328582" y="766164"/>
                </a:lnTo>
                <a:cubicBezTo>
                  <a:pt x="3328582" y="850794"/>
                  <a:pt x="3259975" y="919401"/>
                  <a:pt x="3175345" y="919401"/>
                </a:cubicBezTo>
                <a:lnTo>
                  <a:pt x="1386909" y="919401"/>
                </a:lnTo>
                <a:lnTo>
                  <a:pt x="554764" y="919401"/>
                </a:lnTo>
                <a:lnTo>
                  <a:pt x="554764" y="919401"/>
                </a:lnTo>
                <a:lnTo>
                  <a:pt x="153237" y="919401"/>
                </a:lnTo>
                <a:cubicBezTo>
                  <a:pt x="68607" y="919401"/>
                  <a:pt x="0" y="850794"/>
                  <a:pt x="0" y="766164"/>
                </a:cubicBezTo>
                <a:lnTo>
                  <a:pt x="0" y="766168"/>
                </a:lnTo>
                <a:lnTo>
                  <a:pt x="0" y="536317"/>
                </a:lnTo>
                <a:lnTo>
                  <a:pt x="0" y="15323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just need to know how to use its methods</a:t>
            </a:r>
          </a:p>
        </p:txBody>
      </p:sp>
    </p:spTree>
    <p:extLst>
      <p:ext uri="{BB962C8B-B14F-4D97-AF65-F5344CB8AC3E}">
        <p14:creationId xmlns:p14="http://schemas.microsoft.com/office/powerpoint/2010/main" val="234781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Object is a </a:t>
            </a:r>
            <a:r>
              <a:rPr lang="en-US" sz="3600" b="1" dirty="0">
                <a:solidFill>
                  <a:schemeClr val="bg1"/>
                </a:solidFill>
              </a:rPr>
              <a:t>data abstraction </a:t>
            </a:r>
            <a:r>
              <a:rPr lang="en-US" sz="3600" dirty="0"/>
              <a:t>that captures an </a:t>
            </a:r>
            <a:r>
              <a:rPr lang="en-US" sz="3600" b="1" dirty="0">
                <a:solidFill>
                  <a:schemeClr val="bg1"/>
                </a:solidFill>
              </a:rPr>
              <a:t>internal representation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chemeClr val="bg1"/>
                </a:solidFill>
              </a:rPr>
              <a:t>an interface</a:t>
            </a:r>
          </a:p>
          <a:p>
            <a:r>
              <a:rPr lang="en-US" sz="3600" dirty="0"/>
              <a:t>The internal representation should be </a:t>
            </a:r>
            <a:r>
              <a:rPr lang="en-US" sz="3600" b="1" dirty="0">
                <a:solidFill>
                  <a:schemeClr val="bg1"/>
                </a:solidFill>
              </a:rPr>
              <a:t>private</a:t>
            </a:r>
          </a:p>
          <a:p>
            <a:r>
              <a:rPr lang="en-US" sz="3600" dirty="0"/>
              <a:t>The interface </a:t>
            </a:r>
            <a:r>
              <a:rPr lang="en-US" sz="3600" b="1" dirty="0">
                <a:solidFill>
                  <a:schemeClr val="bg1"/>
                </a:solidFill>
              </a:rPr>
              <a:t>defines behaviors </a:t>
            </a:r>
            <a:r>
              <a:rPr lang="en-US" sz="3600" dirty="0"/>
              <a:t>but </a:t>
            </a:r>
            <a:r>
              <a:rPr lang="en-US" sz="3600" b="1" dirty="0">
                <a:solidFill>
                  <a:schemeClr val="bg1"/>
                </a:solidFill>
              </a:rPr>
              <a:t>hides implementation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323DDA-307C-4252-BFE4-6E120A3538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0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State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Help to distinguish an object from other objects</a:t>
            </a:r>
            <a:endParaRPr lang="en-GB" sz="3400" dirty="0"/>
          </a:p>
          <a:p>
            <a:pPr lvl="1">
              <a:buClr>
                <a:schemeClr val="tx1"/>
              </a:buClr>
            </a:pPr>
            <a:r>
              <a:rPr lang="en-US" dirty="0"/>
              <a:t>A phone could have a color, a size, a weight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Behavior</a:t>
            </a:r>
          </a:p>
          <a:p>
            <a:pPr lvl="1"/>
            <a:r>
              <a:rPr lang="en-US" dirty="0"/>
              <a:t>The tasks that an object performs</a:t>
            </a:r>
            <a:endParaRPr lang="en-US" sz="3400" dirty="0"/>
          </a:p>
          <a:p>
            <a:pPr lvl="1"/>
            <a:r>
              <a:rPr lang="en-US" sz="3200" dirty="0"/>
              <a:t>A phone could turn on, turn off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52EED92-AC7E-473B-87DA-21D793801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91369" y="1694451"/>
            <a:ext cx="4219038" cy="453211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an Object</a:t>
            </a:r>
          </a:p>
        </p:txBody>
      </p:sp>
    </p:spTree>
    <p:extLst>
      <p:ext uri="{BB962C8B-B14F-4D97-AF65-F5344CB8AC3E}">
        <p14:creationId xmlns:p14="http://schemas.microsoft.com/office/powerpoint/2010/main" val="346237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The class is a </a:t>
            </a:r>
            <a:r>
              <a:rPr lang="en-US" sz="3600" b="1" dirty="0">
                <a:solidFill>
                  <a:schemeClr val="bg1"/>
                </a:solidFill>
              </a:rPr>
              <a:t>blueprint that defines the nature</a:t>
            </a:r>
            <a:r>
              <a:rPr lang="en-US" sz="3600" dirty="0"/>
              <a:t> of a future object</a:t>
            </a:r>
          </a:p>
          <a:p>
            <a:r>
              <a:rPr lang="en-US" sz="3600" dirty="0"/>
              <a:t>In Python a class is created by the keyword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Class?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323DDA-307C-4252-BFE4-6E120A3538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CDBF36A-9755-4F32-A81A-20B193824EE5}"/>
              </a:ext>
            </a:extLst>
          </p:cNvPr>
          <p:cNvSpPr txBox="1">
            <a:spLocks/>
          </p:cNvSpPr>
          <p:nvPr/>
        </p:nvSpPr>
        <p:spPr>
          <a:xfrm>
            <a:off x="3226051" y="3577898"/>
            <a:ext cx="6975000" cy="29149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class</a:t>
            </a:r>
            <a:r>
              <a:rPr lang="en-US" sz="2400" dirty="0"/>
              <a:t> Phone: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color, size):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self.color</a:t>
            </a:r>
            <a:r>
              <a:rPr lang="en-US" sz="2400" dirty="0"/>
              <a:t> = color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self.size</a:t>
            </a:r>
            <a:r>
              <a:rPr lang="en-US" sz="2400" dirty="0"/>
              <a:t> = size</a:t>
            </a:r>
          </a:p>
          <a:p>
            <a:endParaRPr lang="en-US" sz="2400" dirty="0"/>
          </a:p>
          <a:p>
            <a:r>
              <a:rPr lang="en-US" sz="2400" dirty="0"/>
              <a:t>    def </a:t>
            </a:r>
            <a:r>
              <a:rPr lang="en-US" sz="2400" dirty="0" err="1"/>
              <a:t>turn_on</a:t>
            </a:r>
            <a:r>
              <a:rPr lang="en-US" sz="2400" dirty="0"/>
              <a:t>(self):</a:t>
            </a:r>
          </a:p>
          <a:p>
            <a:r>
              <a:rPr lang="en-US" sz="2400" dirty="0"/>
              <a:t>        return 'The phone is turned on'</a:t>
            </a:r>
          </a:p>
        </p:txBody>
      </p:sp>
      <p:sp>
        <p:nvSpPr>
          <p:cNvPr id="14" name="Rounded Rectangular Callout 8">
            <a:extLst>
              <a:ext uri="{FF2B5EF4-FFF2-40B4-BE49-F238E27FC236}">
                <a16:creationId xmlns:a16="http://schemas.microsoft.com/office/drawing/2014/main" id="{9567CE35-302E-4932-9DEC-764E29CE0336}"/>
              </a:ext>
            </a:extLst>
          </p:cNvPr>
          <p:cNvSpPr/>
          <p:nvPr/>
        </p:nvSpPr>
        <p:spPr bwMode="auto">
          <a:xfrm>
            <a:off x="4341000" y="3032303"/>
            <a:ext cx="2062264" cy="476726"/>
          </a:xfrm>
          <a:prstGeom prst="wedgeRoundRectCallout">
            <a:avLst>
              <a:gd name="adj1" fmla="val -24648"/>
              <a:gd name="adj2" fmla="val 717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Name</a:t>
            </a:r>
          </a:p>
        </p:txBody>
      </p:sp>
      <p:sp>
        <p:nvSpPr>
          <p:cNvPr id="7" name="Rounded Rectangular Callout 9">
            <a:extLst>
              <a:ext uri="{FF2B5EF4-FFF2-40B4-BE49-F238E27FC236}">
                <a16:creationId xmlns:a16="http://schemas.microsoft.com/office/drawing/2014/main" id="{31082BD3-627A-4A30-8364-495B47F4DF94}"/>
              </a:ext>
            </a:extLst>
          </p:cNvPr>
          <p:cNvSpPr/>
          <p:nvPr/>
        </p:nvSpPr>
        <p:spPr bwMode="auto">
          <a:xfrm>
            <a:off x="9313500" y="4558641"/>
            <a:ext cx="1575000" cy="476726"/>
          </a:xfrm>
          <a:prstGeom prst="wedgeRoundRectCallout">
            <a:avLst>
              <a:gd name="adj1" fmla="val -66206"/>
              <a:gd name="adj2" fmla="val 148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</a:t>
            </a:r>
          </a:p>
        </p:txBody>
      </p:sp>
      <p:sp>
        <p:nvSpPr>
          <p:cNvPr id="8" name="Rounded Rectangular Callout 9">
            <a:extLst>
              <a:ext uri="{FF2B5EF4-FFF2-40B4-BE49-F238E27FC236}">
                <a16:creationId xmlns:a16="http://schemas.microsoft.com/office/drawing/2014/main" id="{9E48517B-89FC-4143-9D56-489B7FB4AF9A}"/>
              </a:ext>
            </a:extLst>
          </p:cNvPr>
          <p:cNvSpPr/>
          <p:nvPr/>
        </p:nvSpPr>
        <p:spPr bwMode="auto">
          <a:xfrm>
            <a:off x="1754977" y="5827340"/>
            <a:ext cx="1799431" cy="476726"/>
          </a:xfrm>
          <a:prstGeom prst="wedgeRoundRectCallout">
            <a:avLst>
              <a:gd name="adj1" fmla="val 63691"/>
              <a:gd name="adj2" fmla="val 13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Behavior</a:t>
            </a:r>
          </a:p>
        </p:txBody>
      </p:sp>
    </p:spTree>
    <p:extLst>
      <p:ext uri="{BB962C8B-B14F-4D97-AF65-F5344CB8AC3E}">
        <p14:creationId xmlns:p14="http://schemas.microsoft.com/office/powerpoint/2010/main" val="326990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Specific realization </a:t>
            </a:r>
            <a:r>
              <a:rPr lang="en-US" sz="3600" dirty="0"/>
              <a:t>of an object of a certain class </a:t>
            </a:r>
          </a:p>
          <a:p>
            <a:r>
              <a:rPr lang="en-US" sz="3600" dirty="0"/>
              <a:t>The creation of an instance is called </a:t>
            </a:r>
            <a:r>
              <a:rPr lang="en-US" sz="3600" b="1" dirty="0">
                <a:solidFill>
                  <a:schemeClr val="bg1"/>
                </a:solidFill>
              </a:rPr>
              <a:t>instantiation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Instance?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323DDA-307C-4252-BFE4-6E120A3538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CDBF36A-9755-4F32-A81A-20B193824EE5}"/>
              </a:ext>
            </a:extLst>
          </p:cNvPr>
          <p:cNvSpPr txBox="1">
            <a:spLocks/>
          </p:cNvSpPr>
          <p:nvPr/>
        </p:nvSpPr>
        <p:spPr>
          <a:xfrm>
            <a:off x="3351000" y="3199669"/>
            <a:ext cx="6660000" cy="25271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class</a:t>
            </a:r>
            <a:r>
              <a:rPr lang="en-US" sz="2400" dirty="0"/>
              <a:t> Phone: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color, size):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self.color</a:t>
            </a:r>
            <a:r>
              <a:rPr lang="en-US" sz="2400" dirty="0"/>
              <a:t> = color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self.size</a:t>
            </a:r>
            <a:r>
              <a:rPr lang="en-US" sz="2400" dirty="0"/>
              <a:t> = size</a:t>
            </a:r>
          </a:p>
          <a:p>
            <a:endParaRPr lang="en-US" sz="2400" dirty="0"/>
          </a:p>
          <a:p>
            <a:r>
              <a:rPr lang="en-US" sz="2400" dirty="0"/>
              <a:t>phone = Phone("blue", 4.7)</a:t>
            </a:r>
          </a:p>
        </p:txBody>
      </p:sp>
      <p:sp>
        <p:nvSpPr>
          <p:cNvPr id="8" name="Rounded Rectangular Callout 9">
            <a:extLst>
              <a:ext uri="{FF2B5EF4-FFF2-40B4-BE49-F238E27FC236}">
                <a16:creationId xmlns:a16="http://schemas.microsoft.com/office/drawing/2014/main" id="{9E48517B-89FC-4143-9D56-489B7FB4AF9A}"/>
              </a:ext>
            </a:extLst>
          </p:cNvPr>
          <p:cNvSpPr/>
          <p:nvPr/>
        </p:nvSpPr>
        <p:spPr bwMode="auto">
          <a:xfrm>
            <a:off x="1950021" y="4644000"/>
            <a:ext cx="1799431" cy="476726"/>
          </a:xfrm>
          <a:prstGeom prst="wedgeRoundRectCallout">
            <a:avLst>
              <a:gd name="adj1" fmla="val 35077"/>
              <a:gd name="adj2" fmla="val 803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</a:t>
            </a:r>
          </a:p>
        </p:txBody>
      </p:sp>
    </p:spTree>
    <p:extLst>
      <p:ext uri="{BB962C8B-B14F-4D97-AF65-F5344CB8AC3E}">
        <p14:creationId xmlns:p14="http://schemas.microsoft.com/office/powerpoint/2010/main" val="130716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7EAB-4CA8-489F-9922-BE5B190FFA3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Creating and Using Classes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974" y="1556426"/>
            <a:ext cx="2258132" cy="225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8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Class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33264AD-C10F-48AC-A820-537C5589D0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3C85D1EF-88E0-4CBA-978A-A3FEA7797433}"/>
              </a:ext>
            </a:extLst>
          </p:cNvPr>
          <p:cNvSpPr txBox="1">
            <a:spLocks/>
          </p:cNvSpPr>
          <p:nvPr/>
        </p:nvSpPr>
        <p:spPr>
          <a:xfrm>
            <a:off x="190406" y="1269000"/>
            <a:ext cx="11804828" cy="53987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keyword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3600" dirty="0"/>
              <a:t> defines a </a:t>
            </a:r>
            <a:r>
              <a:rPr lang="en-US" sz="3600" b="1" dirty="0">
                <a:solidFill>
                  <a:schemeClr val="bg1"/>
                </a:solidFill>
              </a:rPr>
              <a:t>new type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We define </a:t>
            </a:r>
            <a:r>
              <a:rPr lang="en-US" sz="3600" b="1" dirty="0">
                <a:solidFill>
                  <a:schemeClr val="bg1"/>
                </a:solidFill>
              </a:rPr>
              <a:t>the state </a:t>
            </a:r>
            <a:r>
              <a:rPr lang="en-US" sz="3600" dirty="0"/>
              <a:t>of the object using </a:t>
            </a:r>
            <a:r>
              <a:rPr lang="en-US" sz="3600" b="1" dirty="0">
                <a:solidFill>
                  <a:schemeClr val="bg1"/>
                </a:solidFill>
              </a:rPr>
              <a:t>attributes</a:t>
            </a:r>
            <a:r>
              <a:rPr lang="en-US" sz="3600" dirty="0"/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7F93FBF-E523-4ECC-9BD2-C20C9B46B376}"/>
              </a:ext>
            </a:extLst>
          </p:cNvPr>
          <p:cNvSpPr txBox="1">
            <a:spLocks/>
          </p:cNvSpPr>
          <p:nvPr/>
        </p:nvSpPr>
        <p:spPr>
          <a:xfrm>
            <a:off x="1371781" y="2108906"/>
            <a:ext cx="8799560" cy="10390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class</a:t>
            </a:r>
            <a:r>
              <a:rPr lang="en-US" sz="2600" dirty="0"/>
              <a:t> Person:</a:t>
            </a:r>
          </a:p>
          <a:p>
            <a:r>
              <a:rPr lang="en-US" sz="2600" dirty="0"/>
              <a:t>    pass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06E0AA8-F351-480E-B9E0-86790129FF77}"/>
              </a:ext>
            </a:extLst>
          </p:cNvPr>
          <p:cNvSpPr txBox="1">
            <a:spLocks/>
          </p:cNvSpPr>
          <p:nvPr/>
        </p:nvSpPr>
        <p:spPr>
          <a:xfrm>
            <a:off x="1371000" y="4333846"/>
            <a:ext cx="8799560" cy="18985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class Person:</a:t>
            </a:r>
          </a:p>
          <a:p>
            <a:r>
              <a:rPr lang="en-US" sz="2600" dirty="0"/>
              <a:t>    def </a:t>
            </a:r>
            <a:r>
              <a:rPr lang="en-US" sz="2600" dirty="0">
                <a:solidFill>
                  <a:schemeClr val="bg1"/>
                </a:solidFill>
              </a:rPr>
              <a:t>__init__(</a:t>
            </a:r>
            <a:r>
              <a:rPr lang="en-US" sz="2600" dirty="0"/>
              <a:t>self, name, age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/>
              <a:t>:</a:t>
            </a:r>
          </a:p>
          <a:p>
            <a:r>
              <a:rPr lang="en-US" sz="2600" dirty="0"/>
              <a:t>        self.name = name</a:t>
            </a:r>
          </a:p>
          <a:p>
            <a:r>
              <a:rPr lang="en-US" sz="2600" dirty="0"/>
              <a:t>        </a:t>
            </a:r>
            <a:r>
              <a:rPr lang="en-US" sz="2600" dirty="0" err="1"/>
              <a:t>self.age</a:t>
            </a:r>
            <a:r>
              <a:rPr lang="en-US" sz="2600" dirty="0"/>
              <a:t> = age</a:t>
            </a:r>
          </a:p>
        </p:txBody>
      </p:sp>
      <p:sp>
        <p:nvSpPr>
          <p:cNvPr id="15" name="Rounded Rectangular Callout 8">
            <a:extLst>
              <a:ext uri="{FF2B5EF4-FFF2-40B4-BE49-F238E27FC236}">
                <a16:creationId xmlns:a16="http://schemas.microsoft.com/office/drawing/2014/main" id="{10D932FD-7D71-4CA8-971C-10B357BA3D9C}"/>
              </a:ext>
            </a:extLst>
          </p:cNvPr>
          <p:cNvSpPr/>
          <p:nvPr/>
        </p:nvSpPr>
        <p:spPr bwMode="auto">
          <a:xfrm>
            <a:off x="3997334" y="2744334"/>
            <a:ext cx="2346279" cy="476726"/>
          </a:xfrm>
          <a:prstGeom prst="wedgeRoundRectCallout">
            <a:avLst>
              <a:gd name="adj1" fmla="val -37132"/>
              <a:gd name="adj2" fmla="val -753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Person</a:t>
            </a:r>
          </a:p>
        </p:txBody>
      </p:sp>
      <p:sp>
        <p:nvSpPr>
          <p:cNvPr id="16" name="Rounded Rectangular Callout 8">
            <a:extLst>
              <a:ext uri="{FF2B5EF4-FFF2-40B4-BE49-F238E27FC236}">
                <a16:creationId xmlns:a16="http://schemas.microsoft.com/office/drawing/2014/main" id="{489386B1-E2CC-44C8-A8A3-13EC8D694D79}"/>
              </a:ext>
            </a:extLst>
          </p:cNvPr>
          <p:cNvSpPr/>
          <p:nvPr/>
        </p:nvSpPr>
        <p:spPr bwMode="auto">
          <a:xfrm>
            <a:off x="3981000" y="4113666"/>
            <a:ext cx="2115000" cy="485334"/>
          </a:xfrm>
          <a:prstGeom prst="wedgeRoundRectCallout">
            <a:avLst>
              <a:gd name="adj1" fmla="val -38487"/>
              <a:gd name="adj2" fmla="val 866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 Method</a:t>
            </a:r>
          </a:p>
        </p:txBody>
      </p:sp>
      <p:sp>
        <p:nvSpPr>
          <p:cNvPr id="17" name="Rounded Rectangular Callout 9">
            <a:extLst>
              <a:ext uri="{FF2B5EF4-FFF2-40B4-BE49-F238E27FC236}">
                <a16:creationId xmlns:a16="http://schemas.microsoft.com/office/drawing/2014/main" id="{3357B42B-2266-4BD5-BF3E-F9F453E2FEFA}"/>
              </a:ext>
            </a:extLst>
          </p:cNvPr>
          <p:cNvSpPr/>
          <p:nvPr/>
        </p:nvSpPr>
        <p:spPr bwMode="auto">
          <a:xfrm>
            <a:off x="347375" y="5454000"/>
            <a:ext cx="2047249" cy="476726"/>
          </a:xfrm>
          <a:prstGeom prst="wedgeRoundRectCallout">
            <a:avLst>
              <a:gd name="adj1" fmla="val 63691"/>
              <a:gd name="adj2" fmla="val 13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 </a:t>
            </a:r>
          </a:p>
        </p:txBody>
      </p:sp>
    </p:spTree>
    <p:extLst>
      <p:ext uri="{BB962C8B-B14F-4D97-AF65-F5344CB8AC3E}">
        <p14:creationId xmlns:p14="http://schemas.microsoft.com/office/powerpoint/2010/main" val="109228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7010" y="4660520"/>
            <a:ext cx="5845334" cy="1750324"/>
          </a:xfrm>
        </p:spPr>
        <p:txBody>
          <a:bodyPr/>
          <a:lstStyle/>
          <a:p>
            <a:r>
              <a:rPr lang="en-US" dirty="0"/>
              <a:t>book = Book("My Book", "Me", 200)</a:t>
            </a:r>
          </a:p>
          <a:p>
            <a:r>
              <a:rPr lang="en-US" dirty="0"/>
              <a:t>print(book.name)</a:t>
            </a:r>
          </a:p>
          <a:p>
            <a:r>
              <a:rPr lang="en-US" dirty="0"/>
              <a:t>print(book.author)</a:t>
            </a:r>
          </a:p>
          <a:p>
            <a:r>
              <a:rPr lang="en-US" dirty="0"/>
              <a:t>print(book.pages)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Upon initialization it should receive a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pages</a:t>
            </a:r>
            <a:r>
              <a:rPr lang="en-US" sz="3600" dirty="0"/>
              <a:t> (number)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the class in the judge system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Use test code to test your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Class Book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6871650" y="5317316"/>
            <a:ext cx="559559" cy="43672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690515" y="4845410"/>
            <a:ext cx="1680491" cy="1380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My Book</a:t>
            </a:r>
          </a:p>
          <a:p>
            <a:r>
              <a:rPr lang="en-US" dirty="0"/>
              <a:t>Me</a:t>
            </a:r>
          </a:p>
          <a:p>
            <a:r>
              <a:rPr lang="en-US" dirty="0"/>
              <a:t>200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33264AD-C10F-48AC-A820-537C5589D0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44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28EB9-A1E4-49FC-9421-F1A1E6B1C0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1899000"/>
            <a:ext cx="7859766" cy="2139341"/>
          </a:xfrm>
        </p:spPr>
        <p:txBody>
          <a:bodyPr/>
          <a:lstStyle/>
          <a:p>
            <a:r>
              <a:rPr lang="en-US" sz="2400" dirty="0"/>
              <a:t>class Book: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name, author, pages):</a:t>
            </a:r>
          </a:p>
          <a:p>
            <a:r>
              <a:rPr lang="en-US" sz="2400" dirty="0"/>
              <a:t>        self.name = name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self.author</a:t>
            </a:r>
            <a:r>
              <a:rPr lang="en-US" sz="2400" dirty="0"/>
              <a:t> = author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self.pages</a:t>
            </a:r>
            <a:r>
              <a:rPr lang="en-US" sz="2400" dirty="0"/>
              <a:t> = pages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Class Book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C19CB5-E05C-45EE-93AD-CC20E9F8AF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E2B1B-0471-41EC-8D50-203796DAA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00" y="4313321"/>
            <a:ext cx="2323084" cy="232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3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US" sz="3400" dirty="0"/>
              <a:t>We define </a:t>
            </a:r>
            <a:r>
              <a:rPr lang="en-US" sz="3400" b="1" dirty="0">
                <a:solidFill>
                  <a:schemeClr val="bg1"/>
                </a:solidFill>
              </a:rPr>
              <a:t>the behavior </a:t>
            </a:r>
            <a:r>
              <a:rPr lang="en-US" sz="3400" dirty="0"/>
              <a:t>of the object using </a:t>
            </a:r>
            <a:r>
              <a:rPr lang="en-US" sz="3400" b="1" dirty="0">
                <a:solidFill>
                  <a:schemeClr val="bg1"/>
                </a:solidFill>
              </a:rPr>
              <a:t>methods</a:t>
            </a:r>
          </a:p>
          <a:p>
            <a:pPr marL="457200" indent="-457200">
              <a:buClr>
                <a:schemeClr val="tx1"/>
              </a:buClr>
            </a:pPr>
            <a:r>
              <a:rPr lang="en-US" sz="3400" dirty="0"/>
              <a:t>It is like a function, that </a:t>
            </a:r>
            <a:r>
              <a:rPr lang="en-US" sz="3400" b="1" dirty="0">
                <a:solidFill>
                  <a:schemeClr val="bg1"/>
                </a:solidFill>
              </a:rPr>
              <a:t>works only within a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4825E2C-B614-4011-B7BB-563CB43A18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2901000" y="2754000"/>
            <a:ext cx="7734380" cy="35120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/>
              <a:t>class Animal:</a:t>
            </a:r>
          </a:p>
          <a:p>
            <a:r>
              <a:rPr lang="en-US" sz="2500" dirty="0"/>
              <a:t>    </a:t>
            </a:r>
            <a:r>
              <a:rPr lang="en-US" sz="2500" dirty="0">
                <a:solidFill>
                  <a:schemeClr val="bg1"/>
                </a:solidFill>
              </a:rPr>
              <a:t>def</a:t>
            </a:r>
            <a:r>
              <a:rPr lang="en-US" sz="2500" dirty="0"/>
              <a:t> </a:t>
            </a:r>
            <a:r>
              <a:rPr lang="en-US" sz="2500" dirty="0">
                <a:solidFill>
                  <a:schemeClr val="bg1"/>
                </a:solidFill>
              </a:rPr>
              <a:t>__</a:t>
            </a:r>
            <a:r>
              <a:rPr lang="en-US" sz="2500" dirty="0" err="1">
                <a:solidFill>
                  <a:schemeClr val="bg1"/>
                </a:solidFill>
              </a:rPr>
              <a:t>init</a:t>
            </a:r>
            <a:r>
              <a:rPr lang="en-US" sz="2500" dirty="0">
                <a:solidFill>
                  <a:schemeClr val="bg1"/>
                </a:solidFill>
              </a:rPr>
              <a:t>__(</a:t>
            </a:r>
            <a:r>
              <a:rPr lang="en-US" sz="2500" dirty="0"/>
              <a:t>self, name</a:t>
            </a:r>
            <a:r>
              <a:rPr lang="en-US" sz="2500" dirty="0">
                <a:solidFill>
                  <a:schemeClr val="bg1"/>
                </a:solidFill>
              </a:rPr>
              <a:t>)</a:t>
            </a:r>
            <a:r>
              <a:rPr lang="en-US" sz="2500" dirty="0"/>
              <a:t>:</a:t>
            </a:r>
          </a:p>
          <a:p>
            <a:r>
              <a:rPr lang="en-US" sz="2500" dirty="0"/>
              <a:t>        self.name = name</a:t>
            </a:r>
          </a:p>
          <a:p>
            <a:endParaRPr lang="en-US" sz="1500" dirty="0"/>
          </a:p>
          <a:p>
            <a:r>
              <a:rPr lang="en-US" sz="2500" dirty="0"/>
              <a:t>    </a:t>
            </a:r>
            <a:r>
              <a:rPr lang="en-US" sz="2500" dirty="0">
                <a:solidFill>
                  <a:schemeClr val="bg1"/>
                </a:solidFill>
              </a:rPr>
              <a:t>def</a:t>
            </a:r>
            <a:r>
              <a:rPr lang="en-US" sz="2500" dirty="0"/>
              <a:t> </a:t>
            </a:r>
            <a:r>
              <a:rPr lang="en-US" sz="2500" dirty="0">
                <a:solidFill>
                  <a:schemeClr val="bg1"/>
                </a:solidFill>
              </a:rPr>
              <a:t>sleep(</a:t>
            </a:r>
            <a:r>
              <a:rPr lang="en-US" sz="2500" dirty="0"/>
              <a:t>self</a:t>
            </a:r>
            <a:r>
              <a:rPr lang="en-US" sz="2500" dirty="0">
                <a:solidFill>
                  <a:schemeClr val="bg1"/>
                </a:solidFill>
              </a:rPr>
              <a:t>)</a:t>
            </a:r>
            <a:r>
              <a:rPr lang="en-US" sz="2500" dirty="0"/>
              <a:t>:</a:t>
            </a:r>
          </a:p>
          <a:p>
            <a:r>
              <a:rPr lang="en-US" sz="2500" dirty="0"/>
              <a:t>        return "sleeping.."</a:t>
            </a:r>
          </a:p>
          <a:p>
            <a:endParaRPr lang="en-US" sz="1500" dirty="0"/>
          </a:p>
          <a:p>
            <a:r>
              <a:rPr lang="en-US" sz="2500" dirty="0"/>
              <a:t>animal = Animal("cat")</a:t>
            </a:r>
          </a:p>
          <a:p>
            <a:r>
              <a:rPr lang="en-US" sz="2500" dirty="0"/>
              <a:t>print(</a:t>
            </a:r>
            <a:r>
              <a:rPr lang="en-US" sz="2500" dirty="0" err="1"/>
              <a:t>animal</a:t>
            </a:r>
            <a:r>
              <a:rPr lang="en-US" sz="2500" dirty="0" err="1">
                <a:solidFill>
                  <a:schemeClr val="bg1"/>
                </a:solidFill>
              </a:rPr>
              <a:t>.sleep</a:t>
            </a:r>
            <a:r>
              <a:rPr lang="en-US" sz="2500" dirty="0">
                <a:solidFill>
                  <a:schemeClr val="bg1"/>
                </a:solidFill>
              </a:rPr>
              <a:t>()</a:t>
            </a:r>
            <a:r>
              <a:rPr lang="en-US" sz="2500" dirty="0"/>
              <a:t>) </a:t>
            </a:r>
            <a:r>
              <a:rPr lang="en-US" sz="2500" i="1" dirty="0">
                <a:solidFill>
                  <a:schemeClr val="accent2"/>
                </a:solidFill>
              </a:rPr>
              <a:t># sleeping..</a:t>
            </a:r>
            <a:endParaRPr lang="en-US" sz="2500" dirty="0"/>
          </a:p>
        </p:txBody>
      </p:sp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152F782E-E407-45EE-870A-C0986FE4A040}"/>
              </a:ext>
            </a:extLst>
          </p:cNvPr>
          <p:cNvSpPr/>
          <p:nvPr/>
        </p:nvSpPr>
        <p:spPr bwMode="auto">
          <a:xfrm>
            <a:off x="1776000" y="3744000"/>
            <a:ext cx="2463756" cy="476726"/>
          </a:xfrm>
          <a:prstGeom prst="wedgeRoundRectCallout">
            <a:avLst>
              <a:gd name="adj1" fmla="val 31220"/>
              <a:gd name="adj2" fmla="val 736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 Method</a:t>
            </a:r>
          </a:p>
        </p:txBody>
      </p:sp>
    </p:spTree>
    <p:extLst>
      <p:ext uri="{BB962C8B-B14F-4D97-AF65-F5344CB8AC3E}">
        <p14:creationId xmlns:p14="http://schemas.microsoft.com/office/powerpoint/2010/main" val="173403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DD6041F3-B271-493E-B322-30C23A2DC5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  <a:hlinkClick r:id="rId2" action="ppaction://hlinkfile"/>
              </a:rPr>
              <a:t>sli.do</a:t>
            </a:r>
            <a:endParaRPr lang="en-US" sz="88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9500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3600" dirty="0"/>
              <a:t>Using a class means </a:t>
            </a:r>
            <a:r>
              <a:rPr lang="en-US" sz="3600" b="1" dirty="0">
                <a:solidFill>
                  <a:schemeClr val="bg1"/>
                </a:solidFill>
              </a:rPr>
              <a:t>creating new instances </a:t>
            </a:r>
            <a:r>
              <a:rPr lang="en-US" sz="3600" dirty="0"/>
              <a:t>of object and </a:t>
            </a:r>
            <a:r>
              <a:rPr lang="en-US" sz="3600" b="1" dirty="0">
                <a:solidFill>
                  <a:schemeClr val="bg1"/>
                </a:solidFill>
              </a:rPr>
              <a:t>doing operation </a:t>
            </a:r>
            <a:r>
              <a:rPr lang="en-US" sz="3600" dirty="0"/>
              <a:t>on the instances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5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5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Class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115736" y="2451559"/>
            <a:ext cx="6859050" cy="40783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class Person():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name, age):</a:t>
            </a:r>
          </a:p>
          <a:p>
            <a:r>
              <a:rPr lang="en-US" sz="2400" dirty="0"/>
              <a:t>        self.name = name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self.age</a:t>
            </a:r>
            <a:r>
              <a:rPr lang="en-US" sz="2400" dirty="0"/>
              <a:t> = age</a:t>
            </a:r>
          </a:p>
          <a:p>
            <a:r>
              <a:rPr lang="en-US" sz="2400" dirty="0"/>
              <a:t>    </a:t>
            </a:r>
          </a:p>
          <a:p>
            <a:r>
              <a:rPr lang="en-US" sz="2400" dirty="0"/>
              <a:t>    def eat(self):</a:t>
            </a:r>
          </a:p>
          <a:p>
            <a:r>
              <a:rPr lang="en-US" sz="2400" dirty="0"/>
              <a:t>        return 'eating..'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bg1"/>
                </a:solidFill>
              </a:rPr>
              <a:t>person =</a:t>
            </a:r>
            <a:r>
              <a:rPr lang="en-US" sz="2400" dirty="0"/>
              <a:t> Person()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person</a:t>
            </a:r>
            <a:r>
              <a:rPr lang="en-US" sz="2400" dirty="0" err="1">
                <a:solidFill>
                  <a:schemeClr val="bg1"/>
                </a:solidFill>
              </a:rPr>
              <a:t>.eat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eating..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4825E2C-B614-4011-B7BB-563CB43A18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2" name="Rounded Rectangular Callout 8">
            <a:extLst>
              <a:ext uri="{FF2B5EF4-FFF2-40B4-BE49-F238E27FC236}">
                <a16:creationId xmlns:a16="http://schemas.microsoft.com/office/drawing/2014/main" id="{CF8F8B0F-837E-41FC-A3DE-701E7CD30671}"/>
              </a:ext>
            </a:extLst>
          </p:cNvPr>
          <p:cNvSpPr/>
          <p:nvPr/>
        </p:nvSpPr>
        <p:spPr bwMode="auto">
          <a:xfrm>
            <a:off x="1568903" y="5094000"/>
            <a:ext cx="1692097" cy="476726"/>
          </a:xfrm>
          <a:prstGeom prst="wedgeRoundRectCallout">
            <a:avLst>
              <a:gd name="adj1" fmla="val 44913"/>
              <a:gd name="adj2" fmla="val 773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</a:t>
            </a:r>
          </a:p>
        </p:txBody>
      </p:sp>
    </p:spTree>
    <p:extLst>
      <p:ext uri="{BB962C8B-B14F-4D97-AF65-F5344CB8AC3E}">
        <p14:creationId xmlns:p14="http://schemas.microsoft.com/office/powerpoint/2010/main" val="356039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04733" cy="5607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Car</a:t>
            </a:r>
            <a:r>
              <a:rPr lang="en-US" sz="3600" dirty="0"/>
              <a:t> that receives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model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engine</a:t>
            </a:r>
            <a:r>
              <a:rPr lang="en-US" sz="3600" dirty="0"/>
              <a:t> upon initialization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should have 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a method </a:t>
            </a:r>
            <a:r>
              <a:rPr lang="en-US" sz="3600" dirty="0">
                <a:latin typeface="+mj-lt"/>
              </a:rPr>
              <a:t>called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get_info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which returns </a:t>
            </a:r>
            <a:r>
              <a:rPr lang="en-US" sz="3400" b="1" dirty="0">
                <a:latin typeface="Consolas" panose="020B0609020204030204" pitchFamily="49" charset="0"/>
              </a:rPr>
              <a:t>'This is {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400" b="1" dirty="0">
                <a:latin typeface="Consolas" panose="020B0609020204030204" pitchFamily="49" charset="0"/>
              </a:rPr>
              <a:t>} {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model</a:t>
            </a:r>
            <a:r>
              <a:rPr lang="en-US" sz="3400" b="1" dirty="0">
                <a:latin typeface="Consolas" panose="020B0609020204030204" pitchFamily="49" charset="0"/>
              </a:rPr>
              <a:t>} with engine {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engine</a:t>
            </a:r>
            <a:r>
              <a:rPr lang="en-US" sz="3400" b="1" dirty="0">
                <a:latin typeface="Consolas" panose="020B0609020204030204" pitchFamily="49" charset="0"/>
              </a:rPr>
              <a:t>}'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the class in the judge system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2B89EFB-FE68-4EF0-8DE2-9C59A7CAAE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F4C8CDC-9DD5-4666-9B0C-AABF3C4918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25935" y="4482044"/>
            <a:ext cx="6740129" cy="901341"/>
          </a:xfrm>
        </p:spPr>
        <p:txBody>
          <a:bodyPr/>
          <a:lstStyle/>
          <a:p>
            <a:r>
              <a:rPr lang="en-US" dirty="0"/>
              <a:t>car = Car("Kia", "Rio", "1.3L B3 I4")</a:t>
            </a:r>
          </a:p>
          <a:p>
            <a:r>
              <a:rPr lang="en-US" dirty="0"/>
              <a:t>print(</a:t>
            </a:r>
            <a:r>
              <a:rPr lang="en-US" dirty="0" err="1"/>
              <a:t>car.get_info</a:t>
            </a:r>
            <a:r>
              <a:rPr lang="en-US" dirty="0"/>
              <a:t>())</a:t>
            </a:r>
          </a:p>
        </p:txBody>
      </p:sp>
      <p:sp>
        <p:nvSpPr>
          <p:cNvPr id="9" name="Right Arrow 5">
            <a:extLst>
              <a:ext uri="{FF2B5EF4-FFF2-40B4-BE49-F238E27FC236}">
                <a16:creationId xmlns:a16="http://schemas.microsoft.com/office/drawing/2014/main" id="{8C8C5025-3E81-454F-BEED-35CF9302ABD8}"/>
              </a:ext>
            </a:extLst>
          </p:cNvPr>
          <p:cNvSpPr/>
          <p:nvPr/>
        </p:nvSpPr>
        <p:spPr bwMode="auto">
          <a:xfrm rot="5400000">
            <a:off x="5864954" y="5472906"/>
            <a:ext cx="455821" cy="3779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261C6C0-15C3-411C-8651-717A1A565B04}"/>
              </a:ext>
            </a:extLst>
          </p:cNvPr>
          <p:cNvSpPr txBox="1">
            <a:spLocks/>
          </p:cNvSpPr>
          <p:nvPr/>
        </p:nvSpPr>
        <p:spPr>
          <a:xfrm>
            <a:off x="2725937" y="5919109"/>
            <a:ext cx="6740127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is Kia Rio with engine 1.3L B3 I4</a:t>
            </a:r>
          </a:p>
        </p:txBody>
      </p:sp>
    </p:spTree>
    <p:extLst>
      <p:ext uri="{BB962C8B-B14F-4D97-AF65-F5344CB8AC3E}">
        <p14:creationId xmlns:p14="http://schemas.microsoft.com/office/powerpoint/2010/main" val="73697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33473-7F47-47E4-B82D-6F4912A2D3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5" y="1989000"/>
            <a:ext cx="10559766" cy="3687714"/>
          </a:xfrm>
        </p:spPr>
        <p:txBody>
          <a:bodyPr/>
          <a:lstStyle/>
          <a:p>
            <a:r>
              <a:rPr lang="en-US" dirty="0"/>
              <a:t>class Car: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name, model, engine):</a:t>
            </a:r>
          </a:p>
          <a:p>
            <a:r>
              <a:rPr lang="en-US" dirty="0"/>
              <a:t>        self.name = name</a:t>
            </a:r>
          </a:p>
          <a:p>
            <a:r>
              <a:rPr lang="en-US" dirty="0"/>
              <a:t>        </a:t>
            </a:r>
            <a:r>
              <a:rPr lang="en-US" dirty="0" err="1"/>
              <a:t>self.model</a:t>
            </a:r>
            <a:r>
              <a:rPr lang="en-US" dirty="0"/>
              <a:t> = model</a:t>
            </a:r>
          </a:p>
          <a:p>
            <a:r>
              <a:rPr lang="en-US" dirty="0"/>
              <a:t>        </a:t>
            </a:r>
            <a:r>
              <a:rPr lang="en-US" dirty="0" err="1"/>
              <a:t>self.engine</a:t>
            </a:r>
            <a:r>
              <a:rPr lang="en-US" dirty="0"/>
              <a:t> = engine</a:t>
            </a:r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get_info</a:t>
            </a:r>
            <a:r>
              <a:rPr lang="en-US" dirty="0"/>
              <a:t>(self):</a:t>
            </a:r>
          </a:p>
          <a:p>
            <a:r>
              <a:rPr lang="en-US" dirty="0"/>
              <a:t>        return </a:t>
            </a:r>
            <a:r>
              <a:rPr lang="en-US" dirty="0" err="1"/>
              <a:t>f'This</a:t>
            </a:r>
            <a:r>
              <a:rPr lang="en-US" dirty="0"/>
              <a:t> is {self.name} {</a:t>
            </a:r>
            <a:r>
              <a:rPr lang="en-US" dirty="0" err="1"/>
              <a:t>self.model</a:t>
            </a:r>
            <a:r>
              <a:rPr lang="en-US" dirty="0"/>
              <a:t>} ' \</a:t>
            </a:r>
          </a:p>
          <a:p>
            <a:r>
              <a:rPr lang="en-US" dirty="0"/>
              <a:t>               </a:t>
            </a:r>
            <a:r>
              <a:rPr lang="en-US" dirty="0" err="1"/>
              <a:t>f'with</a:t>
            </a:r>
            <a:r>
              <a:rPr lang="en-US" dirty="0"/>
              <a:t> engine {</a:t>
            </a:r>
            <a:r>
              <a:rPr lang="en-US" dirty="0" err="1"/>
              <a:t>self.engine</a:t>
            </a:r>
            <a:r>
              <a:rPr lang="en-US" dirty="0"/>
              <a:t>}'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047D3A3-AF90-4F1B-8C07-98CC3D22DC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62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04733" cy="5607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Music</a:t>
            </a:r>
            <a:r>
              <a:rPr lang="en-US" sz="3600" dirty="0"/>
              <a:t> that receives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artist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lyrics</a:t>
            </a:r>
            <a:r>
              <a:rPr lang="en-US" sz="3600" dirty="0"/>
              <a:t> upon initialization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should have 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2 methods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print_info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- returns </a:t>
            </a:r>
            <a:r>
              <a:rPr lang="en-US" sz="3400" b="1" dirty="0">
                <a:latin typeface="Consolas" panose="020B0609020204030204" pitchFamily="49" charset="0"/>
              </a:rPr>
              <a:t>'This is {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3400" b="1" dirty="0">
                <a:latin typeface="Consolas" panose="020B0609020204030204" pitchFamily="49" charset="0"/>
              </a:rPr>
              <a:t>} from {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artist</a:t>
            </a:r>
            <a:r>
              <a:rPr lang="en-US" sz="3400" b="1" dirty="0">
                <a:latin typeface="Consolas" panose="020B0609020204030204" pitchFamily="49" charset="0"/>
              </a:rPr>
              <a:t>}'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play()</a:t>
            </a:r>
            <a:r>
              <a:rPr lang="en-US" sz="3400" dirty="0"/>
              <a:t> - returns the lyrics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the class in the judge system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Test your code with your own examples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Music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2B89EFB-FE68-4EF0-8DE2-9C59A7CAAE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33473-7F47-47E4-B82D-6F4912A2D3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000" y="1584000"/>
            <a:ext cx="10949531" cy="4462669"/>
          </a:xfrm>
        </p:spPr>
        <p:txBody>
          <a:bodyPr/>
          <a:lstStyle/>
          <a:p>
            <a:r>
              <a:rPr lang="en-US" dirty="0"/>
              <a:t>class Music: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title, artist, lyrics):</a:t>
            </a:r>
          </a:p>
          <a:p>
            <a:r>
              <a:rPr lang="en-US" dirty="0"/>
              <a:t>        </a:t>
            </a:r>
            <a:r>
              <a:rPr lang="en-US" dirty="0" err="1"/>
              <a:t>self.title</a:t>
            </a:r>
            <a:r>
              <a:rPr lang="en-US" dirty="0"/>
              <a:t> = title</a:t>
            </a:r>
          </a:p>
          <a:p>
            <a:r>
              <a:rPr lang="en-US" dirty="0"/>
              <a:t>        </a:t>
            </a:r>
            <a:r>
              <a:rPr lang="en-US" dirty="0" err="1"/>
              <a:t>self.artist</a:t>
            </a:r>
            <a:r>
              <a:rPr lang="en-US" dirty="0"/>
              <a:t> = artist</a:t>
            </a:r>
          </a:p>
          <a:p>
            <a:r>
              <a:rPr lang="en-US" dirty="0"/>
              <a:t>        </a:t>
            </a:r>
            <a:r>
              <a:rPr lang="en-US" dirty="0" err="1"/>
              <a:t>self.lyrics</a:t>
            </a:r>
            <a:r>
              <a:rPr lang="en-US" dirty="0"/>
              <a:t> = lyrics</a:t>
            </a:r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print_info</a:t>
            </a:r>
            <a:r>
              <a:rPr lang="en-US" dirty="0"/>
              <a:t>(self):</a:t>
            </a:r>
          </a:p>
          <a:p>
            <a:r>
              <a:rPr lang="en-US" dirty="0"/>
              <a:t>        return </a:t>
            </a:r>
            <a:r>
              <a:rPr lang="en-US" dirty="0" err="1"/>
              <a:t>f'This</a:t>
            </a:r>
            <a:r>
              <a:rPr lang="en-US" dirty="0"/>
              <a:t> is "{</a:t>
            </a:r>
            <a:r>
              <a:rPr lang="en-US" dirty="0" err="1"/>
              <a:t>self.title</a:t>
            </a:r>
            <a:r>
              <a:rPr lang="en-US" dirty="0"/>
              <a:t>}" from "{</a:t>
            </a:r>
            <a:r>
              <a:rPr lang="en-US" dirty="0" err="1"/>
              <a:t>self.artist</a:t>
            </a:r>
            <a:r>
              <a:rPr lang="en-US" dirty="0"/>
              <a:t>}"'</a:t>
            </a:r>
          </a:p>
          <a:p>
            <a:endParaRPr lang="en-US" dirty="0"/>
          </a:p>
          <a:p>
            <a:r>
              <a:rPr lang="en-US" dirty="0"/>
              <a:t>    def play(self):</a:t>
            </a:r>
          </a:p>
          <a:p>
            <a:r>
              <a:rPr lang="en-US" dirty="0"/>
              <a:t>        return </a:t>
            </a:r>
            <a:r>
              <a:rPr lang="en-US" dirty="0" err="1"/>
              <a:t>self.lyrics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Music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047D3A3-AF90-4F1B-8C07-98CC3D22DC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05DFE2A4-17D0-4A1B-9598-64D7935D47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000" y="1716113"/>
            <a:ext cx="8094453" cy="4862887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OOP</a:t>
            </a:r>
            <a:r>
              <a:rPr lang="en-US" sz="3200" dirty="0"/>
              <a:t> relies on the concept of classes and objects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Object</a:t>
            </a:r>
            <a:r>
              <a:rPr lang="en-US" sz="3200" dirty="0"/>
              <a:t> is a data abstraction that captures an internal representation and an interface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Class</a:t>
            </a:r>
            <a:r>
              <a:rPr lang="en-US" sz="3200" dirty="0"/>
              <a:t> is a blueprint that defines a nature of a future object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Instance</a:t>
            </a:r>
            <a:r>
              <a:rPr lang="en-US" sz="3200" dirty="0"/>
              <a:t> is a specific realization of any object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5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4212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87B0DE7-1F1A-4BC4-99E9-6A8309B4AB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</a:t>
            </a:r>
            <a:r>
              <a:rPr lang="en-US"/>
              <a:t>– </a:t>
            </a:r>
            <a:r>
              <a:rPr lang="en-US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7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A36912-C17E-47C4-9558-8C62FD230CC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4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Architecture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Splitting Code into Logical Parts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40F542-784B-486A-9B0C-C65CB227A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953" y="1190624"/>
            <a:ext cx="3036094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600" dirty="0"/>
              <a:t>We use </a:t>
            </a:r>
            <a:r>
              <a:rPr lang="en-GB" sz="3600" b="1" dirty="0">
                <a:solidFill>
                  <a:schemeClr val="bg1"/>
                </a:solidFill>
              </a:rPr>
              <a:t>methods</a:t>
            </a:r>
            <a:r>
              <a:rPr lang="en-GB" sz="3600" dirty="0"/>
              <a:t> to split code into functional blocks</a:t>
            </a:r>
          </a:p>
          <a:p>
            <a:pPr lvl="1"/>
            <a:r>
              <a:rPr lang="en-GB" sz="3400" dirty="0"/>
              <a:t>Improves code </a:t>
            </a:r>
            <a:r>
              <a:rPr lang="en-GB" sz="3400" b="1" dirty="0">
                <a:solidFill>
                  <a:schemeClr val="bg1"/>
                </a:solidFill>
              </a:rPr>
              <a:t>readability</a:t>
            </a:r>
          </a:p>
          <a:p>
            <a:pPr lvl="1"/>
            <a:r>
              <a:rPr lang="en-GB" sz="3400" dirty="0"/>
              <a:t>Allows for easier </a:t>
            </a:r>
            <a:r>
              <a:rPr lang="en-GB" sz="3400" b="1" dirty="0">
                <a:solidFill>
                  <a:schemeClr val="bg1"/>
                </a:solidFill>
              </a:rPr>
              <a:t>debugging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606001" y="3485336"/>
            <a:ext cx="54900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dirty="0"/>
              <a:t>for move in moves:</a:t>
            </a:r>
          </a:p>
          <a:p>
            <a:r>
              <a:rPr lang="en-US" sz="2000" dirty="0"/>
              <a:t>  for row in range(len(room)):</a:t>
            </a:r>
          </a:p>
          <a:p>
            <a:r>
              <a:rPr lang="en-US" sz="2000" dirty="0"/>
              <a:t>    for col in range(len(room[row])):</a:t>
            </a:r>
          </a:p>
          <a:p>
            <a:r>
              <a:rPr lang="en-US" sz="2000" dirty="0"/>
              <a:t>      if room[row][col] == 'b':</a:t>
            </a:r>
          </a:p>
          <a:p>
            <a:r>
              <a:rPr lang="en-US" sz="2000" dirty="0"/>
              <a:t>        …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7941000" y="3716165"/>
            <a:ext cx="3483100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dirty="0"/>
              <a:t>for move in moves:</a:t>
            </a:r>
          </a:p>
          <a:p>
            <a:r>
              <a:rPr lang="en-US" sz="2000" dirty="0"/>
              <a:t>    move_enemies()</a:t>
            </a:r>
          </a:p>
          <a:p>
            <a:r>
              <a:rPr lang="en-US" sz="2000" dirty="0"/>
              <a:t>    killer_check()</a:t>
            </a:r>
          </a:p>
          <a:p>
            <a:r>
              <a:rPr lang="en-US" sz="2000" dirty="0"/>
              <a:t>    move_player(move)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3AE8BD6-6B45-460B-9AC1-78F61D6CEA60}"/>
              </a:ext>
            </a:extLst>
          </p:cNvPr>
          <p:cNvSpPr/>
          <p:nvPr/>
        </p:nvSpPr>
        <p:spPr bwMode="auto">
          <a:xfrm>
            <a:off x="6732296" y="4511518"/>
            <a:ext cx="572408" cy="32017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831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r>
              <a:rPr lang="en-GB" sz="3600" dirty="0"/>
              <a:t>A </a:t>
            </a:r>
            <a:r>
              <a:rPr lang="en-GB" sz="3600" b="1" dirty="0">
                <a:solidFill>
                  <a:schemeClr val="bg1"/>
                </a:solidFill>
              </a:rPr>
              <a:t>single</a:t>
            </a:r>
            <a:r>
              <a:rPr lang="en-GB" sz="3600" dirty="0"/>
              <a:t> method should complete a </a:t>
            </a:r>
            <a:r>
              <a:rPr lang="en-GB" sz="3600" b="1" dirty="0">
                <a:solidFill>
                  <a:schemeClr val="bg1"/>
                </a:solidFill>
              </a:rPr>
              <a:t>single task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728152A-94B5-475B-BA95-25AF0353651C}"/>
              </a:ext>
            </a:extLst>
          </p:cNvPr>
          <p:cNvSpPr txBox="1">
            <a:spLocks/>
          </p:cNvSpPr>
          <p:nvPr/>
        </p:nvSpPr>
        <p:spPr>
          <a:xfrm>
            <a:off x="2718306" y="4506043"/>
            <a:ext cx="3177238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withdraw</a:t>
            </a:r>
            <a:r>
              <a:rPr lang="en-US" sz="2400" dirty="0"/>
              <a:t> ( … )</a:t>
            </a:r>
          </a:p>
          <a:p>
            <a:r>
              <a:rPr lang="en-US" sz="2400" dirty="0">
                <a:solidFill>
                  <a:schemeClr val="bg1"/>
                </a:solidFill>
              </a:rPr>
              <a:t>deposit</a:t>
            </a:r>
            <a:r>
              <a:rPr lang="en-US" sz="2400" dirty="0"/>
              <a:t> ( … )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get_balance</a:t>
            </a:r>
            <a:r>
              <a:rPr lang="en-US" sz="2400" dirty="0"/>
              <a:t> ( … )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to_string</a:t>
            </a:r>
            <a:r>
              <a:rPr lang="en-US" sz="2400" dirty="0"/>
              <a:t> ( … 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AC825D2-9E1E-4F89-B19B-C5E1EABD398D}"/>
              </a:ext>
            </a:extLst>
          </p:cNvPr>
          <p:cNvSpPr txBox="1">
            <a:spLocks/>
          </p:cNvSpPr>
          <p:nvPr/>
        </p:nvSpPr>
        <p:spPr>
          <a:xfrm>
            <a:off x="915731" y="1874203"/>
            <a:ext cx="6763639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do_magic</a:t>
            </a:r>
            <a:r>
              <a:rPr lang="en-US" sz="2400" dirty="0"/>
              <a:t> ( … )</a:t>
            </a:r>
          </a:p>
          <a:p>
            <a:r>
              <a:rPr lang="en-US" sz="2400" dirty="0">
                <a:solidFill>
                  <a:schemeClr val="bg1"/>
                </a:solidFill>
              </a:rPr>
              <a:t>deposit_or_withdraw</a:t>
            </a:r>
            <a:r>
              <a:rPr lang="en-US" sz="2400" dirty="0"/>
              <a:t> ( … )</a:t>
            </a:r>
          </a:p>
          <a:p>
            <a:r>
              <a:rPr lang="en-US" sz="2400" dirty="0">
                <a:solidFill>
                  <a:schemeClr val="bg1"/>
                </a:solidFill>
              </a:rPr>
              <a:t>deposit_and_get_balance</a:t>
            </a:r>
            <a:r>
              <a:rPr lang="en-US" sz="2400" dirty="0"/>
              <a:t> ( … )</a:t>
            </a:r>
          </a:p>
          <a:p>
            <a:r>
              <a:rPr lang="en-US" sz="2400" dirty="0">
                <a:solidFill>
                  <a:schemeClr val="bg1"/>
                </a:solidFill>
              </a:rPr>
              <a:t>parse_data_and_return_result</a:t>
            </a:r>
            <a:r>
              <a:rPr lang="en-US" sz="2400" dirty="0"/>
              <a:t> ( … )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4170357" y="4084406"/>
            <a:ext cx="254386" cy="3685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hq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698" y="2523185"/>
            <a:ext cx="2988764" cy="298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7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Draw on the console a rhombus of stars</a:t>
            </a:r>
            <a:r>
              <a:rPr lang="bg-BG" sz="3600" dirty="0"/>
              <a:t> </a:t>
            </a:r>
            <a:r>
              <a:rPr lang="en-US" sz="3600" dirty="0"/>
              <a:t>with a size of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Rhombus of Stars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3299730"/>
            <a:ext cx="1205294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*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 *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*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 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1905692"/>
            <a:ext cx="12052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3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210658" y="2737893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139229" y="3330600"/>
            <a:ext cx="800796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*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 *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*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936979" y="1904200"/>
            <a:ext cx="120529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</a:t>
            </a:r>
            <a:r>
              <a:rPr lang="bg-BG" sz="2400" b="1" noProof="1">
                <a:latin typeface="Consolas" pitchFamily="49" charset="0"/>
              </a:rPr>
              <a:t>2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3387227" y="2731474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496727" y="3330600"/>
            <a:ext cx="43774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113547" y="1905692"/>
            <a:ext cx="120529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</a:t>
            </a:r>
            <a:r>
              <a:rPr lang="bg-BG" sz="2400" b="1" noProof="1">
                <a:latin typeface="Consolas" pitchFamily="49" charset="0"/>
              </a:rPr>
              <a:t>1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5563796" y="2728063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A3A9BBBA-0B6B-4C6C-BAF7-334530434543}"/>
              </a:ext>
            </a:extLst>
          </p:cNvPr>
          <p:cNvSpPr/>
          <p:nvPr/>
        </p:nvSpPr>
        <p:spPr bwMode="auto">
          <a:xfrm>
            <a:off x="7491172" y="1923662"/>
            <a:ext cx="2442738" cy="3738213"/>
          </a:xfrm>
          <a:prstGeom prst="flowChartDecision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146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Rhombus of Stars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11000" y="4230816"/>
            <a:ext cx="6615000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size = int(input())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for star_count in range(1, size):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print_row(</a:t>
            </a:r>
            <a:r>
              <a:rPr lang="en-US" sz="2200" b="1" noProof="1">
                <a:latin typeface="Consolas" pitchFamily="49" charset="0"/>
              </a:rPr>
              <a:t>size, star_count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for star_count in range(size, 0, -1):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print_row(</a:t>
            </a:r>
            <a:r>
              <a:rPr lang="en-US" sz="2200" b="1" noProof="1">
                <a:latin typeface="Consolas" pitchFamily="49" charset="0"/>
              </a:rPr>
              <a:t>size, star_count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2541000" y="5094000"/>
            <a:ext cx="1922249" cy="659520"/>
          </a:xfrm>
          <a:prstGeom prst="wedgeRoundRectCallout">
            <a:avLst>
              <a:gd name="adj1" fmla="val 62862"/>
              <a:gd name="adj2" fmla="val -143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Reusing code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BBE025-E37F-40DB-A6D7-A8B88A8FE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000" y="1212710"/>
            <a:ext cx="6615000" cy="28649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def print_row(size, star_count):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for row in range(size – star_count):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    print(" ", end="")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for row in range(1, star_count):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	 print("*", end=" 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print("*")</a:t>
            </a:r>
          </a:p>
        </p:txBody>
      </p:sp>
    </p:spTree>
    <p:extLst>
      <p:ext uri="{BB962C8B-B14F-4D97-AF65-F5344CB8AC3E}">
        <p14:creationId xmlns:p14="http://schemas.microsoft.com/office/powerpoint/2010/main" val="30669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30B366B-123D-4FE9-A31F-4814D517F1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Local, Global and Built-In Namespace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CD1E0-EE00-4933-9413-E0394FC1267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Scope and Namespace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231" y="1324023"/>
            <a:ext cx="2597537" cy="259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0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98064C-68CD-46CF-ACF0-4E91CC273507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b1da4528-fe13-414f-b133-a49aeaaa47fa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elements/1.1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CEAEB68-0E3D-422D-A2DD-DCA547EC70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005958-0D85-4E39-BE08-DA3CA0F9D6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5038</TotalTime>
  <Words>1985</Words>
  <Application>Microsoft Office PowerPoint</Application>
  <PresentationFormat>Widescreen</PresentationFormat>
  <Paragraphs>363</Paragraphs>
  <Slides>38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</vt:lpstr>
      <vt:lpstr>First Steps in Object-Oriented Programming</vt:lpstr>
      <vt:lpstr>Table of Contents</vt:lpstr>
      <vt:lpstr>Have a Question?</vt:lpstr>
      <vt:lpstr>PowerPoint Presentation</vt:lpstr>
      <vt:lpstr>Splitting Code into Methods</vt:lpstr>
      <vt:lpstr>Splitting Code into Methods</vt:lpstr>
      <vt:lpstr>Problem: Rhombus of Stars</vt:lpstr>
      <vt:lpstr>Solution: Rhombus of Stars</vt:lpstr>
      <vt:lpstr>Scope and Namespace</vt:lpstr>
      <vt:lpstr>What is Namespace?</vt:lpstr>
      <vt:lpstr>Namespaces Order</vt:lpstr>
      <vt:lpstr>What is a Scope?</vt:lpstr>
      <vt:lpstr>Scopes Example</vt:lpstr>
      <vt:lpstr>Problem: Scope Mess </vt:lpstr>
      <vt:lpstr>Solution: Scope Mess </vt:lpstr>
      <vt:lpstr>Basics of OOP</vt:lpstr>
      <vt:lpstr>What is an Object-Oriented Programming?</vt:lpstr>
      <vt:lpstr>Advantages of OOP</vt:lpstr>
      <vt:lpstr>Objects in Python</vt:lpstr>
      <vt:lpstr>Example</vt:lpstr>
      <vt:lpstr>What is an Object?</vt:lpstr>
      <vt:lpstr>Characteristics of an Object</vt:lpstr>
      <vt:lpstr>What is a Class?</vt:lpstr>
      <vt:lpstr>What is an Instance?</vt:lpstr>
      <vt:lpstr>Creating and Using Classes</vt:lpstr>
      <vt:lpstr>Creating a Class</vt:lpstr>
      <vt:lpstr>Problem: Class Book</vt:lpstr>
      <vt:lpstr>Solution: Class Book</vt:lpstr>
      <vt:lpstr>Method</vt:lpstr>
      <vt:lpstr>Using a Class</vt:lpstr>
      <vt:lpstr>Problem: Car </vt:lpstr>
      <vt:lpstr>Solution: Car </vt:lpstr>
      <vt:lpstr>Problem: Music </vt:lpstr>
      <vt:lpstr>Solution: Music 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Defining Classes</dc:title>
  <dc:subject>Python OOP – Practical Training Course @ SoftUni</dc:subject>
  <dc:creator>Software University</dc:creator>
  <cp:keywords>python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183</cp:revision>
  <dcterms:created xsi:type="dcterms:W3CDTF">2018-05-23T13:08:44Z</dcterms:created>
  <dcterms:modified xsi:type="dcterms:W3CDTF">2021-08-04T14:42:43Z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