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5"/>
  </p:notesMasterIdLst>
  <p:handoutMasterIdLst>
    <p:handoutMasterId r:id="rId46"/>
  </p:handoutMasterIdLst>
  <p:sldIdLst>
    <p:sldId id="503" r:id="rId5"/>
    <p:sldId id="276" r:id="rId6"/>
    <p:sldId id="492" r:id="rId7"/>
    <p:sldId id="507" r:id="rId8"/>
    <p:sldId id="508" r:id="rId9"/>
    <p:sldId id="550" r:id="rId10"/>
    <p:sldId id="548" r:id="rId11"/>
    <p:sldId id="549" r:id="rId12"/>
    <p:sldId id="551" r:id="rId13"/>
    <p:sldId id="513" r:id="rId14"/>
    <p:sldId id="514" r:id="rId15"/>
    <p:sldId id="553" r:id="rId16"/>
    <p:sldId id="552" r:id="rId17"/>
    <p:sldId id="560" r:id="rId18"/>
    <p:sldId id="557" r:id="rId19"/>
    <p:sldId id="554" r:id="rId20"/>
    <p:sldId id="559" r:id="rId21"/>
    <p:sldId id="561" r:id="rId22"/>
    <p:sldId id="556" r:id="rId23"/>
    <p:sldId id="545" r:id="rId24"/>
    <p:sldId id="546" r:id="rId25"/>
    <p:sldId id="547" r:id="rId26"/>
    <p:sldId id="510" r:id="rId27"/>
    <p:sldId id="530" r:id="rId28"/>
    <p:sldId id="527" r:id="rId29"/>
    <p:sldId id="515" r:id="rId30"/>
    <p:sldId id="516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541" r:id="rId40"/>
    <p:sldId id="349" r:id="rId41"/>
    <p:sldId id="401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a Polymorphism" id="{7DF6A072-B928-4111-9BCB-6DF25E33FA97}">
          <p14:sldIdLst>
            <p14:sldId id="507"/>
            <p14:sldId id="508"/>
            <p14:sldId id="550"/>
            <p14:sldId id="548"/>
            <p14:sldId id="549"/>
            <p14:sldId id="551"/>
            <p14:sldId id="513"/>
            <p14:sldId id="514"/>
          </p14:sldIdLst>
        </p14:section>
        <p14:section name="Overloading Built-in Methods" id="{556BA1AB-FDB8-4EDF-B0E2-DF3F9F607D4D}">
          <p14:sldIdLst>
            <p14:sldId id="553"/>
            <p14:sldId id="552"/>
            <p14:sldId id="560"/>
            <p14:sldId id="557"/>
            <p14:sldId id="554"/>
            <p14:sldId id="559"/>
            <p14:sldId id="561"/>
            <p14:sldId id="556"/>
            <p14:sldId id="545"/>
            <p14:sldId id="546"/>
            <p14:sldId id="547"/>
          </p14:sldIdLst>
        </p14:section>
        <p14:section name="Duck-typing" id="{38169DE5-44A2-4506-8DDC-01C0E33FF000}">
          <p14:sldIdLst>
            <p14:sldId id="510"/>
            <p14:sldId id="530"/>
            <p14:sldId id="527"/>
            <p14:sldId id="515"/>
            <p14:sldId id="516"/>
          </p14:sldIdLst>
        </p14:section>
        <p14:section name="What is an Abstraction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a Raykova" initials="AR" lastIdx="1" clrIdx="0">
    <p:extLst>
      <p:ext uri="{19B8F6BF-5375-455C-9EA6-DF929625EA0E}">
        <p15:presenceInfo xmlns:p15="http://schemas.microsoft.com/office/powerpoint/2012/main" userId="S::Aleksandra.raykova@softuni.bg::ec92933c-ba77-48b1-a176-f53124084e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A114-2EDD-EC09-7230-1685FD3D5F6A}" v="16" dt="2020-03-17T11:21:07.326"/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9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7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5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5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9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/>
          </a:bodyPr>
          <a:lstStyle/>
          <a:p>
            <a:r>
              <a:rPr lang="en-US" dirty="0"/>
              <a:t>Polymorphism and Abstraction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Refactor</a:t>
            </a:r>
            <a:r>
              <a:rPr lang="en-US" sz="3600" dirty="0"/>
              <a:t> the provided code, so we do not need to do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type-checking</a:t>
            </a:r>
            <a:r>
              <a:rPr lang="en-US" sz="3600" dirty="0"/>
              <a:t>. The classes should implement the method, so it returns the number of sensors for </a:t>
            </a:r>
            <a:r>
              <a:rPr lang="en-US" sz="3600" b="1" dirty="0">
                <a:solidFill>
                  <a:schemeClr val="bg1"/>
                </a:solidFill>
              </a:rPr>
              <a:t>each type </a:t>
            </a:r>
            <a:r>
              <a:rPr lang="en-US" sz="3600" dirty="0"/>
              <a:t>of robot.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Robots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314000"/>
            <a:ext cx="4680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MedicalRobot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6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ChefRobot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4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WarRobot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12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Robots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065775-E28F-4C10-919B-D32B384DD217}"/>
              </a:ext>
            </a:extLst>
          </p:cNvPr>
          <p:cNvSpPr txBox="1">
            <a:spLocks/>
          </p:cNvSpPr>
          <p:nvPr/>
        </p:nvSpPr>
        <p:spPr>
          <a:xfrm>
            <a:off x="5826000" y="1944000"/>
            <a:ext cx="5490000" cy="4081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number_of_robot_sensors</a:t>
            </a:r>
            <a:r>
              <a:rPr lang="en-US" sz="2000" dirty="0"/>
              <a:t>(robot):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robot.</a:t>
            </a:r>
            <a:r>
              <a:rPr lang="en-US" sz="2000" dirty="0" err="1">
                <a:solidFill>
                  <a:schemeClr val="bg1"/>
                </a:solidFill>
              </a:rPr>
              <a:t>sensors_amount</a:t>
            </a:r>
            <a:r>
              <a:rPr lang="en-US" sz="2000" dirty="0"/>
              <a:t>())</a:t>
            </a:r>
          </a:p>
          <a:p>
            <a:endParaRPr lang="en-US" sz="2000" dirty="0"/>
          </a:p>
          <a:p>
            <a:r>
              <a:rPr lang="en-US" sz="2000" dirty="0" err="1"/>
              <a:t>basic_robot</a:t>
            </a:r>
            <a:r>
              <a:rPr lang="en-US" sz="2000" dirty="0"/>
              <a:t> = Robot('Robo')</a:t>
            </a:r>
          </a:p>
          <a:p>
            <a:r>
              <a:rPr lang="en-US" sz="2000" dirty="0" err="1"/>
              <a:t>da_vinci</a:t>
            </a:r>
            <a:r>
              <a:rPr lang="en-US" sz="2000" dirty="0"/>
              <a:t> = </a:t>
            </a:r>
            <a:r>
              <a:rPr lang="en-US" sz="2000" dirty="0" err="1"/>
              <a:t>MedicalRobot</a:t>
            </a:r>
            <a:r>
              <a:rPr lang="en-US" sz="2000" dirty="0"/>
              <a:t>('Da Vinci')</a:t>
            </a:r>
          </a:p>
          <a:p>
            <a:r>
              <a:rPr lang="en-US" sz="2000" dirty="0" err="1"/>
              <a:t>moley</a:t>
            </a:r>
            <a:r>
              <a:rPr lang="en-US" sz="2000" dirty="0"/>
              <a:t> = </a:t>
            </a:r>
            <a:r>
              <a:rPr lang="en-US" sz="2000" dirty="0" err="1"/>
              <a:t>ChefRobot</a:t>
            </a:r>
            <a:r>
              <a:rPr lang="en-US" sz="2000" dirty="0"/>
              <a:t>('Moley')</a:t>
            </a:r>
          </a:p>
          <a:p>
            <a:r>
              <a:rPr lang="en-US" sz="2000" dirty="0"/>
              <a:t>griffin = </a:t>
            </a:r>
            <a:r>
              <a:rPr lang="en-US" sz="2000" dirty="0" err="1"/>
              <a:t>WarRobot</a:t>
            </a:r>
            <a:r>
              <a:rPr lang="en-US" sz="2000" dirty="0"/>
              <a:t>('Griffin')</a:t>
            </a:r>
          </a:p>
          <a:p>
            <a:endParaRPr lang="en-US" sz="2000" dirty="0"/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basic_robot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da_vinci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moley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(griffin)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1" y="109021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Change the behavior </a:t>
            </a:r>
            <a:r>
              <a:rPr lang="en-US" sz="3400" dirty="0"/>
              <a:t>of functions such as </a:t>
            </a:r>
            <a:r>
              <a:rPr lang="en-US" sz="3400" dirty="0" err="1"/>
              <a:t>len</a:t>
            </a:r>
            <a:r>
              <a:rPr lang="en-US" sz="3400" dirty="0"/>
              <a:t>, abs, str, </a:t>
            </a:r>
            <a:r>
              <a:rPr lang="en-US" sz="3400" dirty="0" err="1"/>
              <a:t>repr</a:t>
            </a:r>
            <a:r>
              <a:rPr lang="en-US" sz="3400" dirty="0"/>
              <a:t>, and so on 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To do this, you only need to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 the corresponding </a:t>
            </a:r>
            <a:r>
              <a:rPr lang="en-US" sz="3400" b="1" dirty="0">
                <a:solidFill>
                  <a:schemeClr val="bg1"/>
                </a:solidFill>
              </a:rPr>
              <a:t>special method in your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3A99785-E6DA-4B8C-9F23-36CAC343D31C}"/>
              </a:ext>
            </a:extLst>
          </p:cNvPr>
          <p:cNvSpPr txBox="1">
            <a:spLocks/>
          </p:cNvSpPr>
          <p:nvPr/>
        </p:nvSpPr>
        <p:spPr>
          <a:xfrm>
            <a:off x="3843883" y="3525015"/>
            <a:ext cx="5985000" cy="311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name,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self.name = name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>
                <a:solidFill>
                  <a:schemeClr val="tx1"/>
                </a:solidFill>
              </a:rPr>
              <a:t>    def 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 err="1">
                <a:solidFill>
                  <a:schemeClr val="bg1"/>
                </a:solidFill>
              </a:rPr>
              <a:t>len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 =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("Class Name", 3)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(</a:t>
            </a:r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)) </a:t>
            </a:r>
            <a:r>
              <a:rPr lang="en-US" sz="2000" dirty="0">
                <a:latin typeface="Consolas"/>
              </a:rPr>
              <a:t># 3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An operator behaves </a:t>
            </a:r>
            <a:r>
              <a:rPr lang="en-US" sz="3600" b="1" dirty="0">
                <a:solidFill>
                  <a:schemeClr val="bg1"/>
                </a:solidFill>
              </a:rPr>
              <a:t>differently</a:t>
            </a:r>
            <a:r>
              <a:rPr lang="en-US" sz="3600" dirty="0"/>
              <a:t> based on the </a:t>
            </a:r>
            <a:r>
              <a:rPr lang="en-US" sz="3600" b="1" dirty="0">
                <a:solidFill>
                  <a:schemeClr val="bg1"/>
                </a:solidFill>
              </a:rPr>
              <a:t>type of the operands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e.g., operator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is used to add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as well as join two </a:t>
            </a:r>
            <a:r>
              <a:rPr lang="en-US" sz="3400" b="1" dirty="0">
                <a:solidFill>
                  <a:schemeClr val="bg1"/>
                </a:solidFill>
              </a:rPr>
              <a:t>strings</a:t>
            </a:r>
            <a:r>
              <a:rPr lang="en-US" sz="3400" dirty="0"/>
              <a:t> and merge two </a:t>
            </a:r>
            <a:r>
              <a:rPr lang="en-US" sz="3400" b="1" dirty="0">
                <a:solidFill>
                  <a:schemeClr val="bg1"/>
                </a:solidFill>
              </a:rPr>
              <a:t>lists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overloaded</a:t>
            </a:r>
            <a:r>
              <a:rPr lang="en-US" sz="3400" dirty="0"/>
              <a:t> by </a:t>
            </a:r>
            <a:r>
              <a:rPr lang="en-US" sz="3400" b="1" dirty="0">
                <a:solidFill>
                  <a:schemeClr val="bg1"/>
                </a:solidFill>
              </a:rPr>
              <a:t>int</a:t>
            </a:r>
            <a:r>
              <a:rPr lang="en-US" sz="3400" dirty="0"/>
              <a:t> class, </a:t>
            </a:r>
            <a:r>
              <a:rPr lang="en-US" sz="3400" b="1" dirty="0">
                <a:solidFill>
                  <a:schemeClr val="bg1"/>
                </a:solidFill>
              </a:rPr>
              <a:t>str</a:t>
            </a:r>
            <a:r>
              <a:rPr lang="en-US" sz="3400" dirty="0"/>
              <a:t> class and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3873130" y="4734000"/>
            <a:ext cx="6063220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integer = 1 + 1</a:t>
            </a:r>
          </a:p>
          <a:p>
            <a:r>
              <a:rPr lang="en-US" sz="2000" dirty="0"/>
              <a:t>string = "Hello, " + "SoftUni"</a:t>
            </a:r>
          </a:p>
          <a:p>
            <a:r>
              <a:rPr lang="en-US" sz="2000" dirty="0"/>
              <a:t>list = ["1", "2"] + ["3", "4"]</a:t>
            </a:r>
          </a:p>
        </p:txBody>
      </p:sp>
    </p:spTree>
    <p:extLst>
      <p:ext uri="{BB962C8B-B14F-4D97-AF65-F5344CB8AC3E}">
        <p14:creationId xmlns:p14="http://schemas.microsoft.com/office/powerpoint/2010/main" val="4113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295932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__add__(self,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__sub__(self,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__pow__(self, other[, modulo])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6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A6F08-0F2D-49E6-9E99-BCA65683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E203C-C5C8-47F6-B204-EA9C1CE1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Example: Overloading __add__()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2AF886F-68DC-4237-827D-C568997DD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Purchase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sum</a:t>
            </a:r>
            <a:r>
              <a:rPr lang="en-US" sz="3400" dirty="0"/>
              <a:t> all expenses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__add__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23080-F13D-4B91-8F5A-0B656E64F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8500" y="2754000"/>
            <a:ext cx="7155000" cy="3414932"/>
          </a:xfrm>
        </p:spPr>
        <p:txBody>
          <a:bodyPr/>
          <a:lstStyle/>
          <a:p>
            <a:r>
              <a:rPr lang="en-US" sz="2000" dirty="0"/>
              <a:t>class Purchase: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dirty="0" err="1"/>
              <a:t>product_name</a:t>
            </a:r>
            <a:r>
              <a:rPr lang="en-US" sz="2000" dirty="0"/>
              <a:t>, cost):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self.product_name</a:t>
            </a:r>
            <a:r>
              <a:rPr lang="en-US" sz="2000" dirty="0"/>
              <a:t> = </a:t>
            </a:r>
            <a:r>
              <a:rPr lang="en-US" sz="2000" dirty="0" err="1"/>
              <a:t>product_name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self.cost</a:t>
            </a:r>
            <a:r>
              <a:rPr lang="en-US" sz="2000" dirty="0"/>
              <a:t> = cost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__add__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self.</a:t>
            </a:r>
            <a:r>
              <a:rPr lang="en-US" sz="2000" dirty="0" err="1"/>
              <a:t>cost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chemeClr val="bg1"/>
                </a:solidFill>
              </a:rPr>
              <a:t>other.</a:t>
            </a:r>
            <a:r>
              <a:rPr lang="en-US" sz="2000" dirty="0" err="1"/>
              <a:t>cost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first_purchase</a:t>
            </a:r>
            <a:r>
              <a:rPr lang="en-US" sz="2000" dirty="0"/>
              <a:t> = Purchase('sofa', 650)</a:t>
            </a:r>
          </a:p>
          <a:p>
            <a:r>
              <a:rPr lang="en-US" sz="2000" dirty="0" err="1"/>
              <a:t>second_purchase</a:t>
            </a:r>
            <a:r>
              <a:rPr lang="en-US" sz="2000" dirty="0"/>
              <a:t> = Purchase('table', 150)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first_purchase</a:t>
            </a:r>
            <a:r>
              <a:rPr lang="en-US" sz="2000" dirty="0">
                <a:solidFill>
                  <a:schemeClr val="bg1"/>
                </a:solidFill>
              </a:rPr>
              <a:t> +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/>
                </a:solidFill>
              </a:rPr>
              <a:t>second_purchase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i="1" dirty="0">
                <a:solidFill>
                  <a:schemeClr val="accent2"/>
                </a:solidFill>
              </a:rPr>
              <a:t>  # 800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D507FE-C2B1-4BE1-9044-DDF064B6B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EncryptionGenerator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will receive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600" dirty="0"/>
              <a:t> (str)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Develop a functionality that encrypts the given text changing each character with the next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3600" dirty="0"/>
              <a:t> one when adding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to the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valid ASCII characters </a:t>
            </a:r>
            <a:r>
              <a:rPr lang="en-US" sz="3600" dirty="0"/>
              <a:t>you should use are between </a:t>
            </a:r>
            <a:r>
              <a:rPr lang="en-US" sz="3600" b="1" dirty="0">
                <a:solidFill>
                  <a:schemeClr val="bg1"/>
                </a:solidFill>
              </a:rPr>
              <a:t>32</a:t>
            </a:r>
            <a:r>
              <a:rPr lang="en-US" sz="3600" b="1" baseline="30000" dirty="0">
                <a:solidFill>
                  <a:schemeClr val="bg1"/>
                </a:solidFill>
              </a:rPr>
              <a:t>nd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126</a:t>
            </a:r>
            <a:r>
              <a:rPr lang="en-US" sz="3600" b="1" baseline="30000" dirty="0">
                <a:solidFill>
                  <a:schemeClr val="bg1"/>
                </a:solidFill>
              </a:rPr>
              <a:t>th</a:t>
            </a:r>
            <a:r>
              <a:rPr lang="en-US" sz="3600" dirty="0"/>
              <a:t> (in decimal) ASCII character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n is not a number raise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 with text </a:t>
            </a:r>
            <a:r>
              <a:rPr lang="en-US" sz="3600" b="1" dirty="0">
                <a:solidFill>
                  <a:schemeClr val="bg1"/>
                </a:solidFill>
              </a:rPr>
              <a:t>"You must add a number."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Encryption Generator</a:t>
            </a:r>
          </a:p>
        </p:txBody>
      </p:sp>
    </p:spTree>
    <p:extLst>
      <p:ext uri="{BB962C8B-B14F-4D97-AF65-F5344CB8AC3E}">
        <p14:creationId xmlns:p14="http://schemas.microsoft.com/office/powerpoint/2010/main" val="46556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DC667-DE6E-45B2-8D39-E427A808E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69001"/>
            <a:ext cx="8039766" cy="5400000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EncryptionGenerator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text: str):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self.text</a:t>
            </a:r>
            <a:r>
              <a:rPr lang="en-US" sz="2000" dirty="0"/>
              <a:t> = text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__add__</a:t>
            </a:r>
            <a:r>
              <a:rPr lang="en-US" sz="2000" dirty="0"/>
              <a:t>(self, other: int):</a:t>
            </a:r>
          </a:p>
          <a:p>
            <a:r>
              <a:rPr lang="en-US" sz="2000" dirty="0"/>
              <a:t>        if not </a:t>
            </a:r>
            <a:r>
              <a:rPr lang="en-US" sz="2000" dirty="0" err="1"/>
              <a:t>isinstance</a:t>
            </a:r>
            <a:r>
              <a:rPr lang="en-US" sz="2000" dirty="0"/>
              <a:t>(other, int):</a:t>
            </a:r>
          </a:p>
          <a:p>
            <a:r>
              <a:rPr lang="en-US" sz="2000" dirty="0"/>
              <a:t>            raise </a:t>
            </a:r>
            <a:r>
              <a:rPr lang="en-US" sz="2000" dirty="0" err="1"/>
              <a:t>ValueError</a:t>
            </a:r>
            <a:r>
              <a:rPr lang="en-US" sz="2000" dirty="0"/>
              <a:t>('You must add a number.')</a:t>
            </a:r>
          </a:p>
          <a:p>
            <a:endParaRPr lang="en-US" sz="1000" dirty="0"/>
          </a:p>
          <a:p>
            <a:r>
              <a:rPr lang="en-US" sz="2000" dirty="0"/>
              <a:t>        result = ''</a:t>
            </a:r>
          </a:p>
          <a:p>
            <a:r>
              <a:rPr lang="en-US" sz="2000" dirty="0"/>
              <a:t>        for </a:t>
            </a:r>
            <a:r>
              <a:rPr lang="en-US" sz="2000" dirty="0" err="1"/>
              <a:t>current_char</a:t>
            </a:r>
            <a:r>
              <a:rPr lang="en-US" sz="2000" dirty="0"/>
              <a:t> in </a:t>
            </a:r>
            <a:r>
              <a:rPr lang="en-US" sz="2000" dirty="0" err="1"/>
              <a:t>self.text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char_number</a:t>
            </a:r>
            <a:r>
              <a:rPr lang="en-US" sz="2000" dirty="0"/>
              <a:t> = </a:t>
            </a:r>
            <a:r>
              <a:rPr lang="en-US" sz="2000" dirty="0" err="1"/>
              <a:t>ord</a:t>
            </a:r>
            <a:r>
              <a:rPr lang="en-US" sz="2000" dirty="0"/>
              <a:t>(</a:t>
            </a:r>
            <a:r>
              <a:rPr lang="en-US" sz="2000" dirty="0" err="1"/>
              <a:t>current_char</a:t>
            </a:r>
            <a:r>
              <a:rPr lang="en-US" sz="2000" dirty="0"/>
              <a:t>) + other</a:t>
            </a:r>
          </a:p>
          <a:p>
            <a:r>
              <a:rPr lang="en-US" sz="2000" dirty="0"/>
              <a:t>            while </a:t>
            </a:r>
            <a:r>
              <a:rPr lang="en-US" sz="2000" dirty="0" err="1"/>
              <a:t>char_number</a:t>
            </a:r>
            <a:r>
              <a:rPr lang="en-US" sz="2000" dirty="0"/>
              <a:t> &lt; 32: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char_number</a:t>
            </a:r>
            <a:r>
              <a:rPr lang="en-US" sz="2000" dirty="0"/>
              <a:t> += 95</a:t>
            </a:r>
          </a:p>
          <a:p>
            <a:r>
              <a:rPr lang="en-US" sz="2000" dirty="0"/>
              <a:t>            while </a:t>
            </a:r>
            <a:r>
              <a:rPr lang="en-US" sz="2000" dirty="0" err="1"/>
              <a:t>char_number</a:t>
            </a:r>
            <a:r>
              <a:rPr lang="en-US" sz="2000" dirty="0"/>
              <a:t> &gt; 126: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char_number</a:t>
            </a:r>
            <a:r>
              <a:rPr lang="en-US" sz="2000" dirty="0"/>
              <a:t> -= 95</a:t>
            </a:r>
          </a:p>
          <a:p>
            <a:r>
              <a:rPr lang="en-US" sz="2000" dirty="0"/>
              <a:t>            result += </a:t>
            </a:r>
            <a:r>
              <a:rPr lang="en-US" sz="2000" dirty="0" err="1"/>
              <a:t>chr</a:t>
            </a:r>
            <a:r>
              <a:rPr lang="en-US" sz="2000" dirty="0"/>
              <a:t>(</a:t>
            </a:r>
            <a:r>
              <a:rPr lang="en-US" sz="2000" dirty="0" err="1"/>
              <a:t>char_number</a:t>
            </a:r>
            <a:r>
              <a:rPr lang="en-US" sz="2000" dirty="0"/>
              <a:t>)</a:t>
            </a:r>
          </a:p>
          <a:p>
            <a:endParaRPr lang="en-US" sz="1000" dirty="0"/>
          </a:p>
          <a:p>
            <a:r>
              <a:rPr lang="en-US" sz="2000" dirty="0"/>
              <a:t>    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Encryption Generator</a:t>
            </a:r>
          </a:p>
        </p:txBody>
      </p:sp>
    </p:spTree>
    <p:extLst>
      <p:ext uri="{BB962C8B-B14F-4D97-AF65-F5344CB8AC3E}">
        <p14:creationId xmlns:p14="http://schemas.microsoft.com/office/powerpoint/2010/main" val="30995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"Rich Comparison"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158029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__le__(self,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__eq__(self,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__ne__(self,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/>
              <a:t>What is a Polymorphism?</a:t>
            </a:r>
          </a:p>
          <a:p>
            <a:r>
              <a:rPr lang="en-US" dirty="0"/>
              <a:t>Overloading Built-in Methods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What is an Abstraction?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dirty="0"/>
              <a:t>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@abstractmethod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E221-1929-40C2-9212-8DC9D7F55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Person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compare</a:t>
            </a:r>
            <a:r>
              <a:rPr lang="en-US" sz="3400" dirty="0"/>
              <a:t> them by their salary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6D7F4-ACDE-4BE0-B6C8-8A54B4C3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0356-523D-49CE-88B1-5374DE227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9807" y="3072048"/>
            <a:ext cx="6452386" cy="3434952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salary):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gt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self.salary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other.</a:t>
            </a:r>
            <a:r>
              <a:rPr lang="en-US" sz="2000" dirty="0" err="1"/>
              <a:t>salary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person_one</a:t>
            </a:r>
            <a:r>
              <a:rPr lang="en-US" sz="2000" dirty="0"/>
              <a:t> = Person('John', 20)</a:t>
            </a:r>
          </a:p>
          <a:p>
            <a:r>
              <a:rPr lang="en-US" sz="2000" dirty="0" err="1"/>
              <a:t>person_two</a:t>
            </a:r>
            <a:r>
              <a:rPr lang="en-US" sz="2000" dirty="0"/>
              <a:t> = Person('Natasha', 36)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person_one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person_two</a:t>
            </a:r>
            <a:r>
              <a:rPr lang="en-US" sz="2000" dirty="0"/>
              <a:t>)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  <a:endParaRPr lang="bg-BG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5AED3-44AB-44A2-9124-39443F8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Overloading __</a:t>
            </a:r>
            <a:r>
              <a:rPr lang="en-US" dirty="0" err="1"/>
              <a:t>gt</a:t>
            </a:r>
            <a:r>
              <a:rPr lang="en-US" dirty="0"/>
              <a:t>__()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2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D507FE-C2B1-4BE1-9044-DDF064B6B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ImageArea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stores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sz="3600" dirty="0"/>
              <a:t> of an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get_area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which returns the area of the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all the </a:t>
            </a:r>
            <a:r>
              <a:rPr lang="en-US" sz="3600" b="1" dirty="0">
                <a:solidFill>
                  <a:schemeClr val="bg1"/>
                </a:solidFill>
              </a:rPr>
              <a:t>magic methods</a:t>
            </a:r>
            <a:r>
              <a:rPr lang="en-US" sz="3600" b="1" dirty="0"/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comparison</a:t>
            </a:r>
            <a:r>
              <a:rPr lang="en-US" sz="3600" dirty="0"/>
              <a:t> of two image areas (&gt;, &gt;=, &lt;, &lt;=, ==, !=) which will compare their areas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Image Area</a:t>
            </a:r>
          </a:p>
        </p:txBody>
      </p:sp>
    </p:spTree>
    <p:extLst>
      <p:ext uri="{BB962C8B-B14F-4D97-AF65-F5344CB8AC3E}">
        <p14:creationId xmlns:p14="http://schemas.microsoft.com/office/powerpoint/2010/main" val="566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DC667-DE6E-45B2-8D39-E427A808E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ImageArea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width, height):</a:t>
            </a:r>
          </a:p>
          <a:p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</a:t>
            </a:r>
            <a:r>
              <a:rPr lang="en-US" dirty="0" err="1"/>
              <a:t>get_area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self.width</a:t>
            </a:r>
            <a:r>
              <a:rPr lang="en-US" dirty="0"/>
              <a:t> * </a:t>
            </a:r>
            <a:r>
              <a:rPr lang="en-US" dirty="0" err="1"/>
              <a:t>self.height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__eq__</a:t>
            </a:r>
            <a:r>
              <a:rPr lang="en-US" dirty="0"/>
              <a:t>(self, other):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self.get_area</a:t>
            </a:r>
            <a:r>
              <a:rPr lang="en-US" dirty="0"/>
              <a:t>() == </a:t>
            </a:r>
            <a:r>
              <a:rPr lang="en-US" dirty="0" err="1"/>
              <a:t>other.get_area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TODO: Implement the other comparison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76000" y="985290"/>
            <a:ext cx="1021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Duck Typing is a </a:t>
            </a:r>
            <a:r>
              <a:rPr lang="en-US" sz="3600" b="1" dirty="0">
                <a:solidFill>
                  <a:schemeClr val="bg1"/>
                </a:solidFill>
              </a:rPr>
              <a:t>type system </a:t>
            </a:r>
            <a:r>
              <a:rPr lang="en-US" sz="3600" dirty="0"/>
              <a:t>used in dynamic languages </a:t>
            </a:r>
          </a:p>
          <a:p>
            <a:r>
              <a:rPr lang="bg-BG" sz="3600" dirty="0"/>
              <a:t>"</a:t>
            </a:r>
            <a:r>
              <a:rPr lang="en-US" sz="3600" dirty="0"/>
              <a:t>If it </a:t>
            </a:r>
            <a:r>
              <a:rPr lang="en-US" sz="3600" b="1" dirty="0">
                <a:solidFill>
                  <a:schemeClr val="bg1"/>
                </a:solidFill>
              </a:rPr>
              <a:t>looks like a duck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quacks like a duck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it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s a duck</a:t>
            </a:r>
            <a:r>
              <a:rPr lang="bg-BG" sz="3600" dirty="0"/>
              <a:t>"</a:t>
            </a:r>
            <a:endParaRPr lang="en-US" sz="3600" dirty="0"/>
          </a:p>
          <a:p>
            <a:pPr lvl="1"/>
            <a:r>
              <a:rPr lang="en-US" sz="3400" dirty="0"/>
              <a:t>i.e.</a:t>
            </a:r>
            <a:r>
              <a:rPr lang="bg-BG" sz="3400" dirty="0"/>
              <a:t>,</a:t>
            </a:r>
            <a:r>
              <a:rPr lang="en-US" sz="3400" dirty="0"/>
              <a:t> we don't care about </a:t>
            </a:r>
            <a:r>
              <a:rPr lang="en-US" sz="3400" b="1" dirty="0">
                <a:solidFill>
                  <a:schemeClr val="bg1"/>
                </a:solidFill>
              </a:rPr>
              <a:t>objects' types</a:t>
            </a:r>
            <a:r>
              <a:rPr lang="en-US" sz="3400" dirty="0"/>
              <a:t>, but whether </a:t>
            </a:r>
            <a:r>
              <a:rPr lang="en-US" sz="3400" b="1" dirty="0">
                <a:solidFill>
                  <a:schemeClr val="bg1"/>
                </a:solidFill>
              </a:rPr>
              <a:t>they have the methods </a:t>
            </a:r>
            <a:r>
              <a:rPr lang="en-US" sz="3400" dirty="0"/>
              <a:t>we need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 Definition</a:t>
            </a: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 Typing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137660A-2325-428F-A43B-1200BBB9D66A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</a:t>
            </a:r>
            <a:r>
              <a:rPr lang="en-US" sz="3600" b="1" dirty="0">
                <a:solidFill>
                  <a:schemeClr val="bg1"/>
                </a:solidFill>
              </a:rPr>
              <a:t>can create a method </a:t>
            </a:r>
            <a:r>
              <a:rPr lang="en-US" sz="3600" dirty="0"/>
              <a:t>that calls the sound method, </a:t>
            </a:r>
            <a:r>
              <a:rPr lang="en-US" sz="3600" b="1" dirty="0">
                <a:solidFill>
                  <a:schemeClr val="bg1"/>
                </a:solidFill>
              </a:rPr>
              <a:t>no matter </a:t>
            </a:r>
            <a:r>
              <a:rPr lang="en-US" sz="3600" dirty="0"/>
              <a:t>of what the object which makes the sound 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2406000" y="2524341"/>
            <a:ext cx="7695000" cy="37874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1500" dirty="0"/>
          </a:p>
          <a:p>
            <a:r>
              <a:rPr lang="en-US" sz="2400" dirty="0"/>
              <a:t>class Train: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print("Sound from wheels slipping!")</a:t>
            </a:r>
          </a:p>
          <a:p>
            <a:endParaRPr lang="en-US" sz="1500" dirty="0"/>
          </a:p>
          <a:p>
            <a:r>
              <a:rPr lang="en-US" sz="2400" dirty="0"/>
              <a:t>for </a:t>
            </a:r>
            <a:r>
              <a:rPr lang="en-US" sz="2400" dirty="0" err="1"/>
              <a:t>any_type</a:t>
            </a:r>
            <a:r>
              <a:rPr lang="en-US" sz="2400" dirty="0"/>
              <a:t> in Cat(), Train():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any_type.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841000" y="2921080"/>
            <a:ext cx="2520000" cy="1055608"/>
          </a:xfrm>
          <a:prstGeom prst="wedgeRoundRectCallout">
            <a:avLst>
              <a:gd name="adj1" fmla="val -39762"/>
              <a:gd name="adj2" fmla="val 68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start_playing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which will receive an instance and will print its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600" dirty="0"/>
              <a:t> method if it has 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278" y="3024000"/>
            <a:ext cx="5500594" cy="2917118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Guitar: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"Playing the guitar"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guitar = Guitar()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(guitar)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Playing the guitar</a:t>
            </a:r>
            <a:endParaRPr lang="en-US" sz="2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Playing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48649" y="3024000"/>
            <a:ext cx="5747030" cy="291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Children: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"Children are playing"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piano = Children()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(piano)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Children are playing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498864"/>
            <a:ext cx="7149331" cy="4721650"/>
          </a:xfrm>
        </p:spPr>
        <p:txBody>
          <a:bodyPr/>
          <a:lstStyle/>
          <a:p>
            <a:r>
              <a:rPr lang="en-US" sz="2800" dirty="0"/>
              <a:t>def </a:t>
            </a:r>
            <a:r>
              <a:rPr lang="en-US" sz="2800" dirty="0" err="1"/>
              <a:t>start_playing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obj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>
                <a:solidFill>
                  <a:schemeClr val="bg1"/>
                </a:solidFill>
              </a:rPr>
              <a:t>obj.play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800" dirty="0"/>
              <a:t>class Guitar:</a:t>
            </a:r>
          </a:p>
          <a:p>
            <a:r>
              <a:rPr lang="en-US" sz="2800" dirty="0"/>
              <a:t>    def play(self):</a:t>
            </a:r>
          </a:p>
          <a:p>
            <a:r>
              <a:rPr lang="en-US" sz="2800" dirty="0"/>
              <a:t>        return "Playing the guitar"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guitar = Guitar()</a:t>
            </a:r>
          </a:p>
          <a:p>
            <a:r>
              <a:rPr lang="en-US" sz="2800" dirty="0" err="1"/>
              <a:t>start_playing</a:t>
            </a:r>
            <a:r>
              <a:rPr lang="en-US" sz="2800" dirty="0"/>
              <a:t>(guitar)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Playing</a:t>
            </a:r>
          </a:p>
        </p:txBody>
      </p:sp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14ABE94-DDE9-41FE-9C6B-0F513BB79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5" b="90250" l="30125" r="70000">
                        <a14:foregroundMark x1="52500" y1="17000" x2="35000" y2="27750"/>
                        <a14:foregroundMark x1="35000" y1="27750" x2="37500" y2="75250"/>
                        <a14:foregroundMark x1="37500" y1="75250" x2="50625" y2="87125"/>
                        <a14:foregroundMark x1="50625" y1="87125" x2="67375" y2="53125"/>
                        <a14:foregroundMark x1="67375" y1="53125" x2="60250" y2="40500"/>
                        <a14:foregroundMark x1="60250" y1="40500" x2="58500" y2="24375"/>
                        <a14:foregroundMark x1="58500" y1="24375" x2="43875" y2="17750"/>
                        <a14:foregroundMark x1="43875" y1="17750" x2="41000" y2="20250"/>
                        <a14:foregroundMark x1="56250" y1="50250" x2="42000" y2="56750"/>
                        <a14:foregroundMark x1="42000" y1="56750" x2="57750" y2="53000"/>
                        <a14:foregroundMark x1="57750" y1="53000" x2="51375" y2="46750"/>
                        <a14:foregroundMark x1="53750" y1="60125" x2="41625" y2="75875"/>
                        <a14:foregroundMark x1="41625" y1="75875" x2="57750" y2="75875"/>
                        <a14:foregroundMark x1="57750" y1="75875" x2="56125" y2="62000"/>
                        <a14:foregroundMark x1="56125" y1="62000" x2="53250" y2="71875"/>
                        <a14:foregroundMark x1="53750" y1="15625" x2="42375" y2="11875"/>
                        <a14:foregroundMark x1="42375" y1="11875" x2="55750" y2="18000"/>
                        <a14:foregroundMark x1="55125" y1="23250" x2="38875" y2="26625"/>
                        <a14:foregroundMark x1="38875" y1="26625" x2="37625" y2="36375"/>
                        <a14:foregroundMark x1="55500" y1="39125" x2="40625" y2="37625"/>
                        <a14:foregroundMark x1="40625" y1="37625" x2="41500" y2="36375"/>
                        <a14:foregroundMark x1="50250" y1="49500" x2="40375" y2="46250"/>
                        <a14:foregroundMark x1="44500" y1="53500" x2="41000" y2="50500"/>
                        <a14:foregroundMark x1="50750" y1="42875" x2="50750" y2="44625"/>
                        <a14:foregroundMark x1="31625" y1="27875" x2="34875" y2="32750"/>
                        <a14:foregroundMark x1="60625" y1="29250" x2="58250" y2="32000"/>
                        <a14:foregroundMark x1="61500" y1="30375" x2="62875" y2="29500"/>
                        <a14:foregroundMark x1="63875" y1="53250" x2="63125" y2="49750"/>
                        <a14:foregroundMark x1="48125" y1="57875" x2="39000" y2="61250"/>
                        <a14:foregroundMark x1="63375" y1="50625" x2="63375" y2="55000"/>
                        <a14:foregroundMark x1="43375" y1="82625" x2="40750" y2="84250"/>
                        <a14:foregroundMark x1="57875" y1="83375" x2="56875" y2="86875"/>
                        <a14:foregroundMark x1="38250" y1="83625" x2="45375" y2="84750"/>
                        <a14:foregroundMark x1="38000" y1="86125" x2="43125" y2="86875"/>
                        <a14:foregroundMark x1="37750" y1="90000" x2="42875" y2="85625"/>
                        <a14:foregroundMark x1="55500" y1="88500" x2="49750" y2="85000"/>
                        <a14:foregroundMark x1="59500" y1="90250" x2="57375" y2="85875"/>
                        <a14:foregroundMark x1="68250" y1="46125" x2="70000" y2="42375"/>
                        <a14:foregroundMark x1="59250" y1="55250" x2="60625" y2="50875"/>
                        <a14:foregroundMark x1="48375" y1="45375" x2="47000" y2="41750"/>
                        <a14:foregroundMark x1="43375" y1="11500" x2="44250" y2="11125"/>
                        <a14:foregroundMark x1="47750" y1="11500" x2="47750" y2="9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2" t="9575" r="27659" b="8510"/>
          <a:stretch/>
        </p:blipFill>
        <p:spPr>
          <a:xfrm>
            <a:off x="8872954" y="2257420"/>
            <a:ext cx="2263723" cy="39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7" y="4734000"/>
            <a:ext cx="10961783" cy="768084"/>
          </a:xfrm>
        </p:spPr>
        <p:txBody>
          <a:bodyPr/>
          <a:lstStyle/>
          <a:p>
            <a:r>
              <a:rPr lang="en-US" dirty="0"/>
              <a:t>What is an Abstraction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  <p:sp>
        <p:nvSpPr>
          <p:cNvPr id="4" name="Subtitle 5">
            <a:extLst>
              <a:ext uri="{FF2B5EF4-FFF2-40B4-BE49-F238E27FC236}">
                <a16:creationId xmlns:a16="http://schemas.microsoft.com/office/drawing/2014/main" id="{5979DAF3-394F-44E5-9493-FB233E05F7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Definition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In object-oriented programming, abstraction is one of the </a:t>
            </a:r>
            <a:r>
              <a:rPr lang="en-US" sz="3600" b="1" dirty="0">
                <a:solidFill>
                  <a:schemeClr val="bg1"/>
                </a:solidFill>
              </a:rPr>
              <a:t>four central principles</a:t>
            </a:r>
          </a:p>
          <a:p>
            <a:r>
              <a:rPr lang="en-US" sz="3600" dirty="0"/>
              <a:t>Through abstraction we hide all but the relevant data about an object to </a:t>
            </a:r>
            <a:r>
              <a:rPr lang="en-US" sz="3600" b="1" dirty="0">
                <a:solidFill>
                  <a:schemeClr val="bg1"/>
                </a:solidFill>
              </a:rPr>
              <a:t>reduce complexity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increase efficiency</a:t>
            </a:r>
          </a:p>
          <a:p>
            <a:r>
              <a:rPr lang="en-US" sz="3600" dirty="0"/>
              <a:t>In Python, abstraction can be achieved by using </a:t>
            </a:r>
            <a:r>
              <a:rPr lang="en-US" sz="3600" b="1" dirty="0">
                <a:solidFill>
                  <a:schemeClr val="bg1"/>
                </a:solidFill>
              </a:rPr>
              <a:t>abstract classes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interfaces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29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 classes are classes that contain one or more </a:t>
            </a:r>
            <a:r>
              <a:rPr lang="en-US" sz="3600" b="1" dirty="0">
                <a:solidFill>
                  <a:schemeClr val="bg1"/>
                </a:solidFill>
              </a:rPr>
              <a:t>abstract methods</a:t>
            </a:r>
          </a:p>
          <a:p>
            <a:pPr lvl="1"/>
            <a:r>
              <a:rPr lang="en-US" sz="3400" dirty="0"/>
              <a:t>An abstract method is a method that is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, but contains </a:t>
            </a:r>
            <a:r>
              <a:rPr lang="en-US" sz="3400" b="1" dirty="0">
                <a:solidFill>
                  <a:schemeClr val="bg1"/>
                </a:solidFill>
              </a:rPr>
              <a:t>no implementation</a:t>
            </a:r>
          </a:p>
          <a:p>
            <a:r>
              <a:rPr lang="en-US" sz="3600" dirty="0"/>
              <a:t>Abstract classes may not be instantiated, and require </a:t>
            </a:r>
            <a:r>
              <a:rPr lang="en-US" sz="3600" b="1" dirty="0">
                <a:solidFill>
                  <a:schemeClr val="bg1"/>
                </a:solidFill>
              </a:rPr>
              <a:t>subclasses</a:t>
            </a:r>
            <a:r>
              <a:rPr lang="en-US" sz="3600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It could be achieved using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  <a:r>
              <a:rPr lang="en-US" sz="3600" dirty="0"/>
              <a:t>, but it </a:t>
            </a:r>
            <a:r>
              <a:rPr lang="en-US" sz="3600" b="1" dirty="0">
                <a:solidFill>
                  <a:schemeClr val="bg1"/>
                </a:solidFill>
              </a:rPr>
              <a:t>not a good practice</a:t>
            </a:r>
          </a:p>
          <a:p>
            <a:pPr marL="802957" lvl="1" indent="-360045"/>
            <a:endParaRPr lang="en-US" sz="3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0" y="2431809"/>
            <a:ext cx="9945000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is Shape: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Abstract base classes (ABCs) </a:t>
            </a:r>
            <a:r>
              <a:rPr lang="en-US" sz="3600" b="1" dirty="0">
                <a:solidFill>
                  <a:schemeClr val="bg1"/>
                </a:solidFill>
              </a:rPr>
              <a:t>enforce</a:t>
            </a:r>
            <a:r>
              <a:rPr lang="en-US" sz="3600" dirty="0"/>
              <a:t> derived classes to implement particular methods from the base class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200" dirty="0"/>
              <a:t>We implement it using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15844" y="3159000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Exception('…')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6352" y="4336100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115957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/>
              <a:t>import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</a:t>
            </a:r>
            <a:r>
              <a:rPr lang="en-US" sz="2000" dirty="0">
                <a:solidFill>
                  <a:schemeClr val="bg1"/>
                </a:solidFill>
              </a:rPr>
              <a:t>ABC</a:t>
            </a:r>
            <a:r>
              <a:rPr lang="en-US" sz="2000" dirty="0"/>
              <a:t>):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    @abstractmethod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/>
              <a:t>def area(self):</a:t>
            </a:r>
          </a:p>
          <a:p>
            <a:r>
              <a:rPr lang="en-US" sz="2000" dirty="0"/>
              <a:t>       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abstractmethod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449000"/>
            <a:ext cx="10379766" cy="4385404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from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>
                <a:latin typeface="Consolas"/>
              </a:rPr>
              <a:t>import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350" dirty="0">
                <a:latin typeface="Consolas"/>
              </a:rPr>
              <a:t>,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abstractmethod</a:t>
            </a:r>
            <a:endParaRPr lang="en-US" dirty="0">
              <a:solidFill>
                <a:schemeClr val="bg1"/>
              </a:solidFill>
            </a:endParaRPr>
          </a:p>
          <a:p>
            <a:endParaRPr lang="bg-BG" sz="2350" dirty="0">
              <a:latin typeface="Consolas"/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(1)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91000" y="3567677"/>
            <a:ext cx="4230000" cy="578882"/>
          </a:xfrm>
          <a:prstGeom prst="wedgeRoundRectCallout">
            <a:avLst>
              <a:gd name="adj1" fmla="val -53956"/>
              <a:gd name="adj2" fmla="val 20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91000" y="2083504"/>
            <a:ext cx="4657500" cy="578882"/>
          </a:xfrm>
          <a:prstGeom prst="wedgeRoundRectCallout">
            <a:avLst>
              <a:gd name="adj1" fmla="val -52242"/>
              <a:gd name="adj2" fmla="val -20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1000" y="2751811"/>
            <a:ext cx="4350010" cy="3545815"/>
          </a:xfrm>
        </p:spPr>
        <p:txBody>
          <a:bodyPr/>
          <a:lstStyle/>
          <a:p>
            <a:r>
              <a:rPr lang="en-US" sz="2300" dirty="0"/>
              <a:t>cat = Cat("Willy")</a:t>
            </a:r>
          </a:p>
          <a:p>
            <a:r>
              <a:rPr lang="en-US" sz="2300" dirty="0" err="1"/>
              <a:t>cat.sound</a:t>
            </a:r>
            <a:r>
              <a:rPr lang="en-US" sz="2300" dirty="0"/>
              <a:t>()</a:t>
            </a:r>
          </a:p>
          <a:p>
            <a:r>
              <a:rPr lang="en-US" sz="2300" dirty="0"/>
              <a:t>dog = Dog("Willy")</a:t>
            </a:r>
          </a:p>
          <a:p>
            <a:r>
              <a:rPr lang="en-US" sz="2300" dirty="0" err="1"/>
              <a:t>dog.sound</a:t>
            </a:r>
            <a:r>
              <a:rPr lang="en-US" sz="2300" dirty="0"/>
              <a:t>()</a:t>
            </a:r>
          </a:p>
          <a:p>
            <a:r>
              <a:rPr lang="en-US" sz="2300" dirty="0"/>
              <a:t>animal = Animal("Willy")</a:t>
            </a:r>
          </a:p>
          <a:p>
            <a:r>
              <a:rPr lang="en-US" sz="2300" dirty="0" err="1"/>
              <a:t>animal.sound</a:t>
            </a:r>
            <a:r>
              <a:rPr lang="en-US" sz="2300" dirty="0"/>
              <a:t>()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(2)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6153" y="1387800"/>
            <a:ext cx="5329847" cy="49474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sz="1500" dirty="0"/>
              <a:t>    </a:t>
            </a:r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print("Bark!")</a:t>
            </a:r>
          </a:p>
          <a:p>
            <a:endParaRPr lang="en-US" sz="1500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sz="1500" dirty="0"/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print("Meow!")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31000" y="1266839"/>
            <a:ext cx="2160000" cy="953453"/>
          </a:xfrm>
          <a:prstGeom prst="wedgeRoundRectCallout">
            <a:avLst>
              <a:gd name="adj1" fmla="val -55462"/>
              <a:gd name="adj2" fmla="val -14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83192" y="2824431"/>
            <a:ext cx="2571399" cy="953453"/>
          </a:xfrm>
          <a:prstGeom prst="wedgeRoundRectCallout">
            <a:avLst>
              <a:gd name="adj1" fmla="val -54536"/>
              <a:gd name="adj2" fmla="val -23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Implement the 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an abstract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sz="3600" dirty="0"/>
              <a:t> with abstract methods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radius</a:t>
            </a:r>
            <a:r>
              <a:rPr lang="en-US" sz="3400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width</a:t>
            </a:r>
            <a:r>
              <a:rPr lang="en-US" sz="3400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of Circle and Rectangle should be </a:t>
            </a:r>
            <a:r>
              <a:rPr lang="en-US" sz="3400" b="1" dirty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2914" y="1404000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500" dirty="0"/>
              <a:t>Polymorphism is based on the Greek words "poly" (</a:t>
            </a:r>
            <a:r>
              <a:rPr lang="en-US" sz="3500" b="1" dirty="0">
                <a:solidFill>
                  <a:schemeClr val="bg1"/>
                </a:solidFill>
              </a:rPr>
              <a:t>many</a:t>
            </a:r>
            <a:r>
              <a:rPr lang="en-US" sz="3500" dirty="0"/>
              <a:t>) and "morphism" (</a:t>
            </a:r>
            <a:r>
              <a:rPr lang="en-US" sz="3500" b="1" dirty="0">
                <a:solidFill>
                  <a:schemeClr val="bg1"/>
                </a:solidFill>
              </a:rPr>
              <a:t>forms</a:t>
            </a:r>
            <a:r>
              <a:rPr lang="en-US" sz="3500" dirty="0"/>
              <a:t>) </a:t>
            </a:r>
          </a:p>
          <a:p>
            <a:r>
              <a:rPr lang="en-US" sz="3500" dirty="0"/>
              <a:t>It is the ability to present the </a:t>
            </a:r>
            <a:r>
              <a:rPr lang="en-US" sz="3500" b="1" dirty="0">
                <a:solidFill>
                  <a:schemeClr val="bg1"/>
                </a:solidFill>
              </a:rPr>
              <a:t>same interface </a:t>
            </a:r>
            <a:r>
              <a:rPr lang="en-US" sz="3500" dirty="0"/>
              <a:t>for </a:t>
            </a:r>
            <a:r>
              <a:rPr lang="en-US" sz="3500" b="1" dirty="0">
                <a:solidFill>
                  <a:schemeClr val="bg1"/>
                </a:solidFill>
              </a:rPr>
              <a:t>differing underlying forms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though the interface of </a:t>
            </a:r>
            <a:r>
              <a:rPr lang="en-US" sz="3500" b="1" dirty="0">
                <a:solidFill>
                  <a:schemeClr val="bg1"/>
                </a:solidFill>
              </a:rPr>
              <a:t>their base class</a:t>
            </a:r>
          </a:p>
          <a:p>
            <a:r>
              <a:rPr lang="en-US" sz="3500" dirty="0"/>
              <a:t>e. g., </a:t>
            </a:r>
            <a:r>
              <a:rPr lang="en-US" sz="3500" b="1" dirty="0">
                <a:solidFill>
                  <a:schemeClr val="bg1"/>
                </a:solidFill>
              </a:rPr>
              <a:t>Square </a:t>
            </a:r>
            <a:r>
              <a:rPr lang="en-US" sz="3500" dirty="0"/>
              <a:t>and</a:t>
            </a:r>
            <a:r>
              <a:rPr lang="en-US" sz="3500" b="1" dirty="0">
                <a:solidFill>
                  <a:schemeClr val="bg1"/>
                </a:solidFill>
              </a:rPr>
              <a:t> Triangle inherit Shape</a:t>
            </a:r>
            <a:r>
              <a:rPr lang="en-US" sz="3500" dirty="0"/>
              <a:t>, so their instances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36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subclass can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a method of its superclass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 g.,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triangle and square are</a:t>
            </a:r>
            <a:r>
              <a:rPr lang="en-US" sz="3400" b="1" dirty="0">
                <a:solidFill>
                  <a:schemeClr val="bg1"/>
                </a:solidFill>
              </a:rPr>
              <a:t> shapes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have</a:t>
            </a:r>
            <a:r>
              <a:rPr lang="en-US" sz="3400" b="1" dirty="0">
                <a:solidFill>
                  <a:schemeClr val="bg1"/>
                </a:solidFill>
              </a:rPr>
              <a:t> area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</a:t>
            </a:r>
            <a:r>
              <a:rPr lang="en-US" sz="4000" dirty="0"/>
              <a:t>Polymorphism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FCAAD-CCD1-48E7-85C8-9E791039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9" b="95487" l="3864" r="90000">
                        <a14:foregroundMark x1="67500" y1="57482" x2="18864" y2="56295"/>
                        <a14:foregroundMark x1="18864" y1="56295" x2="67727" y2="15914"/>
                        <a14:foregroundMark x1="67727" y1="15914" x2="89545" y2="51069"/>
                        <a14:foregroundMark x1="89545" y1="51069" x2="67955" y2="57482"/>
                        <a14:foregroundMark x1="65909" y1="58432" x2="67500" y2="19715"/>
                        <a14:foregroundMark x1="67500" y1="19715" x2="66591" y2="15677"/>
                        <a14:foregroundMark x1="89773" y1="58670" x2="72045" y2="25416"/>
                        <a14:foregroundMark x1="45682" y1="61045" x2="46591" y2="64371"/>
                        <a14:foregroundMark x1="28636" y1="89549" x2="31136" y2="87173"/>
                        <a14:foregroundMark x1="19545" y1="56770" x2="18864" y2="47743"/>
                        <a14:foregroundMark x1="18636" y1="46793" x2="3864" y2="58195"/>
                        <a14:foregroundMark x1="3864" y1="58195" x2="20909" y2="57957"/>
                        <a14:foregroundMark x1="20909" y1="57957" x2="21364" y2="57957"/>
                        <a14:foregroundMark x1="48864" y1="76010" x2="52045" y2="78622"/>
                        <a14:foregroundMark x1="36591" y1="86461" x2="39773" y2="86698"/>
                        <a14:foregroundMark x1="42045" y1="86698" x2="44773" y2="85511"/>
                        <a14:foregroundMark x1="43409" y1="86461" x2="40455" y2="87173"/>
                        <a14:foregroundMark x1="41591" y1="88361" x2="36591" y2="86461"/>
                        <a14:foregroundMark x1="44773" y1="86698" x2="38409" y2="85036"/>
                        <a14:foregroundMark x1="57602" y1="86310" x2="64318" y2="85748"/>
                        <a14:foregroundMark x1="47273" y1="87173" x2="51191" y2="86846"/>
                        <a14:foregroundMark x1="64318" y1="85748" x2="64318" y2="85748"/>
                        <a14:foregroundMark x1="61591" y1="75297" x2="61136" y2="78147"/>
                        <a14:foregroundMark x1="46918" y1="88684" x2="45682" y2="88836"/>
                        <a14:foregroundMark x1="51951" y1="88065" x2="47307" y2="88636"/>
                        <a14:foregroundMark x1="65000" y1="86461" x2="58211" y2="87296"/>
                        <a14:foregroundMark x1="57922" y1="93451" x2="61818" y2="95487"/>
                        <a14:foregroundMark x1="37273" y1="88361" x2="45000" y2="89786"/>
                        <a14:foregroundMark x1="55227" y1="80523" x2="56591" y2="80760"/>
                        <a14:foregroundMark x1="50455" y1="87648" x2="58864" y2="86698"/>
                        <a14:foregroundMark x1="63182" y1="82898" x2="60000" y2="78860"/>
                        <a14:backgroundMark x1="22727" y1="17815" x2="22727" y2="17815"/>
                        <a14:backgroundMark x1="15909" y1="9026" x2="15909" y2="9026"/>
                        <a14:backgroundMark x1="54318" y1="82423" x2="53789" y2="83213"/>
                        <a14:backgroundMark x1="47045" y1="89074" x2="46364" y2="85748"/>
                        <a14:backgroundMark x1="59318" y1="89074" x2="57472" y2="89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5987" y="3554339"/>
            <a:ext cx="2950793" cy="2823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A8D74-ECFE-4A6D-8A67-93EA90FC1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43" b="96286" l="4800" r="94800">
                        <a14:foregroundMark x1="3600" y1="2286" x2="11600" y2="53429"/>
                        <a14:foregroundMark x1="11600" y1="53429" x2="52400" y2="60000"/>
                        <a14:foregroundMark x1="52400" y1="60000" x2="78000" y2="51429"/>
                        <a14:foregroundMark x1="78000" y1="51429" x2="80800" y2="19429"/>
                        <a14:foregroundMark x1="80800" y1="19429" x2="45600" y2="5714"/>
                        <a14:foregroundMark x1="45600" y1="5714" x2="4800" y2="3143"/>
                        <a14:foregroundMark x1="77600" y1="3429" x2="76800" y2="7714"/>
                        <a14:foregroundMark x1="78000" y1="47429" x2="80800" y2="24286"/>
                        <a14:foregroundMark x1="80800" y1="24286" x2="81200" y2="51714"/>
                        <a14:foregroundMark x1="16800" y1="49429" x2="45200" y2="33429"/>
                        <a14:foregroundMark x1="45200" y1="33429" x2="31600" y2="15429"/>
                        <a14:foregroundMark x1="31600" y1="15429" x2="36400" y2="48286"/>
                        <a14:foregroundMark x1="36400" y1="48286" x2="39600" y2="53429"/>
                        <a14:foregroundMark x1="60800" y1="45429" x2="56000" y2="14286"/>
                        <a14:foregroundMark x1="56000" y1="14286" x2="79600" y2="40286"/>
                        <a14:foregroundMark x1="79600" y1="40286" x2="79600" y2="42286"/>
                        <a14:foregroundMark x1="23200" y1="56857" x2="22400" y2="56286"/>
                        <a14:foregroundMark x1="43600" y1="59714" x2="46400" y2="61429"/>
                        <a14:foregroundMark x1="90400" y1="26857" x2="85200" y2="32286"/>
                        <a14:foregroundMark x1="89600" y1="26857" x2="87600" y2="24000"/>
                        <a14:foregroundMark x1="46800" y1="58857" x2="42400" y2="61714"/>
                        <a14:foregroundMark x1="42400" y1="61429" x2="42400" y2="64857"/>
                        <a14:foregroundMark x1="41200" y1="58571" x2="44000" y2="61714"/>
                        <a14:foregroundMark x1="19200" y1="95714" x2="33200" y2="89714"/>
                        <a14:foregroundMark x1="23600" y1="88000" x2="16000" y2="96571"/>
                        <a14:foregroundMark x1="60400" y1="85143" x2="67600" y2="89429"/>
                        <a14:foregroundMark x1="54800" y1="90286" x2="57600" y2="93429"/>
                        <a14:foregroundMark x1="54800" y1="89429" x2="59200" y2="93429"/>
                        <a14:foregroundMark x1="50800" y1="94286" x2="58000" y2="95143"/>
                        <a14:foregroundMark x1="30400" y1="95143" x2="50800" y2="91429"/>
                        <a14:foregroundMark x1="61200" y1="88286" x2="60400" y2="88571"/>
                        <a14:foregroundMark x1="86000" y1="32857" x2="92400" y2="29714"/>
                        <a14:foregroundMark x1="86800" y1="25143" x2="94800" y2="26857"/>
                        <a14:foregroundMark x1="90800" y1="26857" x2="90800" y2="27714"/>
                        <a14:backgroundMark x1="13600" y1="74286" x2="42000" y2="72000"/>
                        <a14:backgroundMark x1="42000" y1="72000" x2="56000" y2="7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6001" y="3894437"/>
            <a:ext cx="1680888" cy="23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Run-Time Polymorphism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1243741" y="1584000"/>
            <a:ext cx="7608924" cy="4573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None</a:t>
            </a:r>
          </a:p>
          <a:p>
            <a:endParaRPr lang="en-US" sz="1000" dirty="0"/>
          </a:p>
          <a:p>
            <a:r>
              <a:rPr lang="en-US" sz="2000" dirty="0"/>
              <a:t>class Square(Shape):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side_length</a:t>
            </a:r>
            <a:r>
              <a:rPr lang="en-US" sz="2000" dirty="0"/>
              <a:t> = 2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self.side_length</a:t>
            </a:r>
            <a:r>
              <a:rPr lang="en-US" sz="2000" dirty="0"/>
              <a:t> * 2</a:t>
            </a:r>
          </a:p>
          <a:p>
            <a:endParaRPr lang="en-US" sz="1000" dirty="0"/>
          </a:p>
          <a:p>
            <a:r>
              <a:rPr lang="en-US" sz="2000" dirty="0"/>
              <a:t>class Triangle(Shape):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base_length</a:t>
            </a:r>
            <a:r>
              <a:rPr lang="en-US" sz="2000" dirty="0"/>
              <a:t> = 4</a:t>
            </a:r>
          </a:p>
          <a:p>
            <a:r>
              <a:rPr lang="en-US" sz="2000" dirty="0"/>
              <a:t>    height = 3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0.5 * </a:t>
            </a:r>
            <a:r>
              <a:rPr lang="en-US" sz="2000" dirty="0" err="1"/>
              <a:t>self.base_length</a:t>
            </a:r>
            <a:r>
              <a:rPr lang="en-US" sz="2000" dirty="0"/>
              <a:t> * </a:t>
            </a:r>
            <a:r>
              <a:rPr lang="en-US" sz="2000" dirty="0" err="1"/>
              <a:t>self.height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F4E99549-7A59-4638-BDD8-4BD751AABA80}"/>
              </a:ext>
            </a:extLst>
          </p:cNvPr>
          <p:cNvSpPr/>
          <p:nvPr/>
        </p:nvSpPr>
        <p:spPr bwMode="auto">
          <a:xfrm>
            <a:off x="7716000" y="2100977"/>
            <a:ext cx="3266266" cy="1328023"/>
          </a:xfrm>
          <a:prstGeom prst="wedgeRoundRectCallout">
            <a:avLst>
              <a:gd name="adj1" fmla="val -59995"/>
              <a:gd name="adj2" fmla="val 28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4936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type check </a:t>
            </a:r>
            <a:r>
              <a:rPr lang="en-US" sz="3600" dirty="0"/>
              <a:t>may be required before performing an action on an object to </a:t>
            </a:r>
            <a:r>
              <a:rPr lang="en-US" sz="3600" b="1" dirty="0">
                <a:solidFill>
                  <a:schemeClr val="bg1"/>
                </a:solidFill>
              </a:rPr>
              <a:t>determine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the correct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call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9B91F5-2219-4845-B283-39E5BB96FDCB}"/>
              </a:ext>
            </a:extLst>
          </p:cNvPr>
          <p:cNvSpPr txBox="1">
            <a:spLocks/>
          </p:cNvSpPr>
          <p:nvPr/>
        </p:nvSpPr>
        <p:spPr>
          <a:xfrm>
            <a:off x="2856000" y="3699000"/>
            <a:ext cx="666000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obj in Square(), Triangle():</a:t>
            </a:r>
          </a:p>
          <a:p>
            <a:r>
              <a:rPr lang="en-US" sz="2000" dirty="0"/>
              <a:t>    if type(obj).__name__ == "Square":</a:t>
            </a:r>
          </a:p>
          <a:p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calculate_square_area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type(obj).__name__ == "Triangle":</a:t>
            </a:r>
          </a:p>
          <a:p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calculate_triangle_area</a:t>
            </a:r>
            <a:r>
              <a:rPr lang="en-US" sz="2000" dirty="0"/>
              <a:t>()</a:t>
            </a:r>
          </a:p>
          <a:p>
            <a:r>
              <a:rPr lang="en-US" sz="2000" dirty="0"/>
              <a:t>    print(area)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DC2A3D67-5298-43F8-AD09-2B841FADE352}"/>
              </a:ext>
            </a:extLst>
          </p:cNvPr>
          <p:cNvSpPr/>
          <p:nvPr/>
        </p:nvSpPr>
        <p:spPr bwMode="auto">
          <a:xfrm>
            <a:off x="8616000" y="2966119"/>
            <a:ext cx="2970000" cy="132802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If not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1527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</a:t>
            </a:r>
            <a:r>
              <a:rPr lang="en-US" sz="3600" dirty="0"/>
              <a:t>support compile-time polymorphism or </a:t>
            </a:r>
            <a:r>
              <a:rPr lang="en-US" sz="3600" b="1" dirty="0">
                <a:solidFill>
                  <a:schemeClr val="bg1"/>
                </a:solidFill>
              </a:rPr>
              <a:t>method overloading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a class has multiple methods </a:t>
            </a:r>
            <a:r>
              <a:rPr lang="en-US" sz="3600" b="1" dirty="0">
                <a:solidFill>
                  <a:schemeClr val="bg1"/>
                </a:solidFill>
              </a:rPr>
              <a:t>with the same name</a:t>
            </a:r>
            <a:r>
              <a:rPr lang="en-US" sz="3600" dirty="0"/>
              <a:t>, the method defined in the </a:t>
            </a:r>
            <a:r>
              <a:rPr lang="en-US" sz="3600" b="1" dirty="0">
                <a:solidFill>
                  <a:schemeClr val="bg1"/>
                </a:solidFill>
              </a:rPr>
              <a:t>last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will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the earlier one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4116000" y="4299207"/>
            <a:ext cx="5085001" cy="2303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"Hi!"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"Hello"</a:t>
            </a:r>
          </a:p>
          <a:p>
            <a:endParaRPr lang="en-US" sz="1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Person.say_hello</a:t>
            </a:r>
            <a:r>
              <a:rPr lang="en-US" sz="2000" dirty="0"/>
              <a:t>()) </a:t>
            </a:r>
            <a:r>
              <a:rPr lang="en-US" sz="2000" i="1" dirty="0">
                <a:solidFill>
                  <a:schemeClr val="accent2"/>
                </a:solidFill>
              </a:rPr>
              <a:t># Hello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36CB0-C5EA-49DA-A46B-EF99AF47260A}">
  <ds:schemaRefs>
    <ds:schemaRef ds:uri="http://schemas.microsoft.com/office/infopath/2007/PartnerControls"/>
    <ds:schemaRef ds:uri="b1da4528-fe13-414f-b133-a49aeaaa47fa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6288</TotalTime>
  <Words>2843</Words>
  <Application>Microsoft Office PowerPoint</Application>
  <PresentationFormat>Widescreen</PresentationFormat>
  <Paragraphs>443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Polymorphism and Abstraction</vt:lpstr>
      <vt:lpstr>Table of Contents</vt:lpstr>
      <vt:lpstr>Have a Question?</vt:lpstr>
      <vt:lpstr>What is a Polymorphism</vt:lpstr>
      <vt:lpstr>Polymorphism Definition</vt:lpstr>
      <vt:lpstr>Run-Time Polymorphism</vt:lpstr>
      <vt:lpstr>Example: Run-Time Polymorphism</vt:lpstr>
      <vt:lpstr>Without Polymorphism</vt:lpstr>
      <vt:lpstr>Compile-Time Polymorphism</vt:lpstr>
      <vt:lpstr>Problem: Robots</vt:lpstr>
      <vt:lpstr>Solution: Robots</vt:lpstr>
      <vt:lpstr>Overloading Built-in Methods</vt:lpstr>
      <vt:lpstr>Overloading Built-in Methods</vt:lpstr>
      <vt:lpstr>Operator Overloading</vt:lpstr>
      <vt:lpstr>Operator Magic Methods</vt:lpstr>
      <vt:lpstr>Example: Overloading __add__()</vt:lpstr>
      <vt:lpstr>Problem: Encryption Generator</vt:lpstr>
      <vt:lpstr>Solution: Encryption Generator</vt:lpstr>
      <vt:lpstr>"Rich Comparison" Magic Methods</vt:lpstr>
      <vt:lpstr>Example: Overloading __gt__()</vt:lpstr>
      <vt:lpstr>Problem: Image Area</vt:lpstr>
      <vt:lpstr>Solution: ImageArea</vt:lpstr>
      <vt:lpstr>Duck Typing</vt:lpstr>
      <vt:lpstr>Duck Typing Definition</vt:lpstr>
      <vt:lpstr>Example: Duck Typing</vt:lpstr>
      <vt:lpstr>Problem: Playing</vt:lpstr>
      <vt:lpstr>Solution: Playing</vt:lpstr>
      <vt:lpstr>What is an Abstraction</vt:lpstr>
      <vt:lpstr>A Word about Abstraction</vt:lpstr>
      <vt:lpstr>Abstract Classes</vt:lpstr>
      <vt:lpstr>Abstract Classes in Python</vt:lpstr>
      <vt:lpstr>Abstract Classes with ABC Module</vt:lpstr>
      <vt:lpstr>Example: Abstract classes (1)</vt:lpstr>
      <vt:lpstr>Example: Abstract classes (2)</vt:lpstr>
      <vt:lpstr>Problem: Shapes</vt:lpstr>
      <vt:lpstr>Solution: Shapes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234</cp:revision>
  <dcterms:created xsi:type="dcterms:W3CDTF">2018-05-23T13:08:44Z</dcterms:created>
  <dcterms:modified xsi:type="dcterms:W3CDTF">2021-07-08T08:10:30Z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