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12" r:id="rId13"/>
    <p:sldId id="528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6" r:id="rId26"/>
    <p:sldId id="527" r:id="rId27"/>
    <p:sldId id="349" r:id="rId28"/>
    <p:sldId id="401" r:id="rId29"/>
    <p:sldId id="493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Iterators?" id="{ECC0DAE3-1360-40E5-984D-81B864BEB0C9}">
          <p14:sldIdLst>
            <p14:sldId id="507"/>
            <p14:sldId id="508"/>
            <p14:sldId id="509"/>
            <p14:sldId id="510"/>
            <p14:sldId id="511"/>
            <p14:sldId id="512"/>
            <p14:sldId id="528"/>
            <p14:sldId id="514"/>
            <p14:sldId id="515"/>
          </p14:sldIdLst>
        </p14:section>
        <p14:section name="What are Generators?" id="{043ADA4C-4196-4A14-8F5A-97B948091F90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  <p14:sldId id="52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88B3-1ED1-62D2-9A45-B6513B15F5C7}" v="24" dt="2020-03-16T08:05:15.936"/>
    <p1510:client id="{871C9F66-09F6-BF2F-3481-6AB5356C8466}" v="3" dt="2019-11-28T13:08:57.221"/>
    <p1510:client id="{B8196319-880F-4C0F-A7AB-FDB212C9675E}" v="1" dt="2019-11-28T07:18:56.86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34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BA6BF81-5EFB-4247-B3C0-BBADAAF45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D87D47E-C581-414B-8844-C222B0BF5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5A036-FDD3-4D33-800A-2D957C2C13C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D66951C-9B76-41E5-8EDD-42144B1D9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E09F55C8-6B88-46B3-BEF8-439FC65405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1DA18A03-5B21-4916-81F7-D31558BC3B3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374048-5DAA-45BA-8643-E7E7000FBFEC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A8D835A0-A2D1-4279-9788-AB9CA2EE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CE9E3A9-DC08-4154-A7C7-7AE54202C3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03659F2-DF58-4D37-B3CB-752847F9E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E6C6D5-99AD-4261-B2A9-1CD6CAE6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DB722036-C6E8-4FCB-A9ED-34E53EF6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7B59A0C-8A07-499A-AEC0-DE3386F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296A287-DC7A-4621-8D60-D32F687EC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7439C2A-5451-484B-9E19-E7CFC745FD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7DE1224-026E-4BB4-897F-B28DE3E69C9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3569B7-931B-43CD-9A40-95F255BEC79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150EDFF-CE83-478C-9733-393CF1459C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6749B1-B6FD-461C-99BE-A44169DCDB8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C6A7C3-1157-448E-A384-93E9420C3F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2F200BAE-496D-4574-84A9-9C13D8DBE0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66B088F-D0F7-49AF-9334-42780976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4B7A280-D115-4215-9F5A-86EBA69450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D7E967-4984-4796-8789-221CF95A5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8DD5081-153A-4D88-9CF7-0398C5D834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A784795-2492-4BC5-8B89-24117296EE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C9B7521-43AE-4333-87AA-F04F6F23DFD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11FF3BF-265E-4187-99E3-91044EC2C7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11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237BF57-73E1-461A-A418-59EE2A35117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84BC1CD-D558-4E87-9179-C511A30C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F9BAB58-CA3B-41A1-A473-75C45391D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C86348A-C330-4A58-9803-0C4F6919EE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F1C1427-21BF-42C2-8A9F-4D6FAF82938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52C26B4-7481-4BF7-8FDB-551B17C42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2467177-E8D2-41B3-8D14-D00F3281CE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5EBE16F-5DC2-4C01-B80F-4706349FD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A5BA999-8B53-4E19-8E95-EDB1713D41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21157162-5DFC-45A2-B87A-C498885E5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4E25D23-39A3-408F-87E2-6E587B2BCC7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19E7FBA-61E5-4264-B24A-AAE7C7929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2FD7314-E4A3-4188-BFC5-60F2A0F25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397DEFD-E7A2-42B7-BA4E-81D6E4A6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/>
          <a:lstStyle/>
          <a:p>
            <a:r>
              <a:rPr lang="en-US" dirty="0"/>
              <a:t>Definitions, Implementations and Examples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" y="2511765"/>
            <a:ext cx="2115039" cy="21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3339-BEC5-4D03-AAE5-0DE74E03A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314000"/>
            <a:ext cx="6152030" cy="52964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class custom_range: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__init__(self, start, end):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self.i = start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self.n = end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__iter__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return self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__next__</a:t>
            </a:r>
            <a:r>
              <a:rPr lang="en-US" sz="2200" dirty="0"/>
              <a:t>(self):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if self.i &lt;= self.n: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i = self.i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self.i += 1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return i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else: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            raise StopIteration()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Custom Range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9D749C-FE2F-438F-B216-33ED60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reverse_iter</a:t>
            </a:r>
            <a:r>
              <a:rPr lang="en-US" sz="3600" dirty="0"/>
              <a:t> which should receive an iterable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items of the iterable in </a:t>
            </a:r>
            <a:r>
              <a:rPr lang="en-US" sz="3600" b="1" dirty="0">
                <a:solidFill>
                  <a:schemeClr val="bg1"/>
                </a:solidFill>
              </a:rPr>
              <a:t>reversed</a:t>
            </a:r>
            <a:r>
              <a:rPr lang="en-US" sz="3600" dirty="0"/>
              <a:t>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1000" y="4134057"/>
            <a:ext cx="8073972" cy="1459155"/>
          </a:xfrm>
        </p:spPr>
        <p:txBody>
          <a:bodyPr/>
          <a:lstStyle/>
          <a:p>
            <a:r>
              <a:rPr lang="en-US" sz="2600" dirty="0"/>
              <a:t>reversed_list = reverse_iter([1, 2, 3, 4])</a:t>
            </a:r>
          </a:p>
          <a:p>
            <a:r>
              <a:rPr lang="en-US" sz="2600" dirty="0"/>
              <a:t>for item in reversed_list:</a:t>
            </a:r>
          </a:p>
          <a:p>
            <a:r>
              <a:rPr lang="en-US" sz="2600" dirty="0"/>
              <a:t>    print(item)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9476557" y="4683635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491577" y="3924962"/>
            <a:ext cx="720001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</a:t>
            </a:r>
          </a:p>
          <a:p>
            <a:r>
              <a:rPr lang="en-US" sz="2600" dirty="0"/>
              <a:t>3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A2BB-ACE5-404B-B8FC-4E761AC1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9000"/>
            <a:ext cx="7412030" cy="4399960"/>
          </a:xfrm>
        </p:spPr>
        <p:txBody>
          <a:bodyPr/>
          <a:lstStyle/>
          <a:p>
            <a:r>
              <a:rPr lang="en-US" sz="2600" dirty="0"/>
              <a:t>class reverse_iter:</a:t>
            </a:r>
          </a:p>
          <a:p>
            <a:r>
              <a:rPr lang="en-US" sz="2600" dirty="0"/>
              <a:t>    def __init__(self, iterable):</a:t>
            </a:r>
          </a:p>
          <a:p>
            <a:r>
              <a:rPr lang="en-US" sz="2600" dirty="0"/>
              <a:t>        self.iterable = iterable</a:t>
            </a:r>
          </a:p>
          <a:p>
            <a:r>
              <a:rPr lang="en-US" sz="2600" dirty="0"/>
              <a:t>        self.i = len(self.iterable) - 1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__iter__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__next__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</a:t>
            </a:r>
            <a:r>
              <a:rPr lang="en-US" sz="2600" i="1" dirty="0">
                <a:solidFill>
                  <a:schemeClr val="accent2"/>
                </a:solidFill>
              </a:rPr>
              <a:t># TODO: Implement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59A3D66-9609-4F48-A0BD-33046C76C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A8F9965-99D2-48C0-B099-47AC1B8211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Way of Creating Iterators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Generators are a simple way of </a:t>
            </a:r>
            <a:r>
              <a:rPr lang="en-US" sz="3600" b="1" dirty="0">
                <a:solidFill>
                  <a:schemeClr val="bg1"/>
                </a:solidFill>
              </a:rPr>
              <a:t>creating iterators</a:t>
            </a:r>
          </a:p>
          <a:p>
            <a:r>
              <a:rPr lang="en-US" sz="3600" dirty="0"/>
              <a:t>A generator is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that returns an object (iterator)</a:t>
            </a:r>
          </a:p>
          <a:p>
            <a:r>
              <a:rPr lang="en-US" sz="3600" dirty="0"/>
              <a:t>This iterator can later be iterated over (one value at a time)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Generators?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6CF47-14CF-415E-B78F-F41CAF8D6709}"/>
              </a:ext>
            </a:extLst>
          </p:cNvPr>
          <p:cNvSpPr/>
          <p:nvPr/>
        </p:nvSpPr>
        <p:spPr>
          <a:xfrm>
            <a:off x="7581000" y="4689000"/>
            <a:ext cx="37588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onsolas" panose="020B0609020204030204" pitchFamily="49" charset="0"/>
              </a:rPr>
              <a:t>yield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9D9-2126-46C9-8193-494BF692B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374" y="1534657"/>
            <a:ext cx="5474766" cy="3979845"/>
          </a:xfrm>
        </p:spPr>
        <p:txBody>
          <a:bodyPr/>
          <a:lstStyle/>
          <a:p>
            <a:r>
              <a:rPr lang="pt-BR" sz="2600" dirty="0"/>
              <a:t>def first_n(n):</a:t>
            </a:r>
          </a:p>
          <a:p>
            <a:r>
              <a:rPr lang="pt-BR" sz="2600" dirty="0"/>
              <a:t>    num = 0</a:t>
            </a:r>
          </a:p>
          <a:p>
            <a:r>
              <a:rPr lang="pt-BR" sz="2600" dirty="0"/>
              <a:t>    while num &lt; n:</a:t>
            </a:r>
          </a:p>
          <a:p>
            <a:r>
              <a:rPr lang="pt-BR" sz="2600" dirty="0"/>
              <a:t>        </a:t>
            </a:r>
            <a:r>
              <a:rPr lang="pt-BR" sz="2600" dirty="0">
                <a:solidFill>
                  <a:schemeClr val="bg1"/>
                </a:solidFill>
              </a:rPr>
              <a:t>yield</a:t>
            </a:r>
            <a:r>
              <a:rPr lang="pt-BR" sz="2600" dirty="0"/>
              <a:t> num</a:t>
            </a:r>
          </a:p>
          <a:p>
            <a:r>
              <a:rPr lang="pt-BR" sz="2600" dirty="0"/>
              <a:t>        num += 1</a:t>
            </a:r>
          </a:p>
          <a:p>
            <a:endParaRPr lang="pt-BR" sz="2600" dirty="0"/>
          </a:p>
          <a:p>
            <a:r>
              <a:rPr lang="pt-BR" sz="2600" dirty="0"/>
              <a:t>sum_first_n = sum(first_n(5))</a:t>
            </a:r>
          </a:p>
          <a:p>
            <a:r>
              <a:rPr lang="pt-BR" sz="2600" dirty="0"/>
              <a:t>print(sum_first_n)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0A7AB4F-0ABD-4835-B440-23FEDC74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9999790" cy="5398089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en-US" sz="3400" dirty="0"/>
              <a:t>If a function contains at least one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statement, it becomes a </a:t>
            </a:r>
            <a:r>
              <a:rPr lang="en-US" sz="3400" b="1" dirty="0">
                <a:solidFill>
                  <a:schemeClr val="bg1"/>
                </a:solidFill>
              </a:rPr>
              <a:t>generator</a:t>
            </a:r>
            <a:r>
              <a:rPr lang="en-US" sz="3400" dirty="0"/>
              <a:t> function</a:t>
            </a:r>
          </a:p>
          <a:p>
            <a:pPr marL="360045" indent="-360045"/>
            <a:r>
              <a:rPr lang="en-US" sz="3400" dirty="0"/>
              <a:t>Both </a:t>
            </a:r>
            <a:r>
              <a:rPr lang="en-US" sz="3400" b="1" dirty="0">
                <a:solidFill>
                  <a:schemeClr val="bg1"/>
                </a:solidFill>
              </a:rPr>
              <a:t>yield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sz="3400" dirty="0"/>
              <a:t> will return a value from a function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The difference between yield and return is that the return statement </a:t>
            </a:r>
            <a:r>
              <a:rPr lang="en-US" sz="3400" b="1" dirty="0">
                <a:solidFill>
                  <a:schemeClr val="bg1"/>
                </a:solidFill>
              </a:rPr>
              <a:t>terminates</a:t>
            </a:r>
            <a:r>
              <a:rPr lang="en-US" sz="3400" dirty="0"/>
              <a:t> a function entirely</a:t>
            </a:r>
            <a:endParaRPr lang="en-US" sz="3400" dirty="0">
              <a:cs typeface="Calibri"/>
            </a:endParaRPr>
          </a:p>
          <a:p>
            <a:pPr marL="360045" indent="-360045"/>
            <a:r>
              <a:rPr lang="en-US" sz="3400" dirty="0"/>
              <a:t>Yield however </a:t>
            </a:r>
            <a:r>
              <a:rPr lang="en-US" sz="3400" b="1" dirty="0">
                <a:solidFill>
                  <a:schemeClr val="bg1"/>
                </a:solidFill>
              </a:rPr>
              <a:t>pauses</a:t>
            </a:r>
            <a:r>
              <a:rPr lang="en-US" sz="3400" b="1" dirty="0"/>
              <a:t> </a:t>
            </a:r>
            <a:r>
              <a:rPr lang="en-US" sz="3400" dirty="0"/>
              <a:t>the function </a:t>
            </a:r>
            <a:r>
              <a:rPr lang="en-US" sz="3400" b="1" dirty="0">
                <a:solidFill>
                  <a:schemeClr val="bg1"/>
                </a:solidFill>
              </a:rPr>
              <a:t>saving</a:t>
            </a:r>
            <a:r>
              <a:rPr lang="en-US" sz="3400" dirty="0"/>
              <a:t> all its states and later </a:t>
            </a:r>
            <a:r>
              <a:rPr lang="en-US" sz="3400" b="1" dirty="0">
                <a:solidFill>
                  <a:schemeClr val="bg1"/>
                </a:solidFill>
              </a:rPr>
              <a:t>continues</a:t>
            </a:r>
            <a:r>
              <a:rPr lang="en-US" sz="3400" dirty="0"/>
              <a:t> from there on successive calls</a:t>
            </a:r>
            <a:endParaRPr lang="en-US" sz="34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  <a:cs typeface="Calibri"/>
              </a:rPr>
              <a:t>yield</a:t>
            </a:r>
            <a:r>
              <a:rPr lang="en-US" sz="40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40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523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67411"/>
            <a:ext cx="9765000" cy="54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 function contains one or more </a:t>
            </a:r>
            <a:r>
              <a:rPr lang="en-US" b="1" dirty="0">
                <a:solidFill>
                  <a:schemeClr val="bg1"/>
                </a:solidFill>
              </a:rPr>
              <a:t>yield</a:t>
            </a:r>
            <a:r>
              <a:rPr lang="en-US" b="1" dirty="0"/>
              <a:t> </a:t>
            </a:r>
            <a:r>
              <a:rPr lang="en-US" dirty="0"/>
              <a:t>statements</a:t>
            </a:r>
          </a:p>
          <a:p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but does not start execution immediately </a:t>
            </a:r>
          </a:p>
          <a:p>
            <a:r>
              <a:rPr lang="en-US" dirty="0"/>
              <a:t>Methods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are implemented automatically</a:t>
            </a:r>
          </a:p>
          <a:p>
            <a:r>
              <a:rPr lang="en-US" dirty="0"/>
              <a:t>Once the function yields, the function is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</a:p>
          <a:p>
            <a:r>
              <a:rPr lang="en-US" dirty="0"/>
              <a:t>When the function terminates,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dirty="0"/>
              <a:t> is raised automatically on further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9112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176F-8F5F-472A-BFAD-BD3049B14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62035"/>
            <a:ext cx="6930000" cy="5240190"/>
          </a:xfrm>
        </p:spPr>
        <p:txBody>
          <a:bodyPr/>
          <a:lstStyle/>
          <a:p>
            <a:r>
              <a:rPr lang="en-US" sz="2600" dirty="0"/>
              <a:t>def my_gen():</a:t>
            </a:r>
          </a:p>
          <a:p>
            <a:r>
              <a:rPr lang="en-US" sz="2600" dirty="0"/>
              <a:t>    n = 1</a:t>
            </a:r>
          </a:p>
          <a:p>
            <a:r>
              <a:rPr lang="en-US" sz="2600" dirty="0"/>
              <a:t>    print('This is printed first')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second')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  <a:p>
            <a:endParaRPr lang="en-US" sz="2600" dirty="0"/>
          </a:p>
          <a:p>
            <a:r>
              <a:rPr lang="en-US" sz="2600" dirty="0"/>
              <a:t>    n += 1</a:t>
            </a:r>
          </a:p>
          <a:p>
            <a:r>
              <a:rPr lang="en-US" sz="2600" dirty="0"/>
              <a:t>    print('This is printed at last')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yield</a:t>
            </a:r>
            <a:r>
              <a:rPr lang="en-US" sz="2600" dirty="0"/>
              <a:t> 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Function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00723" y="2709000"/>
            <a:ext cx="4336014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 of "n" is remembered between calls</a:t>
            </a:r>
          </a:p>
        </p:txBody>
      </p:sp>
    </p:spTree>
    <p:extLst>
      <p:ext uri="{BB962C8B-B14F-4D97-AF65-F5344CB8AC3E}">
        <p14:creationId xmlns:p14="http://schemas.microsoft.com/office/powerpoint/2010/main" val="41148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457857"/>
          </a:xfrm>
        </p:spPr>
        <p:txBody>
          <a:bodyPr>
            <a:normAutofit/>
          </a:bodyPr>
          <a:lstStyle/>
          <a:p>
            <a:r>
              <a:rPr lang="en-US" dirty="0"/>
              <a:t>Generators can be easily created using </a:t>
            </a:r>
            <a:r>
              <a:rPr lang="en-US" b="1" dirty="0">
                <a:solidFill>
                  <a:schemeClr val="bg1"/>
                </a:solidFill>
              </a:rPr>
              <a:t>generator expressions</a:t>
            </a:r>
          </a:p>
          <a:p>
            <a:r>
              <a:rPr lang="en-US" dirty="0"/>
              <a:t>Same as lambda function creates an anonymous function, </a:t>
            </a:r>
            <a:r>
              <a:rPr lang="en-US" b="1" dirty="0">
                <a:solidFill>
                  <a:schemeClr val="bg1"/>
                </a:solidFill>
              </a:rPr>
              <a:t>generator expression </a:t>
            </a:r>
            <a:r>
              <a:rPr lang="en-US" dirty="0"/>
              <a:t>creates an anonymous </a:t>
            </a:r>
            <a:r>
              <a:rPr lang="en-US" b="1" dirty="0">
                <a:solidFill>
                  <a:schemeClr val="bg1"/>
                </a:solidFill>
              </a:rPr>
              <a:t>generator function</a:t>
            </a:r>
          </a:p>
          <a:p>
            <a:r>
              <a:rPr lang="en-US" dirty="0"/>
              <a:t>The syntax for generator expression is similar to that of a list comprehension</a:t>
            </a:r>
          </a:p>
          <a:p>
            <a:r>
              <a:rPr lang="en-US" dirty="0"/>
              <a:t>The difference between them is that generator expression produces </a:t>
            </a:r>
            <a:r>
              <a:rPr lang="en-US" b="1" dirty="0">
                <a:solidFill>
                  <a:schemeClr val="bg1"/>
                </a:solidFill>
              </a:rPr>
              <a:t>one item at a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19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  <a:p>
            <a:pPr lvl="1"/>
            <a:r>
              <a:rPr lang="en-US" dirty="0"/>
              <a:t>Loops and Iterators</a:t>
            </a:r>
          </a:p>
          <a:p>
            <a:r>
              <a:rPr lang="en-US" dirty="0"/>
              <a:t>What are Generators?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Generators and Functions</a:t>
            </a:r>
          </a:p>
          <a:p>
            <a:pPr lvl="1"/>
            <a:r>
              <a:rPr lang="en-US" dirty="0"/>
              <a:t>Generator Expressions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2CB-3925-4BC0-AC02-3C34587A0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94001"/>
            <a:ext cx="11282030" cy="4680000"/>
          </a:xfrm>
        </p:spPr>
        <p:txBody>
          <a:bodyPr/>
          <a:lstStyle/>
          <a:p>
            <a:r>
              <a:rPr lang="en-GB" sz="2600" i="1" dirty="0">
                <a:solidFill>
                  <a:schemeClr val="accent2"/>
                </a:solidFill>
              </a:rPr>
              <a:t># Initialize the list</a:t>
            </a:r>
          </a:p>
          <a:p>
            <a:r>
              <a:rPr lang="en-GB" sz="2600" dirty="0"/>
              <a:t>my_list = [1, 3, 6, 10]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square each term using list comprehension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[1, 9, 36, 100]</a:t>
            </a:r>
          </a:p>
          <a:p>
            <a:r>
              <a:rPr lang="en-GB" sz="2600" dirty="0"/>
              <a:t>print([x**2 for x in my_list])</a:t>
            </a:r>
          </a:p>
          <a:p>
            <a:endParaRPr lang="en-GB" sz="2600" i="1" dirty="0"/>
          </a:p>
          <a:p>
            <a:r>
              <a:rPr lang="en-GB" sz="2600" i="1" dirty="0">
                <a:solidFill>
                  <a:schemeClr val="accent2"/>
                </a:solidFill>
              </a:rPr>
              <a:t># same thing can be done using generator expression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# Output: &lt;generator object &lt;genexpr&gt; at 0x0000000002EBDAF8&gt;</a:t>
            </a:r>
          </a:p>
          <a:p>
            <a:r>
              <a:rPr lang="en-GB" sz="2600" dirty="0"/>
              <a:t>print((x**2 for x in my_list))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801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8203" y="3563799"/>
            <a:ext cx="4467798" cy="618925"/>
          </a:xfrm>
        </p:spPr>
        <p:txBody>
          <a:bodyPr/>
          <a:lstStyle/>
          <a:p>
            <a:r>
              <a:rPr lang="en-US" sz="2600" dirty="0"/>
              <a:t>print(list(squares(5)))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generator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squares</a:t>
            </a:r>
            <a:r>
              <a:rPr lang="en-US" dirty="0"/>
              <a:t> that should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should generate the squares of all numbers from </a:t>
            </a:r>
            <a:r>
              <a:rPr lang="en-US" b="1" dirty="0">
                <a:solidFill>
                  <a:schemeClr val="bg1"/>
                </a:solidFill>
              </a:rPr>
              <a:t>1 to n</a:t>
            </a:r>
            <a:r>
              <a:rPr lang="en-US" b="1" dirty="0"/>
              <a:t> </a:t>
            </a:r>
            <a:r>
              <a:rPr lang="en-US" dirty="0"/>
              <a:t>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87827" y="3715761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506037" y="3563799"/>
            <a:ext cx="3399963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4, 9, 16, 25]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8203" y="4356115"/>
            <a:ext cx="3837797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squares(n):</a:t>
            </a:r>
          </a:p>
          <a:p>
            <a:r>
              <a:rPr lang="en-US" sz="2600" dirty="0"/>
              <a:t>    i = 1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 * i</a:t>
            </a:r>
          </a:p>
          <a:p>
            <a:r>
              <a:rPr lang="en-US" sz="2600" dirty="0"/>
              <a:t>        i += 1</a:t>
            </a:r>
          </a:p>
        </p:txBody>
      </p:sp>
    </p:spTree>
    <p:extLst>
      <p:ext uri="{BB962C8B-B14F-4D97-AF65-F5344CB8AC3E}">
        <p14:creationId xmlns:p14="http://schemas.microsoft.com/office/powerpoint/2010/main" val="267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25336" y="3896825"/>
            <a:ext cx="5941325" cy="618925"/>
          </a:xfrm>
        </p:spPr>
        <p:txBody>
          <a:bodyPr/>
          <a:lstStyle/>
          <a:p>
            <a:r>
              <a:rPr lang="en-US" sz="2600" dirty="0"/>
              <a:t>print(list(genrange(1, 10)))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24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generator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genrange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generate all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Generator Range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25336" y="5352411"/>
            <a:ext cx="6082001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[1, 2, 3, 4, 5, 6, 7, 8, 9, 10]</a:t>
            </a:r>
            <a:endParaRPr lang="bg-BG" sz="2600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2758F218-E33C-4847-BA94-D459874B28DF}"/>
              </a:ext>
            </a:extLst>
          </p:cNvPr>
          <p:cNvSpPr/>
          <p:nvPr/>
        </p:nvSpPr>
        <p:spPr bwMode="auto">
          <a:xfrm rot="5400000">
            <a:off x="5870998" y="4776580"/>
            <a:ext cx="45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B363-34F7-450C-A888-5FF5EB0E1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764000"/>
            <a:ext cx="5220000" cy="3139615"/>
          </a:xfrm>
        </p:spPr>
        <p:txBody>
          <a:bodyPr/>
          <a:lstStyle/>
          <a:p>
            <a:r>
              <a:rPr lang="en-US" sz="2600" dirty="0"/>
              <a:t>def genrange(start, end):</a:t>
            </a:r>
          </a:p>
          <a:p>
            <a:r>
              <a:rPr lang="en-US" sz="2600" dirty="0"/>
              <a:t>    i = start</a:t>
            </a:r>
          </a:p>
          <a:p>
            <a:r>
              <a:rPr lang="en-US" sz="2600" dirty="0"/>
              <a:t>    n = end</a:t>
            </a:r>
          </a:p>
          <a:p>
            <a:r>
              <a:rPr lang="en-US" sz="2600" dirty="0"/>
              <a:t>    while i &lt;= n:</a:t>
            </a:r>
          </a:p>
          <a:p>
            <a:r>
              <a:rPr lang="en-US" sz="2600" dirty="0"/>
              <a:t>        yield i</a:t>
            </a:r>
          </a:p>
          <a:p>
            <a:r>
              <a:rPr lang="en-US" sz="2600" dirty="0"/>
              <a:t>        i +=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Generator Range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E5CDF7E-280A-4643-9EB6-46A2F15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8378" y="1226836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854" y="1629000"/>
            <a:ext cx="8251028" cy="46355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Iterator is an object that can be iterated upon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Functions that returns iterators are called generators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Generators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dirty="0"/>
              <a:t>, Functions -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Generator expression is like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B429A-2180-4D12-97FB-C85A0904CB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Iterator is simply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can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upon</a:t>
            </a:r>
          </a:p>
          <a:p>
            <a:r>
              <a:rPr lang="en-US" dirty="0"/>
              <a:t>An object which will return data, </a:t>
            </a:r>
            <a:r>
              <a:rPr lang="en-US" b="1" dirty="0">
                <a:solidFill>
                  <a:schemeClr val="bg1"/>
                </a:solidFill>
              </a:rPr>
              <a:t>one element </a:t>
            </a:r>
            <a:r>
              <a:rPr lang="en-US" dirty="0"/>
              <a:t>at a time</a:t>
            </a:r>
          </a:p>
          <a:p>
            <a:r>
              <a:rPr lang="en-US" dirty="0"/>
              <a:t>Iterator object must implement two methods,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__next__()</a:t>
            </a:r>
            <a:r>
              <a:rPr lang="en-US" dirty="0"/>
              <a:t> (iterator protocol)</a:t>
            </a:r>
          </a:p>
          <a:p>
            <a:r>
              <a:rPr lang="en-US" dirty="0"/>
              <a:t>An object is called iterable if we can </a:t>
            </a:r>
            <a:r>
              <a:rPr lang="en-US" b="1" dirty="0">
                <a:solidFill>
                  <a:schemeClr val="bg1"/>
                </a:solidFill>
              </a:rPr>
              <a:t>get an iterator</a:t>
            </a:r>
            <a:r>
              <a:rPr lang="en-US" dirty="0"/>
              <a:t> from it</a:t>
            </a:r>
          </a:p>
          <a:p>
            <a:r>
              <a:rPr lang="en-US" dirty="0"/>
              <a:t>Such are: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tuple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 etc...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Iterators?</a:t>
            </a:r>
          </a:p>
        </p:txBody>
      </p:sp>
    </p:spTree>
    <p:extLst>
      <p:ext uri="{BB962C8B-B14F-4D97-AF65-F5344CB8AC3E}">
        <p14:creationId xmlns:p14="http://schemas.microsoft.com/office/powerpoint/2010/main" val="38125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iter()</a:t>
            </a:r>
            <a:r>
              <a:rPr lang="en-US" sz="3600" dirty="0"/>
              <a:t> function (which calls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__iter__()</a:t>
            </a:r>
            <a:r>
              <a:rPr lang="en-US" sz="3600" dirty="0"/>
              <a:t> method) returns an iterator from an iterable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574000"/>
            <a:ext cx="6660000" cy="3559730"/>
          </a:xfrm>
        </p:spPr>
        <p:txBody>
          <a:bodyPr/>
          <a:lstStyle/>
          <a:p>
            <a:r>
              <a:rPr lang="en-US" sz="2600" dirty="0"/>
              <a:t>my_list = [4, 7, 0, 3]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get an iterator using iter()</a:t>
            </a:r>
          </a:p>
          <a:p>
            <a:r>
              <a:rPr lang="en-US" sz="2600" dirty="0"/>
              <a:t>my_iter = </a:t>
            </a:r>
            <a:r>
              <a:rPr lang="en-US" sz="2600" dirty="0">
                <a:solidFill>
                  <a:schemeClr val="bg1"/>
                </a:solidFill>
              </a:rPr>
              <a:t>iter</a:t>
            </a:r>
            <a:r>
              <a:rPr lang="en-US" sz="2600" dirty="0"/>
              <a:t>(my_list)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(my_iter))       </a:t>
            </a:r>
            <a:r>
              <a:rPr lang="en-US" sz="26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US" sz="2600" dirty="0"/>
              <a:t>print(my_iter</a:t>
            </a:r>
            <a:r>
              <a:rPr lang="en-US" sz="2600" dirty="0">
                <a:solidFill>
                  <a:schemeClr val="bg1"/>
                </a:solidFill>
              </a:rPr>
              <a:t>.__next__()</a:t>
            </a:r>
            <a:r>
              <a:rPr lang="en-US" sz="2600" dirty="0"/>
              <a:t>) 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next</a:t>
            </a:r>
            <a:r>
              <a:rPr lang="en-US" sz="2600" dirty="0"/>
              <a:t>(my_iter)   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</p:spTree>
    <p:extLst>
      <p:ext uri="{BB962C8B-B14F-4D97-AF65-F5344CB8AC3E}">
        <p14:creationId xmlns:p14="http://schemas.microsoft.com/office/powerpoint/2010/main" val="3465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593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automatically through the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can iterate over any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for loop is implemented as: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Iterators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3337568"/>
            <a:ext cx="9450000" cy="3317932"/>
          </a:xfrm>
        </p:spPr>
        <p:txBody>
          <a:bodyPr/>
          <a:lstStyle/>
          <a:p>
            <a:r>
              <a:rPr lang="en-US" dirty="0"/>
              <a:t>iter_obj = iter(iterable)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element = </a:t>
            </a:r>
            <a:r>
              <a:rPr lang="en-US" dirty="0">
                <a:solidFill>
                  <a:schemeClr val="bg1"/>
                </a:solidFill>
              </a:rPr>
              <a:t>next(iter_obj)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get the next item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do something with element</a:t>
            </a:r>
          </a:p>
          <a:p>
            <a:r>
              <a:rPr lang="en-US" dirty="0"/>
              <a:t>    except </a:t>
            </a:r>
            <a:r>
              <a:rPr lang="en-US" dirty="0">
                <a:solidFill>
                  <a:schemeClr val="bg1"/>
                </a:solidFill>
              </a:rPr>
              <a:t>StopIteration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    # if StopIteration is raised, break from loop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85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for loop creates an iterator object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iter_obj</a:t>
            </a:r>
            <a:r>
              <a:rPr lang="en-US" sz="3600" dirty="0"/>
              <a:t>) by calling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iter()</a:t>
            </a:r>
            <a:r>
              <a:rPr lang="en-US" sz="3600" dirty="0"/>
              <a:t> on the iterable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Inside the loop, it calls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600" dirty="0"/>
              <a:t> to get the next element and executes the body of the for loop with this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After all the items exhaust,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StopIteration</a:t>
            </a:r>
            <a:r>
              <a:rPr lang="en-US" sz="3600" dirty="0"/>
              <a:t> is raised which is internally caught and the loop ends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059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99" y="4932296"/>
            <a:ext cx="6143613" cy="1459155"/>
          </a:xfrm>
        </p:spPr>
        <p:txBody>
          <a:bodyPr/>
          <a:lstStyle/>
          <a:p>
            <a:r>
              <a:rPr lang="en-US" sz="2600" dirty="0"/>
              <a:t>one_to_ten = custom_range(1, 10)</a:t>
            </a:r>
          </a:p>
          <a:p>
            <a:r>
              <a:rPr lang="en-US" sz="2600" dirty="0"/>
              <a:t>for num in one_to_ten:</a:t>
            </a:r>
          </a:p>
          <a:p>
            <a:r>
              <a:rPr lang="en-US" sz="2600" dirty="0"/>
              <a:t>    print(num)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47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Since iterators are implemented using classes, create a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custom_range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__iter__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__next__</a:t>
            </a:r>
            <a:r>
              <a:rPr lang="en-US" sz="3600" dirty="0"/>
              <a:t> methods, so the iterator returns the numbers from the start to the end (inclusive)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Custom Range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447806" y="5504374"/>
            <a:ext cx="40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318600" y="4722238"/>
            <a:ext cx="801639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1</a:t>
            </a:r>
          </a:p>
          <a:p>
            <a:r>
              <a:rPr lang="en-US" sz="2600" dirty="0"/>
              <a:t>2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055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B65F9-9B29-4B48-B249-5669F92F5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E185D9-95CF-4827-BBA2-2984B9BF9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DEC94-93AF-4B91-A90E-2DAB44D974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</TotalTime>
  <Words>1380</Words>
  <Application>Microsoft Office PowerPoint</Application>
  <PresentationFormat>Widescreen</PresentationFormat>
  <Paragraphs>234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Iterators and Generators</vt:lpstr>
      <vt:lpstr>Table of Contents</vt:lpstr>
      <vt:lpstr>Have a Question?</vt:lpstr>
      <vt:lpstr>What are Iterators?</vt:lpstr>
      <vt:lpstr>What are Iterators?</vt:lpstr>
      <vt:lpstr>Example: Iterator</vt:lpstr>
      <vt:lpstr>For Loops and Iterators</vt:lpstr>
      <vt:lpstr>Explanation</vt:lpstr>
      <vt:lpstr>Problem: Custom Range</vt:lpstr>
      <vt:lpstr>Solution: Custom Range</vt:lpstr>
      <vt:lpstr>Problem: Reverse Iter</vt:lpstr>
      <vt:lpstr>Solution: Reverse Iter</vt:lpstr>
      <vt:lpstr>What are Generators?</vt:lpstr>
      <vt:lpstr>What are Generators?</vt:lpstr>
      <vt:lpstr>Example: Generators</vt:lpstr>
      <vt:lpstr>The yield Statement</vt:lpstr>
      <vt:lpstr>Generators vs Normal Functions</vt:lpstr>
      <vt:lpstr>Example: Generator Function</vt:lpstr>
      <vt:lpstr>Generator Expression</vt:lpstr>
      <vt:lpstr>Example: Generator Expression</vt:lpstr>
      <vt:lpstr>Problem: Squares</vt:lpstr>
      <vt:lpstr>Problem: Generator Range</vt:lpstr>
      <vt:lpstr>Solution: Generator Range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Iterators and Generators</dc:title>
  <dc:subject>Python OOP -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97</cp:revision>
  <dcterms:created xsi:type="dcterms:W3CDTF">2018-05-23T13:08:44Z</dcterms:created>
  <dcterms:modified xsi:type="dcterms:W3CDTF">2021-01-07T17:55:18Z</dcterms:modified>
  <cp:category>python;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