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9"/>
  </p:notesMasterIdLst>
  <p:handoutMasterIdLst>
    <p:handoutMasterId r:id="rId50"/>
  </p:handoutMasterIdLst>
  <p:sldIdLst>
    <p:sldId id="256" r:id="rId5"/>
    <p:sldId id="295" r:id="rId6"/>
    <p:sldId id="258" r:id="rId7"/>
    <p:sldId id="304" r:id="rId8"/>
    <p:sldId id="317" r:id="rId9"/>
    <p:sldId id="321" r:id="rId10"/>
    <p:sldId id="308" r:id="rId11"/>
    <p:sldId id="319" r:id="rId12"/>
    <p:sldId id="310" r:id="rId13"/>
    <p:sldId id="309" r:id="rId14"/>
    <p:sldId id="322" r:id="rId15"/>
    <p:sldId id="296" r:id="rId16"/>
    <p:sldId id="297" r:id="rId17"/>
    <p:sldId id="271" r:id="rId18"/>
    <p:sldId id="311" r:id="rId19"/>
    <p:sldId id="272" r:id="rId20"/>
    <p:sldId id="273" r:id="rId21"/>
    <p:sldId id="274" r:id="rId22"/>
    <p:sldId id="275" r:id="rId23"/>
    <p:sldId id="276" r:id="rId24"/>
    <p:sldId id="277" r:id="rId25"/>
    <p:sldId id="312" r:id="rId26"/>
    <p:sldId id="313" r:id="rId27"/>
    <p:sldId id="316" r:id="rId28"/>
    <p:sldId id="314" r:id="rId29"/>
    <p:sldId id="298" r:id="rId30"/>
    <p:sldId id="320" r:id="rId31"/>
    <p:sldId id="300" r:id="rId32"/>
    <p:sldId id="323" r:id="rId33"/>
    <p:sldId id="280" r:id="rId34"/>
    <p:sldId id="281" r:id="rId35"/>
    <p:sldId id="283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84" r:id="rId45"/>
    <p:sldId id="290" r:id="rId46"/>
    <p:sldId id="292" r:id="rId47"/>
    <p:sldId id="29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17"/>
            <p14:sldId id="321"/>
            <p14:sldId id="308"/>
            <p14:sldId id="319"/>
            <p14:sldId id="310"/>
            <p14:sldId id="309"/>
            <p14:sldId id="322"/>
          </p14:sldIdLst>
        </p14:section>
        <p14:section name="Unit Testing" id="{3CEAD99F-3A4F-4E43-921E-60EC686B0383}">
          <p14:sldIdLst>
            <p14:sldId id="296"/>
            <p14:sldId id="297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312"/>
            <p14:sldId id="313"/>
            <p14:sldId id="316"/>
            <p14:sldId id="314"/>
          </p14:sldIdLst>
        </p14:section>
        <p14:section name="Mocking" id="{D2F14676-B815-429A-9172-B9CFA43F7902}">
          <p14:sldIdLst>
            <p14:sldId id="298"/>
            <p14:sldId id="320"/>
            <p14:sldId id="300"/>
            <p14:sldId id="323"/>
          </p14:sldIdLst>
        </p14:section>
        <p14:section name="Good Practices" id="{F197DC39-0710-4335-BB31-99A807F6C847}">
          <p14:sldIdLst>
            <p14:sldId id="280"/>
            <p14:sldId id="281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29" y="7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Automated tests:</a:t>
            </a:r>
          </a:p>
          <a:p>
            <a:pPr lvl="1"/>
            <a:r>
              <a:rPr lang="en-US" sz="3400" dirty="0"/>
              <a:t>are automatically repeatable</a:t>
            </a:r>
          </a:p>
          <a:p>
            <a:pPr lvl="1"/>
            <a:r>
              <a:rPr lang="en-US" sz="3400" dirty="0"/>
              <a:t>fail as early as possible</a:t>
            </a:r>
          </a:p>
          <a:p>
            <a:pPr lvl="1"/>
            <a:r>
              <a:rPr lang="en-US" sz="3400" dirty="0"/>
              <a:t>enable the presentation of business requirements in code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reduce the </a:t>
            </a:r>
            <a:r>
              <a:rPr lang="en-US" sz="3400" b="1" dirty="0">
                <a:solidFill>
                  <a:schemeClr val="bg1"/>
                </a:solidFill>
              </a:rPr>
              <a:t>cost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of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decrease</a:t>
            </a:r>
            <a:r>
              <a:rPr lang="en-US" sz="3400" dirty="0"/>
              <a:t> the number of </a:t>
            </a: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dirty="0"/>
              <a:t> in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Improve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While writing tests, different conventions and practices are used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</a:rPr>
              <a:t>Less</a:t>
            </a:r>
            <a:r>
              <a:rPr lang="en-US" sz="3400" dirty="0"/>
              <a:t> abstract, </a:t>
            </a:r>
            <a:r>
              <a:rPr lang="en-US" sz="3400" b="1" dirty="0">
                <a:solidFill>
                  <a:schemeClr val="bg1"/>
                </a:solidFill>
              </a:rPr>
              <a:t>more </a:t>
            </a:r>
            <a:r>
              <a:rPr lang="en-US" sz="3400" dirty="0"/>
              <a:t>concrete</a:t>
            </a:r>
          </a:p>
          <a:p>
            <a:pPr lvl="1">
              <a:lnSpc>
                <a:spcPct val="100000"/>
              </a:lnSpc>
            </a:pPr>
            <a:r>
              <a:rPr lang="en-GB" sz="3400" dirty="0"/>
              <a:t>Test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specific </a:t>
            </a:r>
            <a:r>
              <a:rPr lang="en-US" sz="3400" dirty="0"/>
              <a:t>cases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Triple A</a:t>
            </a:r>
            <a:r>
              <a:rPr lang="en-US" sz="3600" dirty="0"/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Act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conventions while testing</a:t>
            </a:r>
          </a:p>
        </p:txBody>
      </p:sp>
    </p:spTree>
    <p:extLst>
      <p:ext uri="{BB962C8B-B14F-4D97-AF65-F5344CB8AC3E}">
        <p14:creationId xmlns:p14="http://schemas.microsoft.com/office/powerpoint/2010/main" val="40300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02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Unit Testing</a:t>
            </a:r>
            <a:r>
              <a:rPr lang="en-US" sz="3600" b="1" dirty="0"/>
              <a:t> </a:t>
            </a:r>
            <a:r>
              <a:rPr lang="en-US" sz="3600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purpose is to validate that each unit of the software code </a:t>
            </a:r>
            <a:r>
              <a:rPr lang="en-US" sz="3600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Unit Testing is done </a:t>
            </a:r>
            <a:r>
              <a:rPr lang="en-US" sz="3600" b="1" dirty="0">
                <a:solidFill>
                  <a:schemeClr val="bg1"/>
                </a:solidFill>
              </a:rPr>
              <a:t>during the development </a:t>
            </a:r>
            <a:r>
              <a:rPr lang="en-US" sz="3600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00000" cy="5682857"/>
          </a:xfrm>
        </p:spPr>
        <p:txBody>
          <a:bodyPr>
            <a:normAutofit/>
          </a:bodyPr>
          <a:lstStyle/>
          <a:p>
            <a:r>
              <a:rPr lang="en-US" sz="3600" dirty="0"/>
              <a:t>Individual </a:t>
            </a:r>
            <a:r>
              <a:rPr lang="en-US" sz="3600" b="1" dirty="0">
                <a:solidFill>
                  <a:schemeClr val="bg1"/>
                </a:solidFill>
              </a:rPr>
              <a:t>units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are being tested</a:t>
            </a:r>
          </a:p>
          <a:p>
            <a:r>
              <a:rPr lang="en-US" sz="3600" dirty="0"/>
              <a:t>Validate </a:t>
            </a:r>
            <a:r>
              <a:rPr lang="en-US" sz="3600" b="1" dirty="0">
                <a:solidFill>
                  <a:schemeClr val="bg1"/>
                </a:solidFill>
              </a:rPr>
              <a:t>each unit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perform as expected</a:t>
            </a:r>
          </a:p>
          <a:p>
            <a:r>
              <a:rPr lang="en-US" sz="3600" dirty="0"/>
              <a:t>A unit may be an </a:t>
            </a:r>
            <a:r>
              <a:rPr lang="en-US" sz="3600" b="1" dirty="0">
                <a:solidFill>
                  <a:schemeClr val="bg1"/>
                </a:solidFill>
              </a:rPr>
              <a:t>individual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Function</a:t>
            </a:r>
          </a:p>
          <a:p>
            <a:pPr lvl="1"/>
            <a:r>
              <a:rPr lang="en-US" sz="3400" dirty="0"/>
              <a:t>Method</a:t>
            </a:r>
          </a:p>
          <a:p>
            <a:pPr lvl="1"/>
            <a:r>
              <a:rPr lang="en-US" sz="3400" dirty="0"/>
              <a:t>Procedure</a:t>
            </a:r>
          </a:p>
          <a:p>
            <a:pPr lvl="1"/>
            <a:r>
              <a:rPr lang="en-US" sz="3400" dirty="0"/>
              <a:t>Modules</a:t>
            </a:r>
          </a:p>
          <a:p>
            <a:pPr lvl="1"/>
            <a:r>
              <a:rPr lang="en-US" sz="3400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Test fixture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baseline</a:t>
            </a:r>
            <a:r>
              <a:rPr lang="en-US" sz="3400" dirty="0"/>
              <a:t> for running tests to ensure there is a </a:t>
            </a:r>
            <a:r>
              <a:rPr lang="en-US" sz="3400" b="1" dirty="0">
                <a:solidFill>
                  <a:schemeClr val="bg1"/>
                </a:solidFill>
              </a:rPr>
              <a:t>fixed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environment</a:t>
            </a:r>
            <a:r>
              <a:rPr lang="en-US" sz="3400" dirty="0"/>
              <a:t> in which tests are run so that results are </a:t>
            </a:r>
            <a:r>
              <a:rPr lang="en-US" sz="3400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sz="3600" dirty="0"/>
              <a:t>Test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 of conditions</a:t>
            </a:r>
            <a:r>
              <a:rPr lang="en-US" sz="3400" b="1" dirty="0"/>
              <a:t> </a:t>
            </a:r>
            <a:r>
              <a:rPr lang="en-US" sz="3400" dirty="0"/>
              <a:t>used to determine if a system works </a:t>
            </a:r>
            <a:r>
              <a:rPr lang="en-US" sz="3400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sz="3600" dirty="0"/>
              <a:t>Test suite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collection</a:t>
            </a:r>
            <a:r>
              <a:rPr lang="en-US" sz="3400" dirty="0">
                <a:solidFill>
                  <a:schemeClr val="bg1"/>
                </a:solidFill>
              </a:rPr>
              <a:t>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sz="3400" dirty="0"/>
              <a:t> used to test a software if it has some specified set of behaviors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72876"/>
          </a:xfrm>
        </p:spPr>
        <p:txBody>
          <a:bodyPr>
            <a:normAutofit/>
          </a:bodyPr>
          <a:lstStyle/>
          <a:p>
            <a:r>
              <a:rPr lang="en-US" sz="3600" dirty="0"/>
              <a:t>Test runner</a:t>
            </a:r>
          </a:p>
          <a:p>
            <a:pPr lvl="1"/>
            <a:r>
              <a:rPr lang="en-US" sz="3400" dirty="0"/>
              <a:t>A component which </a:t>
            </a:r>
            <a:r>
              <a:rPr lang="en-US" sz="3400" b="1" dirty="0">
                <a:solidFill>
                  <a:schemeClr val="bg1"/>
                </a:solidFill>
              </a:rPr>
              <a:t>sets up the execution</a:t>
            </a:r>
            <a:r>
              <a:rPr lang="en-US" sz="3400" b="1" dirty="0"/>
              <a:t> </a:t>
            </a:r>
            <a:r>
              <a:rPr lang="en-US" sz="3400" dirty="0"/>
              <a:t>of tests and provides the </a:t>
            </a:r>
            <a:r>
              <a:rPr lang="en-US" sz="3400" b="1" dirty="0">
                <a:solidFill>
                  <a:schemeClr val="bg1"/>
                </a:solidFill>
              </a:rPr>
              <a:t>outcome</a:t>
            </a:r>
            <a:r>
              <a:rPr lang="en-US" sz="3400" dirty="0"/>
              <a:t> to the user</a:t>
            </a: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1000" y="3156764"/>
            <a:ext cx="6525000" cy="3531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class SimpleTest(unittest.TestCase):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def test_upper(self):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result = 'foo'.upper()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expected_result = 'FOO'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self.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(result, expected_result)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unittest.main()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>
            <a:normAutofit/>
          </a:bodyPr>
          <a:lstStyle/>
          <a:p>
            <a:r>
              <a:rPr lang="en-US" sz="3600" dirty="0"/>
              <a:t>Run by the following block of code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r>
              <a:rPr lang="en-US" sz="3600" dirty="0"/>
              <a:t>The possible outcomes are</a:t>
            </a:r>
          </a:p>
          <a:p>
            <a:pPr lvl="1"/>
            <a:r>
              <a:rPr lang="en-US" sz="3400" dirty="0"/>
              <a:t>OK –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tests </a:t>
            </a:r>
            <a:r>
              <a:rPr lang="en-US" sz="3400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sz="3400" dirty="0"/>
              <a:t>FAIL – </a:t>
            </a:r>
            <a:r>
              <a:rPr lang="en-US" sz="3400" b="1" dirty="0">
                <a:solidFill>
                  <a:schemeClr val="bg1"/>
                </a:solidFill>
              </a:rPr>
              <a:t>one or many</a:t>
            </a:r>
            <a:r>
              <a:rPr lang="en-US" sz="3400" b="1" dirty="0"/>
              <a:t> </a:t>
            </a:r>
            <a:r>
              <a:rPr lang="en-US" sz="3400" dirty="0"/>
              <a:t>tests </a:t>
            </a:r>
            <a:r>
              <a:rPr lang="en-US" sz="3400" b="1" dirty="0">
                <a:solidFill>
                  <a:schemeClr val="bg1"/>
                </a:solidFill>
              </a:rPr>
              <a:t>failed</a:t>
            </a:r>
            <a:r>
              <a:rPr lang="en-US" sz="3400" dirty="0"/>
              <a:t> and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sz="3400" dirty="0"/>
              <a:t> exception is raised</a:t>
            </a:r>
          </a:p>
          <a:p>
            <a:pPr lvl="1"/>
            <a:r>
              <a:rPr lang="en-US" sz="3400" dirty="0"/>
              <a:t>ERROR – the tests raised an exception </a:t>
            </a:r>
            <a:r>
              <a:rPr lang="en-US" sz="3400" b="1" dirty="0">
                <a:solidFill>
                  <a:schemeClr val="bg1"/>
                </a:solidFill>
              </a:rPr>
              <a:t>other than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unittest</a:t>
            </a:r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sz="3600" dirty="0"/>
              <a:t> – create test cases by </a:t>
            </a:r>
            <a:r>
              <a:rPr lang="en-US" sz="3600" b="1" dirty="0">
                <a:solidFill>
                  <a:schemeClr val="bg1"/>
                </a:solidFill>
              </a:rPr>
              <a:t>subclassing</a:t>
            </a:r>
            <a:r>
              <a:rPr lang="en-US" sz="3600" dirty="0"/>
              <a:t> it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assertEqual() /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assertNotEqual()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two arguments are </a:t>
            </a:r>
            <a:r>
              <a:rPr lang="en-GB" sz="3600" b="1" dirty="0">
                <a:solidFill>
                  <a:schemeClr val="bg1"/>
                </a:solidFill>
              </a:rPr>
              <a:t>equal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unequal</a:t>
            </a:r>
            <a:r>
              <a:rPr lang="en-GB" sz="3600" dirty="0"/>
              <a:t>  in value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assertFalse()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argument has a Boolean value of </a:t>
            </a:r>
            <a:r>
              <a:rPr lang="en-GB" sz="3600" b="1" dirty="0">
                <a:solidFill>
                  <a:schemeClr val="bg1"/>
                </a:solidFill>
              </a:rPr>
              <a:t>True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assertIn() / assertNotIn()</a:t>
            </a:r>
            <a:r>
              <a:rPr lang="en-GB" sz="3600" b="1" dirty="0"/>
              <a:t> </a:t>
            </a:r>
            <a:r>
              <a:rPr lang="en-US" sz="3600" dirty="0"/>
              <a:t>–</a:t>
            </a:r>
            <a:r>
              <a:rPr lang="en-GB" sz="3600" b="1" dirty="0"/>
              <a:t> </a:t>
            </a:r>
            <a:r>
              <a:rPr lang="en-GB" sz="3600" dirty="0"/>
              <a:t>tests that the first argument </a:t>
            </a:r>
            <a:r>
              <a:rPr lang="en-GB" sz="3600" b="1" dirty="0">
                <a:solidFill>
                  <a:schemeClr val="bg1"/>
                </a:solidFill>
              </a:rPr>
              <a:t>is in</a:t>
            </a:r>
            <a:r>
              <a:rPr lang="en-GB" sz="3600" b="1" dirty="0"/>
              <a:t> </a:t>
            </a:r>
            <a:r>
              <a:rPr lang="en-GB" sz="3600" dirty="0"/>
              <a:t>/ </a:t>
            </a:r>
            <a:r>
              <a:rPr lang="en-GB" sz="3600" b="1" dirty="0">
                <a:solidFill>
                  <a:schemeClr val="bg1"/>
                </a:solidFill>
              </a:rPr>
              <a:t>is not in</a:t>
            </a:r>
            <a:r>
              <a:rPr lang="en-GB" sz="3600" dirty="0"/>
              <a:t> the second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assertRaises()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US" sz="3600" b="1" dirty="0">
                <a:solidFill>
                  <a:schemeClr val="bg1"/>
                </a:solidFill>
              </a:rPr>
              <a:t>raises</a:t>
            </a:r>
            <a:r>
              <a:rPr lang="en-US" sz="3600" dirty="0"/>
              <a:t> a specific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provides a command-line </a:t>
            </a:r>
            <a:r>
              <a:rPr lang="en-US" sz="3600" b="1" dirty="0">
                <a:solidFill>
                  <a:schemeClr val="bg1"/>
                </a:solidFill>
              </a:rPr>
              <a:t>interface</a:t>
            </a:r>
            <a:r>
              <a:rPr lang="en-US" sz="3600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setUp()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prepares the </a:t>
            </a:r>
            <a:r>
              <a:rPr lang="en-US" sz="3600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sz="3400" dirty="0"/>
              <a:t>The method is called </a:t>
            </a:r>
            <a:r>
              <a:rPr lang="en-US" sz="3400" b="1" dirty="0">
                <a:solidFill>
                  <a:schemeClr val="bg1"/>
                </a:solidFill>
              </a:rPr>
              <a:t>immediately before</a:t>
            </a:r>
            <a:r>
              <a:rPr lang="en-US" sz="3400" b="1" dirty="0"/>
              <a:t> </a:t>
            </a:r>
            <a:r>
              <a:rPr lang="en-US" sz="3400" dirty="0"/>
              <a:t>the test method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we have a class Person with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get_full_name()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GB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484000"/>
            <a:ext cx="10949531" cy="3758117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first_name, last_name, age):</a:t>
            </a:r>
          </a:p>
          <a:p>
            <a:r>
              <a:rPr lang="en-GB" sz="2000" dirty="0"/>
              <a:t>        self.first_name = first_name</a:t>
            </a:r>
          </a:p>
          <a:p>
            <a:r>
              <a:rPr lang="en-GB" sz="2000" dirty="0"/>
              <a:t>        self.last_name = last_name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get_full_name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{self.last_name}'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get_info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 is {self.age} years old'</a:t>
            </a:r>
          </a:p>
        </p:txBody>
      </p:sp>
    </p:spTree>
    <p:extLst>
      <p:ext uri="{BB962C8B-B14F-4D97-AF65-F5344CB8AC3E}">
        <p14:creationId xmlns:p14="http://schemas.microsoft.com/office/powerpoint/2010/main" val="1290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665594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We can test both methods using the code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6001" y="1795671"/>
            <a:ext cx="6660000" cy="4859829"/>
          </a:xfr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import</a:t>
            </a:r>
            <a:r>
              <a:rPr lang="en-GB" sz="1600" dirty="0"/>
              <a:t> unittest</a:t>
            </a:r>
          </a:p>
          <a:p>
            <a:endParaRPr lang="en-GB" sz="1600" dirty="0"/>
          </a:p>
          <a:p>
            <a:r>
              <a:rPr lang="en-GB" sz="1600" dirty="0"/>
              <a:t>class PersonTests(</a:t>
            </a:r>
            <a:r>
              <a:rPr lang="en-GB" sz="1600" dirty="0">
                <a:solidFill>
                  <a:schemeClr val="bg1"/>
                </a:solidFill>
              </a:rPr>
              <a:t>unittest.TestCase</a:t>
            </a:r>
            <a:r>
              <a:rPr lang="en-GB" sz="1600" dirty="0"/>
              <a:t>):</a:t>
            </a:r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setUp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self.person = Person("Luc", "Peterson", 25)</a:t>
            </a:r>
          </a:p>
          <a:p>
            <a:endParaRPr lang="en-GB" sz="1600" dirty="0"/>
          </a:p>
          <a:p>
            <a:r>
              <a:rPr lang="en-GB" sz="1600" dirty="0"/>
              <a:t>    def test_get_full_name(self):</a:t>
            </a:r>
          </a:p>
          <a:p>
            <a:r>
              <a:rPr lang="en-GB" sz="1600" dirty="0"/>
              <a:t>        result = self.person.get_full_name()</a:t>
            </a:r>
          </a:p>
          <a:p>
            <a:r>
              <a:rPr lang="en-GB" sz="1600" dirty="0"/>
              <a:t>        expected_result = "Luc Peterson"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    def test_get_info(self):</a:t>
            </a:r>
          </a:p>
          <a:p>
            <a:r>
              <a:rPr lang="en-GB" sz="1600" dirty="0"/>
              <a:t>        result = self.person.get_info()</a:t>
            </a:r>
          </a:p>
          <a:p>
            <a:r>
              <a:rPr lang="en-GB" sz="1600" dirty="0"/>
              <a:t>        expected_result = "Luc Peterson is 25 years old"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if __name__ == "__main__":</a:t>
            </a:r>
          </a:p>
          <a:p>
            <a:r>
              <a:rPr lang="en-GB" sz="1600" dirty="0"/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25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Advantages</a:t>
            </a:r>
            <a:r>
              <a:rPr lang="en-GB" sz="3600" dirty="0"/>
              <a:t> to placing the test code in a </a:t>
            </a:r>
            <a:r>
              <a:rPr lang="en-GB" sz="3600" b="1" dirty="0">
                <a:solidFill>
                  <a:schemeClr val="bg1"/>
                </a:solidFill>
              </a:rPr>
              <a:t>separate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module</a:t>
            </a:r>
            <a:r>
              <a:rPr lang="en-GB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module can be run standalone from the </a:t>
            </a:r>
            <a:r>
              <a:rPr lang="en-GB" sz="3400" b="1" dirty="0">
                <a:solidFill>
                  <a:schemeClr val="bg1"/>
                </a:solidFill>
              </a:rPr>
              <a:t>command line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code can more </a:t>
            </a:r>
            <a:r>
              <a:rPr lang="en-GB" sz="3400" b="1" dirty="0">
                <a:solidFill>
                  <a:schemeClr val="bg1"/>
                </a:solidFill>
              </a:rPr>
              <a:t>easily be separated</a:t>
            </a:r>
            <a:r>
              <a:rPr lang="en-GB" sz="3400" b="1" dirty="0"/>
              <a:t> </a:t>
            </a:r>
            <a:r>
              <a:rPr lang="en-GB" sz="3400" dirty="0"/>
              <a:t>from shipped code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Tested code can be </a:t>
            </a:r>
            <a:r>
              <a:rPr lang="en-GB" sz="3400" b="1" dirty="0">
                <a:solidFill>
                  <a:schemeClr val="bg1"/>
                </a:solidFill>
              </a:rPr>
              <a:t>refactored</a:t>
            </a:r>
            <a:r>
              <a:rPr lang="en-GB" sz="3400" dirty="0"/>
              <a:t> more easily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If the testing strategy changes, there is </a:t>
            </a:r>
            <a:r>
              <a:rPr lang="en-GB" sz="3400" b="1" dirty="0">
                <a:solidFill>
                  <a:schemeClr val="bg1"/>
                </a:solidFill>
              </a:rPr>
              <a:t>no need</a:t>
            </a:r>
            <a:r>
              <a:rPr lang="en-GB" sz="3400" b="1" dirty="0"/>
              <a:t> </a:t>
            </a:r>
            <a:r>
              <a:rPr lang="en-GB" sz="3400" dirty="0"/>
              <a:t>to </a:t>
            </a:r>
            <a:r>
              <a:rPr lang="en-GB" sz="3400" b="1" dirty="0">
                <a:solidFill>
                  <a:schemeClr val="bg1"/>
                </a:solidFill>
              </a:rPr>
              <a:t>change the source code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Unittest Modules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0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B32CE-FA74-440A-8E5C-7FC28A80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FB0048-9AB1-4797-A197-D6D13619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02857"/>
          </a:xfrm>
        </p:spPr>
        <p:txBody>
          <a:bodyPr>
            <a:normAutofit/>
          </a:bodyPr>
          <a:lstStyle/>
          <a:p>
            <a:r>
              <a:rPr lang="en-GB" sz="3600" dirty="0"/>
              <a:t>Testing the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 Person</a:t>
            </a:r>
            <a:r>
              <a:rPr lang="en-GB" sz="3600" b="1" dirty="0"/>
              <a:t> </a:t>
            </a:r>
            <a:r>
              <a:rPr lang="en-GB" sz="3600" dirty="0"/>
              <a:t>from previous example:</a:t>
            </a:r>
          </a:p>
          <a:p>
            <a:pPr lvl="1"/>
            <a:r>
              <a:rPr lang="en-GB" sz="3400" dirty="0"/>
              <a:t>Create the tests</a:t>
            </a:r>
            <a:br>
              <a:rPr lang="en-GB" sz="3400" dirty="0"/>
            </a:br>
            <a:r>
              <a:rPr lang="en-GB" sz="3400" dirty="0"/>
              <a:t>in a separate module</a:t>
            </a:r>
          </a:p>
          <a:p>
            <a:pPr marL="442912" lvl="1" indent="0">
              <a:buNone/>
            </a:pPr>
            <a:endParaRPr lang="en-GB" sz="3400" dirty="0"/>
          </a:p>
          <a:p>
            <a:pPr lvl="1"/>
            <a:r>
              <a:rPr lang="en-GB" sz="3400" dirty="0"/>
              <a:t>Include them in a package in order to be able to make proper imports from the modules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8DD489A-E5DF-4AE5-B586-99FA08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Unittest Modules 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EF1-3169-43CD-B3FB-B258A260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2214000"/>
            <a:ext cx="29813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AB0A19-4392-4631-8748-764ADC4C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5724000"/>
            <a:ext cx="3876675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In plain English, mocking means "making a </a:t>
            </a:r>
            <a:r>
              <a:rPr lang="en-US" sz="3600" b="1" dirty="0">
                <a:solidFill>
                  <a:schemeClr val="bg1"/>
                </a:solidFill>
              </a:rPr>
              <a:t>replica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imitation</a:t>
            </a:r>
            <a:r>
              <a:rPr lang="en-US" sz="3600" dirty="0"/>
              <a:t> of something"</a:t>
            </a:r>
          </a:p>
          <a:p>
            <a:r>
              <a:rPr lang="en-US" sz="3600" dirty="0"/>
              <a:t>Mocking is the way to test benefiting from isolation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isolate </a:t>
            </a:r>
            <a:r>
              <a:rPr lang="en-US" sz="3400" dirty="0"/>
              <a:t>related logic into SRP modules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simulate</a:t>
            </a:r>
            <a:r>
              <a:rPr lang="en-US" sz="3400" dirty="0"/>
              <a:t> the behavior of these 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22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26" y="1121143"/>
            <a:ext cx="10148373" cy="5457857"/>
          </a:xfrm>
        </p:spPr>
        <p:txBody>
          <a:bodyPr>
            <a:normAutofit/>
          </a:bodyPr>
          <a:lstStyle/>
          <a:p>
            <a:r>
              <a:rPr lang="en-US" sz="3600" dirty="0"/>
              <a:t>In unit testing we want to test methods of one class in </a:t>
            </a:r>
            <a:r>
              <a:rPr lang="en-US" sz="3600" b="1" dirty="0">
                <a:solidFill>
                  <a:schemeClr val="bg1"/>
                </a:solidFill>
              </a:rPr>
              <a:t>isolation</a:t>
            </a:r>
            <a:r>
              <a:rPr lang="en-US" sz="3600" dirty="0"/>
              <a:t>, but classes are </a:t>
            </a:r>
            <a:r>
              <a:rPr lang="en-US" sz="3600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sz="3600" dirty="0"/>
              <a:t>They are using </a:t>
            </a:r>
            <a:r>
              <a:rPr lang="en-US" sz="3600" b="1" dirty="0">
                <a:solidFill>
                  <a:schemeClr val="bg1"/>
                </a:solidFill>
              </a:rPr>
              <a:t>services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from other classes</a:t>
            </a:r>
          </a:p>
          <a:p>
            <a:r>
              <a:rPr lang="en-US" sz="3600" dirty="0"/>
              <a:t>We mock the services </a:t>
            </a:r>
            <a:br>
              <a:rPr lang="en-US" sz="3600" dirty="0"/>
            </a:br>
            <a:r>
              <a:rPr lang="en-US" sz="3600" dirty="0"/>
              <a:t>and methods </a:t>
            </a:r>
            <a:br>
              <a:rPr lang="en-US" sz="3600" dirty="0"/>
            </a:br>
            <a:r>
              <a:rPr lang="en-US" sz="3600" dirty="0"/>
              <a:t>from other classes </a:t>
            </a:r>
            <a:br>
              <a:rPr lang="en-US" sz="3600" dirty="0"/>
            </a:br>
            <a:r>
              <a:rPr lang="en-US" sz="3600" dirty="0"/>
              <a:t>and simulate the real behavior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3384000"/>
            <a:ext cx="3607560" cy="2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To use mocking in python, the  built-in  way   is </a:t>
            </a:r>
            <a:r>
              <a:rPr lang="en-US" sz="3600" b="1" dirty="0" err="1">
                <a:solidFill>
                  <a:schemeClr val="bg1"/>
                </a:solidFill>
              </a:rPr>
              <a:t>unittest.mock</a:t>
            </a:r>
            <a:r>
              <a:rPr lang="en-US" sz="36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in Python</a:t>
            </a: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5AB16-BF31-4EBE-A76F-DFD982C04A37}"/>
              </a:ext>
            </a:extLst>
          </p:cNvPr>
          <p:cNvSpPr/>
          <p:nvPr/>
        </p:nvSpPr>
        <p:spPr bwMode="auto">
          <a:xfrm>
            <a:off x="2283308" y="2259000"/>
            <a:ext cx="9564617" cy="42191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@patch('app.hotel.RoomsManager')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def test_rent_room__when_no_free_rooms__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should_raise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(self, mock):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mock.return_value</a:t>
            </a: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RoomsManagerMock.has_free_rooms.return_value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False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hotel = Hotel('At Joe\'s', 3, 2, 1)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with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self.assertRaises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NoFreeRoomError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 as context: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latin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hotel.rent_room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([],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RoomTypes.APARTMENT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self.assertIsNotNone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context.exception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31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Assertions can </a:t>
            </a:r>
            <a:r>
              <a:rPr lang="en-US" sz="3600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sz="3400" dirty="0"/>
              <a:t>Helps with </a:t>
            </a:r>
            <a:r>
              <a:rPr lang="en-US" sz="34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56000" y="2678561"/>
            <a:ext cx="10552500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result = self.person.get_info()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expected_result = "Luc Peterson is 25 years old"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self.assertEqual(result, expected_result)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55313" y="2678561"/>
            <a:ext cx="2561771" cy="1055608"/>
          </a:xfrm>
          <a:prstGeom prst="wedgeRoundRectCallout">
            <a:avLst>
              <a:gd name="adj1" fmla="val -33765"/>
              <a:gd name="adj2" fmla="val 62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names</a:t>
            </a:r>
          </a:p>
          <a:p>
            <a:pPr lvl="1"/>
            <a:r>
              <a:rPr lang="en-US" sz="3400" dirty="0"/>
              <a:t>Should use </a:t>
            </a:r>
            <a:r>
              <a:rPr lang="en-US" sz="3400" b="1" dirty="0">
                <a:solidFill>
                  <a:schemeClr val="bg1"/>
                </a:solidFill>
              </a:rPr>
              <a:t>business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domain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chemeClr val="bg1"/>
                </a:solidFill>
              </a:rPr>
              <a:t>descriptive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1408" y="5175482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test_deposit_negativeLeva__should_not_increase_balance(self):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408" y="3356979"/>
            <a:ext cx="5641739" cy="15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4" y="5372555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014" y="3786871"/>
            <a:ext cx="671448" cy="6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Seven Testing Principles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is done differently in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contexts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Safety-critical software is tested </a:t>
            </a:r>
            <a:r>
              <a:rPr lang="en-US" sz="3400" b="1" dirty="0">
                <a:solidFill>
                  <a:schemeClr val="bg1"/>
                </a:solidFill>
              </a:rPr>
              <a:t>differently</a:t>
            </a:r>
            <a:r>
              <a:rPr lang="en-US" sz="3400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4434" y="3791730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testing </a:t>
            </a:r>
            <a:br>
              <a:rPr lang="en-US" sz="3400" dirty="0"/>
            </a:br>
            <a:r>
              <a:rPr lang="en-US" sz="34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Early testing is </a:t>
            </a:r>
            <a:r>
              <a:rPr lang="en-US" sz="36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activities shall be started as early as possible </a:t>
            </a:r>
          </a:p>
          <a:p>
            <a:pPr lvl="2"/>
            <a:r>
              <a:rPr lang="en-US" sz="3200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6000" y="3924000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b="1" dirty="0"/>
              <a:t>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82875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1172" y="1624495"/>
            <a:ext cx="7907863" cy="460632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 Testing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helps us build solid code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Structure</a:t>
            </a:r>
            <a:r>
              <a:rPr lang="ja-JP" altLang="en-GB" sz="36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your unit tests –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3A Pattern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Use different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assertions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depending on the situation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Concepts behind the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unittest framework</a:t>
            </a:r>
            <a:endParaRPr lang="ja-JP" altLang="en-GB" sz="3600" b="1" dirty="0">
              <a:solidFill>
                <a:schemeClr val="bg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983404"/>
            <a:ext cx="9859234" cy="57755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first level of </a:t>
            </a:r>
            <a:r>
              <a:rPr lang="en-US" sz="3600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smallest </a:t>
            </a:r>
            <a:r>
              <a:rPr lang="en-US" sz="3400" b="1" dirty="0">
                <a:solidFill>
                  <a:schemeClr val="bg1"/>
                </a:solidFill>
              </a:rPr>
              <a:t>testable</a:t>
            </a:r>
            <a:r>
              <a:rPr lang="en-US" sz="3400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Validates that each unit of the software </a:t>
            </a:r>
            <a:r>
              <a:rPr lang="en-US" sz="3600" b="1" dirty="0">
                <a:solidFill>
                  <a:schemeClr val="bg1"/>
                </a:solidFill>
              </a:rPr>
              <a:t>performs as designed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 of testing: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</a:rPr>
              <a:t>Manual</a:t>
            </a:r>
            <a:r>
              <a:rPr lang="en-US" sz="3400" dirty="0"/>
              <a:t> testing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1"/>
                </a:solidFill>
              </a:rPr>
              <a:t>Automated</a:t>
            </a:r>
            <a:r>
              <a:rPr lang="en-US" sz="34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Many more types of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</a:t>
            </a:r>
          </a:p>
        </p:txBody>
      </p:sp>
    </p:spTree>
    <p:extLst>
      <p:ext uri="{BB962C8B-B14F-4D97-AF65-F5344CB8AC3E}">
        <p14:creationId xmlns:p14="http://schemas.microsoft.com/office/powerpoint/2010/main" val="2418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71385-7AFC-4C02-AF82-B016CAD4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D37D8-F376-4055-AE46-2F5720D27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Manually test the code as a standard user</a:t>
            </a:r>
          </a:p>
          <a:p>
            <a:pPr lvl="1"/>
            <a:r>
              <a:rPr lang="en-US" dirty="0"/>
              <a:t>Go to each page of a web application</a:t>
            </a:r>
          </a:p>
          <a:p>
            <a:pPr lvl="1"/>
            <a:r>
              <a:rPr lang="en-US" dirty="0"/>
              <a:t>Test every behavior and functionality</a:t>
            </a:r>
          </a:p>
          <a:p>
            <a:r>
              <a:rPr lang="en-US" dirty="0"/>
              <a:t>And this happens every time</a:t>
            </a:r>
          </a:p>
          <a:p>
            <a:pPr lvl="1"/>
            <a:r>
              <a:rPr lang="en-US" dirty="0"/>
              <a:t>A new feature is introduced</a:t>
            </a:r>
          </a:p>
          <a:p>
            <a:pPr lvl="1"/>
            <a:r>
              <a:rPr lang="en-US" dirty="0"/>
              <a:t>A bug is fixed</a:t>
            </a:r>
          </a:p>
          <a:p>
            <a:pPr lvl="1"/>
            <a:r>
              <a:rPr lang="en-US" dirty="0"/>
              <a:t>A requirement is changed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F434B-7B3E-445A-87C1-45DE123A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manual testing?</a:t>
            </a:r>
          </a:p>
        </p:txBody>
      </p:sp>
    </p:spTree>
    <p:extLst>
      <p:ext uri="{BB962C8B-B14F-4D97-AF65-F5344CB8AC3E}">
        <p14:creationId xmlns:p14="http://schemas.microsoft.com/office/powerpoint/2010/main" val="40610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3858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Not </a:t>
            </a:r>
            <a:r>
              <a:rPr lang="en-US" sz="3600" b="1" dirty="0">
                <a:solidFill>
                  <a:schemeClr val="bg1"/>
                </a:solidFill>
              </a:rPr>
              <a:t>repeatable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Automatically. Changing part of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Hard to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Depends on the manual tester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Less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possibility of "human error" is applicable here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as </a:t>
            </a:r>
            <a:r>
              <a:rPr lang="en-US" sz="3600" b="1" dirty="0">
                <a:solidFill>
                  <a:schemeClr val="bg1"/>
                </a:solidFill>
              </a:rPr>
              <a:t>easy</a:t>
            </a:r>
            <a:r>
              <a:rPr lang="en-US" sz="3600" dirty="0"/>
              <a:t> as it should be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Requires more </a:t>
            </a:r>
            <a:r>
              <a:rPr lang="en-US" sz="3600" b="1" dirty="0">
                <a:solidFill>
                  <a:schemeClr val="bg1"/>
                </a:solidFill>
              </a:rPr>
              <a:t>time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Automated testing represents business requirements in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i.e.</a:t>
            </a:r>
            <a:r>
              <a:rPr lang="bg-BG" sz="3200" dirty="0"/>
              <a:t>,</a:t>
            </a:r>
            <a:r>
              <a:rPr lang="en-US" sz="3200" dirty="0"/>
              <a:t> code that verifies code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Types of automated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Unit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Integration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Functional/UI/E2E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System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Regression 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Etc..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(1)</a:t>
            </a:r>
          </a:p>
        </p:txBody>
      </p:sp>
    </p:spTree>
    <p:extLst>
      <p:ext uri="{BB962C8B-B14F-4D97-AF65-F5344CB8AC3E}">
        <p14:creationId xmlns:p14="http://schemas.microsoft.com/office/powerpoint/2010/main" val="839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45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Done through an </a:t>
            </a:r>
            <a:r>
              <a:rPr lang="en-US" sz="3600" b="1" dirty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Higher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Better </a:t>
            </a:r>
            <a:r>
              <a:rPr lang="en-US" sz="3600" b="1" dirty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Improved </a:t>
            </a:r>
            <a:r>
              <a:rPr lang="en-US" sz="3600" b="1" dirty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Stability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 (2)</a:t>
            </a:r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633051-AEC6-4885-8CC9-C0D48C1945FA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</TotalTime>
  <Words>2182</Words>
  <Application>Microsoft Office PowerPoint</Application>
  <PresentationFormat>Widescreen</PresentationFormat>
  <Paragraphs>350</Paragraphs>
  <Slides>44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</vt:lpstr>
      <vt:lpstr>What is manual testing?</vt:lpstr>
      <vt:lpstr>Drawbacks from Manual Testing</vt:lpstr>
      <vt:lpstr>Automated testing (1)</vt:lpstr>
      <vt:lpstr>Automated testing  (2)</vt:lpstr>
      <vt:lpstr>Benefits of automated testing</vt:lpstr>
      <vt:lpstr>Code conventions while testing</vt:lpstr>
      <vt:lpstr>What is Unit Testing?</vt:lpstr>
      <vt:lpstr>What is Unit Testing?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Unittest Modules</vt:lpstr>
      <vt:lpstr>Unittest Modules Example</vt:lpstr>
      <vt:lpstr>Mocking</vt:lpstr>
      <vt:lpstr>What is Mocking?</vt:lpstr>
      <vt:lpstr>Mocking Example</vt:lpstr>
      <vt:lpstr>Mocking in Python</vt:lpstr>
      <vt:lpstr>How to Write Good Tests</vt:lpstr>
      <vt:lpstr>Assertion Messages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216</cp:revision>
  <dcterms:created xsi:type="dcterms:W3CDTF">2018-05-23T13:08:44Z</dcterms:created>
  <dcterms:modified xsi:type="dcterms:W3CDTF">2021-06-01T14:26:50Z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