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496" r:id="rId37"/>
    <p:sldId id="497" r:id="rId38"/>
    <p:sldId id="498" r:id="rId39"/>
    <p:sldId id="316" r:id="rId40"/>
    <p:sldId id="321" r:id="rId41"/>
    <p:sldId id="323" r:id="rId42"/>
    <p:sldId id="32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770B5D4-4B6E-45C5-872D-6F7C8EDEB928}">
          <p14:sldIdLst>
            <p14:sldId id="256"/>
            <p14:sldId id="257"/>
            <p14:sldId id="258"/>
          </p14:sldIdLst>
        </p14:section>
        <p14:section name="HTTP Basics" id="{23E1F0D6-E98F-4CDE-A099-CEFB235ADA62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Developer Tools" id="{A33C0055-5FDE-480D-B034-13CB0331B584}">
          <p14:sldIdLst>
            <p14:sldId id="265"/>
            <p14:sldId id="266"/>
            <p14:sldId id="267"/>
            <p14:sldId id="268"/>
          </p14:sldIdLst>
        </p14:section>
        <p14:section name="HTML Forms" id="{68D5B52E-2CC3-4667-8C1E-311576BA80D0}">
          <p14:sldIdLst>
            <p14:sldId id="269"/>
            <p14:sldId id="270"/>
            <p14:sldId id="271"/>
            <p14:sldId id="272"/>
            <p14:sldId id="273"/>
          </p14:sldIdLst>
        </p14:section>
        <p14:section name="MIME" id="{F3BFFB54-0297-4DFE-8021-5A946B2A1420}">
          <p14:sldIdLst>
            <p14:sldId id="280"/>
            <p14:sldId id="281"/>
            <p14:sldId id="282"/>
            <p14:sldId id="283"/>
          </p14:sldIdLst>
        </p14:section>
        <p14:section name="HTTP Request" id="{27A6773A-464A-496B-9657-36EBECC02A7A}">
          <p14:sldIdLst>
            <p14:sldId id="284"/>
            <p14:sldId id="285"/>
            <p14:sldId id="286"/>
            <p14:sldId id="287"/>
          </p14:sldIdLst>
        </p14:section>
        <p14:section name="HTTP Response" id="{C0AAFFD5-5F17-4CF9-96AD-26DC9B1972DB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496"/>
            <p14:sldId id="497"/>
            <p14:sldId id="498"/>
          </p14:sldIdLst>
        </p14:section>
        <p14:section name="Conclusion" id="{BF2BDE8E-47C4-4D1E-A78C-B843277634F8}">
          <p14:sldIdLst>
            <p14:sldId id="316"/>
            <p14:sldId id="321"/>
            <p14:sldId id="323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6" d="100"/>
          <a:sy n="46" d="100"/>
        </p:scale>
        <p:origin x="67" y="77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7073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8579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9060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5894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085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983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98548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146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916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6404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09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31C18883-CD98-4E6B-9B2F-B64F0EE39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46786E1-6CEC-4287-B02F-11059BC659E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1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1924E909-D556-47C8-923E-1533804CBE2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B283821-9243-4CEB-BBA0-6A51D9FD7A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0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6182AF5-88CF-41D6-8602-29EAE011432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5430BD4B-CB27-4552-A14A-0084B9BC5DDC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D14CA3ED-A9CF-4C46-9725-44B42208C31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04F6AC8E-E2F0-4CC7-8B06-9AD81A1ED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1AD59EA-7E80-4FDB-A75A-F252ADF532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3BF8478-8187-4D94-A5F9-15DD421EAF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F4DE46C0-DA22-41D8-8876-7E42D0CB4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1B4A9AB-CBAA-40A9-A132-D50064B23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36544E2A-28AA-405A-AF4D-742E91F1E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AE9E174-C8FB-43D2-89D2-37926023CF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75F3ECA1-A281-4CCB-8CE0-5A49F48935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C7E84F2-D17A-4123-B83F-F1115775485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28164F31-AE99-4886-B000-10AC2A7E190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08BC86AF-5363-4D81-8CC9-9914D122DFB7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99953A7-29E1-49E3-9D3C-A963FCA6EDE9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207404A-90E7-4085-AA50-E2EADD9E74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6BF5FCE9-F949-463B-8ADB-A6130D82385C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1AA45B5-DD31-4F00-BC90-790FCC5CD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FF08A470-E1FD-4A0D-8811-B9BBA55AF16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8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B4AD2B2-FE7A-4B04-99BD-E067B73D04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9E640368-718B-47E9-82B9-48ED62848CA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9D8D64F-C60B-40F8-8BF0-992CBBCA226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14EC23C-E2F9-43A1-8E63-18F2EAABCD0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75897C00-D077-4CE7-A694-1231FB6FBC1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605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6B9C10B-C1DA-440E-9A5F-4FCF7E27F43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9F8C2133-1C47-41F4-A09B-ABDB02CF70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2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6FCAF5A6-A93F-4965-8F11-91CAF36A1F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8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A4101C7A-D7AC-4D7D-8126-C5FA11186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87696C6-6731-42BE-89E2-3723B074093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B360BB1C-4CB8-4CC0-8092-5A48C01156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5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4BFB1ED4-EE6E-41AC-8A51-A5E8E50F1AC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74C12854-76AF-4F2E-8E77-DF19EE6E18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8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8B1335B-637D-42D9-86DF-167331120B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C9F0CF-BEB9-45F7-ACE7-A2934AA287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6EC1847-67C6-465E-B133-D239C06BBC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56EEAC3-D840-4003-B290-EA244095684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D0C007C3-DD22-4CD5-9195-BC954F9BEE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7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developer.mozilla.org/en-US/docs/Tool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nn-NO/firefox/addon/rested/?src=search" TargetMode="External"/><Relationship Id="rId2" Type="http://schemas.openxmlformats.org/officeDocument/2006/relationships/hyperlink" Target="https://chrome.google.com/webstore/detail/postman/fhbjgbiflinjbdggehcddcbncdddomo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www.telerik.com/fiddler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://en.wikipedia.org/wiki/MIME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svg"/><Relationship Id="rId7" Type="http://schemas.openxmlformats.org/officeDocument/2006/relationships/image" Target="../media/image63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image" Target="../media/image67.svg"/><Relationship Id="rId5" Type="http://schemas.openxmlformats.org/officeDocument/2006/relationships/image" Target="../media/image61.sv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urllib.parse.html#module-urllib.parse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svn.softuni.org/admin/svn/python-web/Sept-2020/Python-Web-Basics/03-HTTP-Protocol/03-HTTP-Protocol-Lab.docx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utorialspoint.com/http/http_header_fields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Forms, HTTP Request &amp; HTTP Response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C5AC1E-A63A-452D-BFF7-0AA778524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1000"/>
            <a:ext cx="3498041" cy="24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Dev Tools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Tools for Developers</a:t>
            </a:r>
            <a:endParaRPr lang="bg-BG" dirty="0"/>
          </a:p>
        </p:txBody>
      </p:sp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42D86519-9858-4387-AD49-2BE62039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5873" y="1537996"/>
            <a:ext cx="2180253" cy="21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9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Dev Tools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442"/>
            <a:ext cx="4800600" cy="413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60299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hlinkClick r:id="rId3"/>
              </a:rPr>
              <a:t>Chrome Developer Tools</a:t>
            </a:r>
            <a:endParaRPr lang="en-US" sz="2800" dirty="0">
              <a:ln w="0"/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6029980"/>
            <a:ext cx="551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linkClick r:id="rId4"/>
              </a:rPr>
              <a:t>Mozilla Developer Tools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6F52C-06D2-4AA3-A5EB-1371CDB228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67"/>
          <a:stretch/>
        </p:blipFill>
        <p:spPr>
          <a:xfrm>
            <a:off x="6566503" y="1598441"/>
            <a:ext cx="4724400" cy="41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Add-ons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2038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Postman</a:t>
            </a:r>
            <a:r>
              <a:rPr lang="en-US" sz="3600" dirty="0"/>
              <a:t> - Chrome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445" y="542038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Rested</a:t>
            </a:r>
            <a:r>
              <a:rPr lang="en-US" sz="3600" dirty="0"/>
              <a:t> - Firefox</a:t>
            </a:r>
          </a:p>
        </p:txBody>
      </p:sp>
      <p:pic>
        <p:nvPicPr>
          <p:cNvPr id="6146" name="Picture 2" descr="&amp;Rcy;&amp;iecy;&amp;zcy;&amp;ucy;&amp;lcy;&amp;tcy;&amp;acy;&amp;tcy; &amp;scy; &amp;icy;&amp;zcy;&amp;ocy;&amp;bcy;&amp;rcy;&amp;acy;&amp;zhcy;&amp;iecy;&amp;ncy;&amp;icy;&amp;iecy; &amp;zcy;&amp;acy; postman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25FF42-1FC8-4EBE-A468-7A70ABBC9B6E}"/>
              </a:ext>
            </a:extLst>
          </p:cNvPr>
          <p:cNvSpPr/>
          <p:nvPr/>
        </p:nvSpPr>
        <p:spPr>
          <a:xfrm>
            <a:off x="7696200" y="2133600"/>
            <a:ext cx="2743200" cy="2743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00" dirty="0">
                <a:solidFill>
                  <a:schemeClr val="bg1"/>
                </a:solidFill>
              </a:rPr>
              <a:t>&lt;/&gt;</a:t>
            </a:r>
          </a:p>
        </p:txBody>
      </p:sp>
    </p:spTree>
    <p:extLst>
      <p:ext uri="{BB962C8B-B14F-4D97-AF65-F5344CB8AC3E}">
        <p14:creationId xmlns:p14="http://schemas.microsoft.com/office/powerpoint/2010/main" val="35727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Tools for Developers – Desktop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1" y="586740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Fiddler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54FCF-5083-4675-B21C-1D7663F7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82196"/>
            <a:ext cx="3200400" cy="3200400"/>
          </a:xfrm>
          <a:prstGeom prst="rect">
            <a:avLst/>
          </a:prstGeom>
        </p:spPr>
      </p:pic>
      <p:pic>
        <p:nvPicPr>
          <p:cNvPr id="10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874AE0CE-8B82-4D88-8394-5D826876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8219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E8D64-F524-4879-9513-C426DDEC959D}"/>
              </a:ext>
            </a:extLst>
          </p:cNvPr>
          <p:cNvSpPr txBox="1"/>
          <p:nvPr/>
        </p:nvSpPr>
        <p:spPr>
          <a:xfrm>
            <a:off x="7751234" y="586740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000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HTML Forms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Form Method and Action</a:t>
            </a:r>
            <a:endParaRPr lang="bg-BG" dirty="0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628DC9CD-F885-4EDB-955D-CCA000FE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6604" y="1314061"/>
            <a:ext cx="2618792" cy="261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/>
          <p:cNvSpPr/>
          <p:nvPr/>
        </p:nvSpPr>
        <p:spPr>
          <a:xfrm rot="16200000">
            <a:off x="5140032" y="4843144"/>
            <a:ext cx="425130" cy="5559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Defines where to submit the form data: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Action Attribute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2" y="2196783"/>
            <a:ext cx="9296398" cy="12464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action="home.html"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value="Go to homepage"/&gt;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E9D7A5-D259-40C8-BCFC-2E90E14E2A55}"/>
              </a:ext>
            </a:extLst>
          </p:cNvPr>
          <p:cNvGrpSpPr/>
          <p:nvPr/>
        </p:nvGrpSpPr>
        <p:grpSpPr>
          <a:xfrm>
            <a:off x="609600" y="4267201"/>
            <a:ext cx="4319588" cy="1707855"/>
            <a:chOff x="1598612" y="4126030"/>
            <a:chExt cx="2907856" cy="11496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C8B677-8715-4544-A88E-BB20DFDEA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8612" y="4126030"/>
              <a:ext cx="2438400" cy="1149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3EC01A-15EA-4BDF-BD87-14F4F66A2C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7012" y="4126030"/>
              <a:ext cx="469456" cy="114969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C1EC71-7B13-4C10-999F-77796D3E0C79}"/>
              </a:ext>
            </a:extLst>
          </p:cNvPr>
          <p:cNvGrpSpPr/>
          <p:nvPr/>
        </p:nvGrpSpPr>
        <p:grpSpPr>
          <a:xfrm>
            <a:off x="5798846" y="4267200"/>
            <a:ext cx="5935954" cy="1716280"/>
            <a:chOff x="1" y="1142997"/>
            <a:chExt cx="4602203" cy="1330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7F3620-B6BB-4337-B53D-516F0B9A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143000"/>
              <a:ext cx="4037012" cy="13306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0C2FC6-FB19-48CD-AD27-E3FF1FBD3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215"/>
            <a:stretch/>
          </p:blipFill>
          <p:spPr>
            <a:xfrm>
              <a:off x="4002219" y="1142997"/>
              <a:ext cx="599985" cy="1330646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9AFFAB-7BF2-42B3-916D-547836EDAE67}"/>
              </a:ext>
            </a:extLst>
          </p:cNvPr>
          <p:cNvSpPr/>
          <p:nvPr/>
        </p:nvSpPr>
        <p:spPr>
          <a:xfrm>
            <a:off x="3779520" y="2239042"/>
            <a:ext cx="1988846" cy="405099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030C36B4-8130-4278-9CDA-FA315D0E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816" y="1220952"/>
            <a:ext cx="3525984" cy="1127739"/>
          </a:xfrm>
          <a:prstGeom prst="wedgeRoundRectCallout">
            <a:avLst>
              <a:gd name="adj1" fmla="val -117601"/>
              <a:gd name="adj2" fmla="val 442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Relative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URL</a:t>
            </a: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 to the current file</a:t>
            </a:r>
            <a:endParaRPr lang="bg-BG" sz="2800" b="1" noProof="1">
              <a:solidFill>
                <a:schemeClr val="bg2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8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69159A8-85A6-4EEC-8869-E6AA017E6182}"/>
              </a:ext>
            </a:extLst>
          </p:cNvPr>
          <p:cNvGrpSpPr/>
          <p:nvPr/>
        </p:nvGrpSpPr>
        <p:grpSpPr>
          <a:xfrm>
            <a:off x="6966130" y="4391903"/>
            <a:ext cx="4721015" cy="2212947"/>
            <a:chOff x="1" y="152399"/>
            <a:chExt cx="3213714" cy="15064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427921-8ACF-4838-8ADF-69DA76C47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399"/>
              <a:ext cx="2665412" cy="15064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B557C79-C6BB-4B55-8286-CD46BCC8B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5413" y="152399"/>
              <a:ext cx="548302" cy="1506409"/>
            </a:xfrm>
            <a:prstGeom prst="rect">
              <a:avLst/>
            </a:prstGeom>
          </p:spPr>
        </p:pic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HTTP method </a:t>
            </a:r>
            <a:r>
              <a:rPr lang="en-US" dirty="0"/>
              <a:t>to use when sending form</a:t>
            </a:r>
            <a:r>
              <a:rPr lang="bg-BG" dirty="0"/>
              <a:t> </a:t>
            </a:r>
            <a:r>
              <a:rPr lang="en-US" dirty="0"/>
              <a:t>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</a:t>
            </a:r>
            <a:endParaRPr lang="bg-BG" dirty="0"/>
          </a:p>
        </p:txBody>
      </p:sp>
      <p:sp>
        <p:nvSpPr>
          <p:cNvPr id="15" name="Arrow: Down 14"/>
          <p:cNvSpPr/>
          <p:nvPr/>
        </p:nvSpPr>
        <p:spPr>
          <a:xfrm rot="16200000">
            <a:off x="6109094" y="4960082"/>
            <a:ext cx="425130" cy="10726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33400" y="2018391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method="get"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458200" y="2754260"/>
            <a:ext cx="3200400" cy="1349479"/>
          </a:xfrm>
          <a:prstGeom prst="wedgeRoundRectCallout">
            <a:avLst>
              <a:gd name="adj1" fmla="val 2872"/>
              <a:gd name="adj2" fmla="val 8388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2"/>
                </a:solidFill>
                <a:cs typeface="Consolas" pitchFamily="49" charset="0"/>
              </a:rPr>
              <a:t>The form data is in the URL</a:t>
            </a:r>
            <a:endParaRPr lang="bg-BG" sz="36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BF6D5E-F670-44F8-987C-A459DCE3CC92}"/>
              </a:ext>
            </a:extLst>
          </p:cNvPr>
          <p:cNvGrpSpPr/>
          <p:nvPr/>
        </p:nvGrpSpPr>
        <p:grpSpPr>
          <a:xfrm>
            <a:off x="1689421" y="4390953"/>
            <a:ext cx="3840930" cy="2213900"/>
            <a:chOff x="1" y="152397"/>
            <a:chExt cx="2788133" cy="1607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D2B1BD-5C8F-4130-B592-CB1D15D9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400"/>
              <a:ext cx="2436812" cy="1607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4829E4-7499-4A5A-80DE-ED3F897CB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36813" y="152397"/>
              <a:ext cx="351321" cy="1607068"/>
            </a:xfrm>
            <a:prstGeom prst="rect">
              <a:avLst/>
            </a:prstGeom>
          </p:spPr>
        </p:pic>
      </p:grpSp>
      <p:sp>
        <p:nvSpPr>
          <p:cNvPr id="10" name="Arrow: Bent 9">
            <a:extLst>
              <a:ext uri="{FF2B5EF4-FFF2-40B4-BE49-F238E27FC236}">
                <a16:creationId xmlns:a16="http://schemas.microsoft.com/office/drawing/2014/main" id="{54038100-760B-4C4F-9481-FF9820A4F04F}"/>
              </a:ext>
            </a:extLst>
          </p:cNvPr>
          <p:cNvSpPr/>
          <p:nvPr/>
        </p:nvSpPr>
        <p:spPr>
          <a:xfrm rot="10800000" flipH="1">
            <a:off x="762000" y="4203700"/>
            <a:ext cx="789346" cy="1505288"/>
          </a:xfrm>
          <a:prstGeom prst="bentArrow">
            <a:avLst>
              <a:gd name="adj1" fmla="val 24488"/>
              <a:gd name="adj2" fmla="val 25000"/>
              <a:gd name="adj3" fmla="val 25000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0CD74-07BB-46E6-AE77-F54BDBB489B5}"/>
              </a:ext>
            </a:extLst>
          </p:cNvPr>
          <p:cNvSpPr/>
          <p:nvPr/>
        </p:nvSpPr>
        <p:spPr>
          <a:xfrm>
            <a:off x="9540240" y="5103496"/>
            <a:ext cx="1219200" cy="34785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2072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3437881" y="3904324"/>
            <a:ext cx="828069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POST http://localhost/index.html HTTP/1.1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Content-Type: application/x-www-form-urlencoded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Content-Length: 10</a:t>
            </a:r>
          </a:p>
          <a:p>
            <a:pPr>
              <a:lnSpc>
                <a:spcPct val="10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name=Pesho</a:t>
            </a:r>
          </a:p>
        </p:txBody>
      </p:sp>
      <p:sp>
        <p:nvSpPr>
          <p:cNvPr id="8" name="Arrow: Down 7"/>
          <p:cNvSpPr/>
          <p:nvPr/>
        </p:nvSpPr>
        <p:spPr>
          <a:xfrm rot="16200000">
            <a:off x="7782770" y="1980079"/>
            <a:ext cx="371753" cy="3924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(2)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403" y="3989588"/>
            <a:ext cx="2667000" cy="1056389"/>
          </a:xfrm>
          <a:prstGeom prst="wedgeRoundRectCallout">
            <a:avLst>
              <a:gd name="adj1" fmla="val 70295"/>
              <a:gd name="adj2" fmla="val 796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will be explained later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04907" y="5583542"/>
            <a:ext cx="5313669" cy="941461"/>
          </a:xfrm>
          <a:prstGeom prst="wedgeRoundRectCallout">
            <a:avLst>
              <a:gd name="adj1" fmla="val -69457"/>
              <a:gd name="adj2" fmla="val -1184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body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the request form data and the response data  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9982200" y="3248415"/>
            <a:ext cx="381000" cy="4849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427" y="1143000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method="post"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9F6743-E1F8-4C94-8CA6-41E80A8DCFB1}"/>
              </a:ext>
            </a:extLst>
          </p:cNvPr>
          <p:cNvGrpSpPr/>
          <p:nvPr/>
        </p:nvGrpSpPr>
        <p:grpSpPr>
          <a:xfrm>
            <a:off x="8248227" y="1211456"/>
            <a:ext cx="3470348" cy="1879025"/>
            <a:chOff x="8544245" y="1322189"/>
            <a:chExt cx="3187379" cy="17258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C152CD-9A7D-43BE-BB1A-A95AA88FB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4245" y="1322192"/>
              <a:ext cx="2785751" cy="172580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D92EFE-3EB1-454B-BF3A-7DF9DBE0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9996" y="1322189"/>
              <a:ext cx="401628" cy="1725811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B50946-769F-4EDE-8C43-F13446EF2A87}"/>
              </a:ext>
            </a:extLst>
          </p:cNvPr>
          <p:cNvSpPr/>
          <p:nvPr/>
        </p:nvSpPr>
        <p:spPr>
          <a:xfrm>
            <a:off x="3437882" y="5715000"/>
            <a:ext cx="1896119" cy="49764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FCCB19-FA8F-41EC-B88E-82C2FE72DA46}"/>
              </a:ext>
            </a:extLst>
          </p:cNvPr>
          <p:cNvSpPr/>
          <p:nvPr/>
        </p:nvSpPr>
        <p:spPr>
          <a:xfrm>
            <a:off x="3436293" y="3929806"/>
            <a:ext cx="8282282" cy="1495801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391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10" grpId="0" animBg="1"/>
      <p:bldP spid="12" grpId="0" animBg="1"/>
      <p:bldP spid="19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83435" y="3268986"/>
            <a:ext cx="42513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Encoded Form Data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3788" y="1413064"/>
            <a:ext cx="1126442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method="post"&gt;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Age: &lt;input type="text" name="age"/&gt;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3788" y="3842576"/>
            <a:ext cx="11264424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  <a:effectLst/>
              </a:rPr>
              <a:t>POST http://localhost/cgi-bin/index.cgi HTTP/1.1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Content-Type: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application/x-www-form-urlencoded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Content-Length: 23</a:t>
            </a:r>
          </a:p>
          <a:p>
            <a:endParaRPr lang="en-US" sz="2500" noProof="1">
              <a:solidFill>
                <a:schemeClr val="tx1"/>
              </a:solidFill>
              <a:effectLst/>
            </a:endParaRPr>
          </a:p>
          <a:p>
            <a:r>
              <a:rPr lang="en-US" sz="2500" noProof="1">
                <a:solidFill>
                  <a:schemeClr val="bg1"/>
                </a:solidFill>
                <a:effectLst/>
              </a:rPr>
              <a:t>name=Maria+Smith</a:t>
            </a:r>
            <a:r>
              <a:rPr lang="en-US" sz="2500" noProof="1">
                <a:solidFill>
                  <a:schemeClr val="tx1"/>
                </a:solidFill>
                <a:effectLst/>
              </a:rPr>
              <a:t>&amp;</a:t>
            </a:r>
            <a:r>
              <a:rPr lang="en-US" sz="2500" noProof="1">
                <a:solidFill>
                  <a:schemeClr val="bg1"/>
                </a:solidFill>
                <a:effectLst/>
              </a:rPr>
              <a:t>age=19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726000" y="5139000"/>
            <a:ext cx="2667000" cy="998522"/>
          </a:xfrm>
          <a:prstGeom prst="wedgeRoundRectCallout">
            <a:avLst>
              <a:gd name="adj1" fmla="val -60128"/>
              <a:gd name="adj2" fmla="val -5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File uploads are not supported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3F0A3-BBA3-48EA-ACDE-A14F10396C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1638" y="1413064"/>
            <a:ext cx="3154927" cy="20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MIME and Media Types</a:t>
            </a:r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Multi-Purpose Internet Mail Extensions</a:t>
            </a:r>
            <a:endParaRPr lang="bg-BG" sz="4800" dirty="0"/>
          </a:p>
        </p:txBody>
      </p:sp>
      <p:pic>
        <p:nvPicPr>
          <p:cNvPr id="4" name="Graphic 3" descr="Label">
            <a:extLst>
              <a:ext uri="{FF2B5EF4-FFF2-40B4-BE49-F238E27FC236}">
                <a16:creationId xmlns:a16="http://schemas.microsoft.com/office/drawing/2014/main" id="{9D3CB54C-7D33-481F-B36C-6111D710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4664" y="1431739"/>
            <a:ext cx="2562672" cy="25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4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 – Web Communication explained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Forms – Method &amp; Action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MIME &amp; Media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Request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Response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DDEA1-CE3A-40C2-A59B-19498B8EB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2"/>
              </a:rPr>
              <a:t>MIME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== Multi-Purpose Internet Mail Extensions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Internet standard for encoding resources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Originally developed for email attachments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Used in many Internet protocols like HTTP and SMTP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MIME?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2869C-8533-48E6-A70E-3C77439EA5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766" y="3657601"/>
            <a:ext cx="11216087" cy="288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+mj-lt"/>
                <a:cs typeface="Consolas" panose="020B0609020204030204" pitchFamily="49" charset="0"/>
              </a:rPr>
              <a:t>- </a:t>
            </a:r>
            <a:r>
              <a:rPr lang="en-US" sz="3200" dirty="0"/>
              <a:t>media type of the message content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text/html, image/gif, application/pdf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Content-Disposition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- </a:t>
            </a:r>
            <a:r>
              <a:rPr lang="en-US" sz="3200" dirty="0">
                <a:latin typeface="+mj-lt"/>
              </a:rPr>
              <a:t>specifies the presentation style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attachment; filename=logo.jpg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Multipart messages - multiple resources in a single document</a:t>
            </a:r>
          </a:p>
          <a:p>
            <a:pPr marL="682634" lvl="2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MIME</a:t>
            </a:r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733511AE-B9E2-416F-9CB2-BA297C1B7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644" y="4530033"/>
            <a:ext cx="1742719" cy="1742719"/>
          </a:xfrm>
          <a:prstGeom prst="rect">
            <a:avLst/>
          </a:prstGeom>
        </p:spPr>
      </p:pic>
      <p:pic>
        <p:nvPicPr>
          <p:cNvPr id="8" name="Graphic 7" descr="Printer">
            <a:extLst>
              <a:ext uri="{FF2B5EF4-FFF2-40B4-BE49-F238E27FC236}">
                <a16:creationId xmlns:a16="http://schemas.microsoft.com/office/drawing/2014/main" id="{60E02CAF-25DC-47E6-A0C0-DF4C7B50E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2005" y="4685317"/>
            <a:ext cx="1435179" cy="1435179"/>
          </a:xfrm>
          <a:prstGeom prst="rect">
            <a:avLst/>
          </a:prstGeom>
        </p:spPr>
      </p:pic>
      <p:pic>
        <p:nvPicPr>
          <p:cNvPr id="10" name="Graphic 9" descr="Game controller">
            <a:extLst>
              <a:ext uri="{FF2B5EF4-FFF2-40B4-BE49-F238E27FC236}">
                <a16:creationId xmlns:a16="http://schemas.microsoft.com/office/drawing/2014/main" id="{93DAD49D-B4BF-48AD-98AD-D2C1E527F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9419" y="4722005"/>
            <a:ext cx="1435178" cy="1435178"/>
          </a:xfrm>
          <a:prstGeom prst="rect">
            <a:avLst/>
          </a:prstGeom>
        </p:spPr>
      </p:pic>
      <p:pic>
        <p:nvPicPr>
          <p:cNvPr id="12" name="Graphic 11" descr="Camera">
            <a:extLst>
              <a:ext uri="{FF2B5EF4-FFF2-40B4-BE49-F238E27FC236}">
                <a16:creationId xmlns:a16="http://schemas.microsoft.com/office/drawing/2014/main" id="{326417E9-6686-44CB-940B-06CF22C0C5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759" y="4634339"/>
            <a:ext cx="1546489" cy="1546489"/>
          </a:xfrm>
          <a:prstGeom prst="rect">
            <a:avLst/>
          </a:prstGeom>
        </p:spPr>
      </p:pic>
      <p:pic>
        <p:nvPicPr>
          <p:cNvPr id="14" name="Graphic 13" descr="Disk">
            <a:extLst>
              <a:ext uri="{FF2B5EF4-FFF2-40B4-BE49-F238E27FC236}">
                <a16:creationId xmlns:a16="http://schemas.microsoft.com/office/drawing/2014/main" id="{01322FB5-1122-4BE7-8510-22721D1749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9410" y="4722005"/>
            <a:ext cx="1358777" cy="135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9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MIME Media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22071542"/>
              </p:ext>
            </p:extLst>
          </p:nvPr>
        </p:nvGraphicFramePr>
        <p:xfrm>
          <a:off x="516000" y="1449000"/>
          <a:ext cx="8799512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MIME Type / Subtype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>
                          <a:effectLst/>
                        </a:rPr>
                        <a:t>application/json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JSON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PNG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GIF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video/mp4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MP4</a:t>
                      </a:r>
                      <a:r>
                        <a:rPr lang="en-GB" sz="2800" baseline="0" noProof="1">
                          <a:effectLst/>
                        </a:rPr>
                        <a:t> video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application/pdf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PDF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46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HTTP Request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HTTP Request?</a:t>
            </a:r>
            <a:endParaRPr lang="bg-BG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609C8E6-1091-4224-BCBA-89AB0805B9C9}"/>
              </a:ext>
            </a:extLst>
          </p:cNvPr>
          <p:cNvSpPr/>
          <p:nvPr/>
        </p:nvSpPr>
        <p:spPr bwMode="auto">
          <a:xfrm>
            <a:off x="4976326" y="1600094"/>
            <a:ext cx="2239347" cy="1844289"/>
          </a:xfrm>
          <a:prstGeom prst="wedgeEllipseCallou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57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8DDECF8-7836-49A1-A533-22C7F14A1FBE}"/>
              </a:ext>
            </a:extLst>
          </p:cNvPr>
          <p:cNvSpPr txBox="1">
            <a:spLocks noChangeArrowheads="1"/>
          </p:cNvSpPr>
          <p:nvPr/>
        </p:nvSpPr>
        <p:spPr>
          <a:xfrm>
            <a:off x="191998" y="1151122"/>
            <a:ext cx="11478808" cy="5570355"/>
          </a:xfr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Request message sent by a client consists of: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line</a:t>
            </a:r>
          </a:p>
          <a:p>
            <a:pPr lvl="2"/>
            <a:r>
              <a:rPr lang="en-US" dirty="0"/>
              <a:t>Request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Resource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/>
              <a:t> (URL)</a:t>
            </a:r>
          </a:p>
          <a:p>
            <a:pPr lvl="2"/>
            <a:r>
              <a:rPr lang="en-US" dirty="0"/>
              <a:t>Protocol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headers</a:t>
            </a:r>
          </a:p>
          <a:p>
            <a:pPr lvl="2"/>
            <a:r>
              <a:rPr lang="en-US" dirty="0"/>
              <a:t>Additional parameters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body </a:t>
            </a:r>
            <a:r>
              <a:rPr lang="en-US" dirty="0"/>
              <a:t>– optional data e.g., posted form fields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C43BC4-B5AE-4FA4-B11E-23C00B60DDE5}"/>
              </a:ext>
            </a:extLst>
          </p:cNvPr>
          <p:cNvSpPr/>
          <p:nvPr/>
        </p:nvSpPr>
        <p:spPr>
          <a:xfrm>
            <a:off x="5294079" y="3238501"/>
            <a:ext cx="15240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301C1A-11EC-4478-9C01-6976051C5B5B}"/>
              </a:ext>
            </a:extLst>
          </p:cNvPr>
          <p:cNvSpPr/>
          <p:nvPr/>
        </p:nvSpPr>
        <p:spPr>
          <a:xfrm>
            <a:off x="6859989" y="3238501"/>
            <a:ext cx="19049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AEA797-76D0-4280-9138-97589977E4D2}"/>
              </a:ext>
            </a:extLst>
          </p:cNvPr>
          <p:cNvSpPr/>
          <p:nvPr/>
        </p:nvSpPr>
        <p:spPr>
          <a:xfrm>
            <a:off x="8800858" y="3238501"/>
            <a:ext cx="2743201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DF9559-84F2-486F-A77C-538C84A8B6E5}"/>
              </a:ext>
            </a:extLst>
          </p:cNvPr>
          <p:cNvSpPr/>
          <p:nvPr/>
        </p:nvSpPr>
        <p:spPr>
          <a:xfrm>
            <a:off x="5287927" y="3682881"/>
            <a:ext cx="16711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FEC648-AF68-4733-856A-0C5380272B45}"/>
              </a:ext>
            </a:extLst>
          </p:cNvPr>
          <p:cNvSpPr/>
          <p:nvPr/>
        </p:nvSpPr>
        <p:spPr>
          <a:xfrm>
            <a:off x="5287927" y="4539779"/>
            <a:ext cx="11377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3DB366CB-29C4-41C7-8BF1-B3E9DFA5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482" y="3137470"/>
            <a:ext cx="6464324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&lt;method&gt; &lt;resource&gt; HTTP/&lt;version&gt;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(empty line)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308689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Method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755" y="1398506"/>
            <a:ext cx="109180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&lt;form method="get"&gt;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13F34CD-12EC-4299-B521-FADEFA92C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96" y="4348583"/>
            <a:ext cx="109180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GET /HTTP/1.1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i="1" spc="-2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6BC1701-B8EB-4FC3-AAA4-1967A54D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84101"/>
            <a:ext cx="3107804" cy="522346"/>
          </a:xfrm>
          <a:prstGeom prst="wedgeRoundRectCallout">
            <a:avLst>
              <a:gd name="adj1" fmla="val -75247"/>
              <a:gd name="adj2" fmla="val 1659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57E2DAF-9E91-429F-AC68-238DC57C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353" y="4731622"/>
            <a:ext cx="3581400" cy="555746"/>
          </a:xfrm>
          <a:prstGeom prst="wedgeRoundRectCallout">
            <a:avLst>
              <a:gd name="adj1" fmla="val -112672"/>
              <a:gd name="adj2" fmla="val 189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headers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ADB1464-E0F3-429C-9A96-BB9E874A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6044917"/>
            <a:ext cx="4088825" cy="585087"/>
          </a:xfrm>
          <a:prstGeom prst="wedgeRoundRectCallout">
            <a:avLst>
              <a:gd name="adj1" fmla="val -73786"/>
              <a:gd name="adj2" fmla="val -699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200AA7-427F-451A-842D-94F92454C9EC}"/>
              </a:ext>
            </a:extLst>
          </p:cNvPr>
          <p:cNvSpPr/>
          <p:nvPr/>
        </p:nvSpPr>
        <p:spPr>
          <a:xfrm>
            <a:off x="575956" y="4348583"/>
            <a:ext cx="2776845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5346C7-64A3-49F9-8CC1-F6FD99F8873B}"/>
              </a:ext>
            </a:extLst>
          </p:cNvPr>
          <p:cNvSpPr/>
          <p:nvPr/>
        </p:nvSpPr>
        <p:spPr>
          <a:xfrm>
            <a:off x="551008" y="48366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98E695-3476-413D-BCA6-4F938C731232}"/>
              </a:ext>
            </a:extLst>
          </p:cNvPr>
          <p:cNvSpPr/>
          <p:nvPr/>
        </p:nvSpPr>
        <p:spPr>
          <a:xfrm>
            <a:off x="551008" y="56455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4392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 Method – Example</a:t>
            </a:r>
            <a:endParaRPr lang="bg-BG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FAF722FA-4493-40A0-8C8A-5D7FA338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3" y="3179583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POST /login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username=mente&amp;password=top*secret!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698641-4E03-47D7-8FA4-CCF4AE93B874}"/>
              </a:ext>
            </a:extLst>
          </p:cNvPr>
          <p:cNvSpPr/>
          <p:nvPr/>
        </p:nvSpPr>
        <p:spPr>
          <a:xfrm>
            <a:off x="696813" y="3176379"/>
            <a:ext cx="42687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BD39B-944D-4605-BB34-8E3CF4B87F20}"/>
              </a:ext>
            </a:extLst>
          </p:cNvPr>
          <p:cNvSpPr/>
          <p:nvPr/>
        </p:nvSpPr>
        <p:spPr>
          <a:xfrm>
            <a:off x="696813" y="3618117"/>
            <a:ext cx="4268788" cy="7156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C98D3B-4166-403B-9966-77772B6D6379}"/>
              </a:ext>
            </a:extLst>
          </p:cNvPr>
          <p:cNvSpPr/>
          <p:nvPr/>
        </p:nvSpPr>
        <p:spPr>
          <a:xfrm>
            <a:off x="696813" y="4648900"/>
            <a:ext cx="60975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F4DD045F-21FB-45C6-92B5-96003656A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256" y="3061077"/>
            <a:ext cx="2971800" cy="555746"/>
          </a:xfrm>
          <a:prstGeom prst="wedgeRoundRectCallout">
            <a:avLst>
              <a:gd name="adj1" fmla="val -65079"/>
              <a:gd name="adj2" fmla="val 1756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line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6C6F2B34-D328-415E-A8F4-9C89353E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00" y="3862096"/>
            <a:ext cx="3562973" cy="555746"/>
          </a:xfrm>
          <a:prstGeom prst="wedgeRoundRectCallout">
            <a:avLst>
              <a:gd name="adj1" fmla="val -65006"/>
              <a:gd name="adj2" fmla="val -1517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headers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7D02717-B186-4012-9418-D67F93A3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413" y="5487907"/>
            <a:ext cx="3691022" cy="920690"/>
          </a:xfrm>
          <a:prstGeom prst="wedgeRoundRectCallout">
            <a:avLst>
              <a:gd name="adj1" fmla="val -42711"/>
              <a:gd name="adj2" fmla="val -7721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request body holds the submitted form data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579C631A-16A3-48AD-BB65-D379794D12C3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148272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method transfers data in the HTTP body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can send text and binary data e.g., upload files</a:t>
            </a:r>
          </a:p>
        </p:txBody>
      </p:sp>
    </p:spTree>
    <p:extLst>
      <p:ext uri="{BB962C8B-B14F-4D97-AF65-F5344CB8AC3E}">
        <p14:creationId xmlns:p14="http://schemas.microsoft.com/office/powerpoint/2010/main" val="7181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1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HTTP Response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HTTP Response?</a:t>
            </a:r>
            <a:endParaRPr lang="bg-BG" dirty="0"/>
          </a:p>
        </p:txBody>
      </p:sp>
      <p:pic>
        <p:nvPicPr>
          <p:cNvPr id="6" name="Graphic 5" descr="Back">
            <a:extLst>
              <a:ext uri="{FF2B5EF4-FFF2-40B4-BE49-F238E27FC236}">
                <a16:creationId xmlns:a16="http://schemas.microsoft.com/office/drawing/2014/main" id="{D65B97C8-92D3-4FB5-AD9A-C28E7F820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0162" y="1619250"/>
            <a:ext cx="19716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5D5C10E-C799-4C55-BEE2-80199438F376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617193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response message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sent by the HTTP server consists of:</a:t>
            </a:r>
          </a:p>
          <a:p>
            <a:pPr lvl="1"/>
            <a:r>
              <a:rPr lang="en-US" dirty="0"/>
              <a:t>HTTP response </a:t>
            </a:r>
            <a:r>
              <a:rPr lang="en-US" b="1" dirty="0">
                <a:solidFill>
                  <a:schemeClr val="bg1"/>
                </a:solidFill>
              </a:rPr>
              <a:t>status line</a:t>
            </a:r>
          </a:p>
          <a:p>
            <a:pPr lvl="2"/>
            <a:r>
              <a:rPr lang="en-US" dirty="0"/>
              <a:t>Protocol version</a:t>
            </a:r>
          </a:p>
          <a:p>
            <a:pPr lvl="2"/>
            <a:r>
              <a:rPr lang="en-US" dirty="0"/>
              <a:t>Status code</a:t>
            </a:r>
          </a:p>
          <a:p>
            <a:pPr lvl="2"/>
            <a:r>
              <a:rPr lang="en-US" dirty="0"/>
              <a:t>Status text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headers</a:t>
            </a:r>
          </a:p>
          <a:p>
            <a:pPr lvl="2"/>
            <a:r>
              <a:rPr lang="en-US" dirty="0"/>
              <a:t>Provide meta data about the returned resource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2"/>
            <a:r>
              <a:rPr lang="en-US" dirty="0"/>
              <a:t>The content of the HTTP response (data)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936086-4C06-41FF-9CEA-37A96679A00E}"/>
              </a:ext>
            </a:extLst>
          </p:cNvPr>
          <p:cNvSpPr/>
          <p:nvPr/>
        </p:nvSpPr>
        <p:spPr>
          <a:xfrm>
            <a:off x="4644807" y="2896040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9EE890-D6F4-401C-A8E0-549D4D1413C0}"/>
              </a:ext>
            </a:extLst>
          </p:cNvPr>
          <p:cNvSpPr/>
          <p:nvPr/>
        </p:nvSpPr>
        <p:spPr>
          <a:xfrm>
            <a:off x="7083206" y="2896037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33FBBF-90C3-4074-A3EC-17A1F7C917D0}"/>
              </a:ext>
            </a:extLst>
          </p:cNvPr>
          <p:cNvSpPr/>
          <p:nvPr/>
        </p:nvSpPr>
        <p:spPr>
          <a:xfrm>
            <a:off x="9507175" y="2896034"/>
            <a:ext cx="1903775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03CCEB-0500-4C71-BCB2-97905EFA972F}"/>
              </a:ext>
            </a:extLst>
          </p:cNvPr>
          <p:cNvSpPr/>
          <p:nvPr/>
        </p:nvSpPr>
        <p:spPr>
          <a:xfrm>
            <a:off x="4644807" y="3317709"/>
            <a:ext cx="16001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9A9DE3-D8B0-4584-B3FE-2E0AC8A4366E}"/>
              </a:ext>
            </a:extLst>
          </p:cNvPr>
          <p:cNvSpPr/>
          <p:nvPr/>
        </p:nvSpPr>
        <p:spPr>
          <a:xfrm>
            <a:off x="4644807" y="4099413"/>
            <a:ext cx="6857998" cy="371472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16A310BC-3FFC-4113-AA34-A9D2330D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807" y="2842681"/>
            <a:ext cx="7162799" cy="1628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i="1" noProof="1"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530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4" grpId="0" uiExpand="1" animBg="1"/>
      <p:bldP spid="14" grpId="1" uiExpand="1" animBg="1"/>
      <p:bldP spid="15" grpId="0" uiExpand="1" animBg="1"/>
      <p:bldP spid="15" grpId="1" uiExpand="1" animBg="1"/>
      <p:bldP spid="16" grpId="0" uiExpand="1" animBg="1"/>
      <p:bldP spid="16" grpId="1" uiExpan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2001" y="1098645"/>
            <a:ext cx="11804822" cy="5570355"/>
          </a:xfrm>
        </p:spPr>
        <p:txBody>
          <a:bodyPr/>
          <a:lstStyle/>
          <a:p>
            <a:r>
              <a:rPr lang="en-GB" dirty="0"/>
              <a:t>Example of </a:t>
            </a:r>
            <a:r>
              <a:rPr lang="en-GB" b="1" dirty="0">
                <a:solidFill>
                  <a:schemeClr val="bg1"/>
                </a:solidFill>
              </a:rPr>
              <a:t>HTTP response </a:t>
            </a:r>
            <a:r>
              <a:rPr lang="en-GB" dirty="0"/>
              <a:t>from the Web server: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7736" y="1828800"/>
            <a:ext cx="720566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1936" y="1624922"/>
            <a:ext cx="4228119" cy="634078"/>
          </a:xfrm>
          <a:prstGeom prst="wedgeRoundRectCallout">
            <a:avLst>
              <a:gd name="adj1" fmla="val -67127"/>
              <a:gd name="adj2" fmla="val 2760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55795" y="3503323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5240096"/>
            <a:ext cx="2667000" cy="1036836"/>
          </a:xfrm>
          <a:prstGeom prst="wedgeRoundRectCallout">
            <a:avLst>
              <a:gd name="adj1" fmla="val -78452"/>
              <a:gd name="adj2" fmla="val 891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body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A3B392-1E74-4B3A-A92F-75E78F2C5E63}"/>
              </a:ext>
            </a:extLst>
          </p:cNvPr>
          <p:cNvSpPr/>
          <p:nvPr/>
        </p:nvSpPr>
        <p:spPr>
          <a:xfrm>
            <a:off x="947736" y="1828800"/>
            <a:ext cx="2938464" cy="457200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DFC9A8-1820-4634-9DBD-AB436A7EF61F}"/>
              </a:ext>
            </a:extLst>
          </p:cNvPr>
          <p:cNvSpPr/>
          <p:nvPr/>
        </p:nvSpPr>
        <p:spPr>
          <a:xfrm>
            <a:off x="947736" y="2286864"/>
            <a:ext cx="7053264" cy="21037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AB40AA-E746-4B91-9B78-78034EE394E8}"/>
              </a:ext>
            </a:extLst>
          </p:cNvPr>
          <p:cNvSpPr/>
          <p:nvPr/>
        </p:nvSpPr>
        <p:spPr>
          <a:xfrm>
            <a:off x="945696" y="4754292"/>
            <a:ext cx="6293305" cy="16465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9807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" grpId="0" animBg="1"/>
      <p:bldP spid="10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#python-web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464CE9-3C30-4246-89A4-74085DDBCC2B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response code classes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1xx</a:t>
            </a:r>
            <a:r>
              <a:rPr lang="en-US" dirty="0"/>
              <a:t>: informational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 Continue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2xx</a:t>
            </a:r>
            <a:r>
              <a:rPr lang="en-US" dirty="0"/>
              <a:t>: successful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 OK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201 Created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3xx</a:t>
            </a:r>
            <a:r>
              <a:rPr lang="en-US" dirty="0"/>
              <a:t>: redirection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304 Not Modified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302 Found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4xx</a:t>
            </a:r>
            <a:r>
              <a:rPr lang="en-US" dirty="0"/>
              <a:t>: client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400 Bad Request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404 Not Found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401 Unauthorized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409 Conflict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5xx</a:t>
            </a:r>
            <a:r>
              <a:rPr lang="en-US" dirty="0"/>
              <a:t>: server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500 Internal Server Error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503 Service Unavailable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232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3589" y="1014308"/>
            <a:ext cx="11804822" cy="5570355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with error result:</a:t>
            </a:r>
          </a:p>
          <a:p>
            <a:endParaRPr lang="en-GB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533401" y="1676400"/>
            <a:ext cx="1103777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17 Nov 2014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&lt;HTML&gt;&lt;HEAD&gt;&lt;TITLE&gt;404 Not Found&lt;/TITLE&gt;&lt;/HEAD&gt;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The requested URL /img/logo.gif was not found on this server.&lt;P&gt; 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76000" y="1533510"/>
            <a:ext cx="3555931" cy="638953"/>
          </a:xfrm>
          <a:prstGeom prst="wedgeRoundRectCallout">
            <a:avLst>
              <a:gd name="adj1" fmla="val -70311"/>
              <a:gd name="adj2" fmla="val -57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status 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4FA1B1-6FFC-4920-B4F5-413ECAD35D56}"/>
              </a:ext>
            </a:extLst>
          </p:cNvPr>
          <p:cNvSpPr/>
          <p:nvPr/>
        </p:nvSpPr>
        <p:spPr>
          <a:xfrm>
            <a:off x="533400" y="1676400"/>
            <a:ext cx="3962400" cy="497682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490E73-7885-4BDB-BAA3-955A49F73A75}"/>
              </a:ext>
            </a:extLst>
          </p:cNvPr>
          <p:cNvSpPr/>
          <p:nvPr/>
        </p:nvSpPr>
        <p:spPr>
          <a:xfrm>
            <a:off x="533400" y="2218790"/>
            <a:ext cx="6387640" cy="1515010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D07CD6-8C72-4364-8E39-E96D731B72A4}"/>
              </a:ext>
            </a:extLst>
          </p:cNvPr>
          <p:cNvSpPr/>
          <p:nvPr/>
        </p:nvSpPr>
        <p:spPr>
          <a:xfrm>
            <a:off x="472464" y="4099290"/>
            <a:ext cx="11034600" cy="2330415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926422" y="3826267"/>
            <a:ext cx="2365618" cy="1279472"/>
          </a:xfrm>
          <a:prstGeom prst="wedgeRoundRectCallout">
            <a:avLst>
              <a:gd name="adj1" fmla="val -74653"/>
              <a:gd name="adj2" fmla="val 6879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HTTP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response body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71000" y="2677413"/>
            <a:ext cx="3352800" cy="650304"/>
          </a:xfrm>
          <a:prstGeom prst="wedgeRoundRectCallout">
            <a:avLst>
              <a:gd name="adj1" fmla="val -69067"/>
              <a:gd name="adj2" fmla="val 1553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27670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2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Redirection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77BF1-2046-40D5-8BFB-359596C3EF2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GET requesting </a:t>
            </a:r>
            <a:r>
              <a:rPr lang="en-US" dirty="0"/>
              <a:t>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HTTP response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) tells the browser to request another URL: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B8C2E2-4D84-4161-92E1-E0A531B7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1981200"/>
            <a:ext cx="10213976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http://softuni.org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A5F3F77-4229-4889-B0BD-1D0F8D09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5114988"/>
            <a:ext cx="10213976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Location: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http://softuni.bg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45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8B8296-AF7A-473D-B9B9-770921E20E7D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dirty="0"/>
              <a:t> response header the server specifies how the output should be processed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A7BC61F-00F0-47F7-88BC-D4906889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9" y="3453363"/>
            <a:ext cx="10773992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9495147-A68E-410F-9186-76671CA9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21" y="4248321"/>
            <a:ext cx="10773992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Content-Disposition: attachment; filename="Report-April-2016.pdf"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ACF24299-6082-4FB0-9DB3-51F918CF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300" y="2175426"/>
            <a:ext cx="4890624" cy="1029473"/>
          </a:xfrm>
          <a:prstGeom prst="wedgeRoundRectCallout">
            <a:avLst>
              <a:gd name="adj1" fmla="val -63103"/>
              <a:gd name="adj2" fmla="val 581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8ABA737F-F60C-4C24-911E-B7F34F0E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5257800"/>
            <a:ext cx="5562600" cy="1066800"/>
          </a:xfrm>
          <a:prstGeom prst="wedgeRoundRectCallout">
            <a:avLst>
              <a:gd name="adj1" fmla="val -58355"/>
              <a:gd name="adj2" fmla="val -5821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This will download a PDF file named </a:t>
            </a:r>
            <a:br>
              <a:rPr lang="en-US" sz="28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Report-April-2016.pdf</a:t>
            </a:r>
            <a:endParaRPr lang="en-US" sz="2800" b="1" noProof="1">
              <a:solidFill>
                <a:schemeClr val="bg1">
                  <a:lumMod val="60000"/>
                  <a:lumOff val="40000"/>
                </a:schemeClr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2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74642" y="3360806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7402" y="1580032"/>
            <a:ext cx="969065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inline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0AB32-DCAF-4DB5-9684-EC2B31EA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91" y="4223725"/>
            <a:ext cx="6611273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0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 (2)</a:t>
            </a:r>
            <a:endParaRPr lang="bg-BG" dirty="0"/>
          </a:p>
        </p:txBody>
      </p:sp>
      <p:pic>
        <p:nvPicPr>
          <p:cNvPr id="4100" name="Picture 4" descr="https://puu.sh/txSO8/1fca5a64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937" y="4054719"/>
            <a:ext cx="462358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/>
          <p:cNvSpPr/>
          <p:nvPr/>
        </p:nvSpPr>
        <p:spPr>
          <a:xfrm>
            <a:off x="5874643" y="3429000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160" y="1791154"/>
            <a:ext cx="1060368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attachment;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</p:spTree>
    <p:extLst>
      <p:ext uri="{BB962C8B-B14F-4D97-AF65-F5344CB8AC3E}">
        <p14:creationId xmlns:p14="http://schemas.microsoft.com/office/powerpoint/2010/main" val="207797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Live Exercise in Class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266C1-1B69-436A-B62B-C6424AF65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console application that can decode an encoded URL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a single line containing the encoded URL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should print the decoded URL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 the purpose use the </a:t>
            </a:r>
            <a:r>
              <a:rPr lang="en-US" dirty="0">
                <a:hlinkClick r:id="rId2"/>
              </a:rPr>
              <a:t>urllib</a:t>
            </a:r>
            <a:r>
              <a:rPr lang="en-US" dirty="0"/>
              <a:t> library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CB080C-B062-4301-AE16-82C75AC77C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4239000"/>
            <a:ext cx="6824766" cy="587891"/>
          </a:xfrm>
        </p:spPr>
        <p:txBody>
          <a:bodyPr/>
          <a:lstStyle/>
          <a:p>
            <a:r>
              <a:rPr lang="en-US" dirty="0"/>
              <a:t>https://mysite.com/show?n%40m3= p3%24h0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525EA2-3051-4142-A466-6FEF84D1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URL Decode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90C2657-C754-445E-A419-7D9934F2D553}"/>
              </a:ext>
            </a:extLst>
          </p:cNvPr>
          <p:cNvSpPr txBox="1">
            <a:spLocks/>
          </p:cNvSpPr>
          <p:nvPr/>
        </p:nvSpPr>
        <p:spPr>
          <a:xfrm>
            <a:off x="696000" y="5513076"/>
            <a:ext cx="6824766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https://mysite/show?n@m3= p3$h0</a:t>
            </a:r>
            <a:endParaRPr lang="pt-BR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A7B223F-6850-40E5-BD35-98B464F88659}"/>
              </a:ext>
            </a:extLst>
          </p:cNvPr>
          <p:cNvSpPr/>
          <p:nvPr/>
        </p:nvSpPr>
        <p:spPr bwMode="auto">
          <a:xfrm>
            <a:off x="3928383" y="4944983"/>
            <a:ext cx="360000" cy="45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167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7A6A7-A532-45F5-873F-AA01B6ECD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the detailed problem description from here: </a:t>
            </a:r>
            <a:r>
              <a:rPr lang="en-US" dirty="0">
                <a:hlinkClick r:id="rId2"/>
              </a:rPr>
              <a:t>link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B79422-2F36-4869-A446-936A943D4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2ED-1819-4B3A-ACCE-7937D1ACE1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45605" y="3469715"/>
            <a:ext cx="3359766" cy="587891"/>
          </a:xfrm>
        </p:spPr>
        <p:txBody>
          <a:bodyPr/>
          <a:lstStyle/>
          <a:p>
            <a:r>
              <a:rPr lang="en-US" dirty="0"/>
              <a:t>http://softuni.bg/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C09718-6C9F-49BC-8008-33EB4887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Validate URL</a:t>
            </a:r>
            <a:endParaRPr lang="bg-BG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B21EE81-A1BD-433B-89E6-777D7536F809}"/>
              </a:ext>
            </a:extLst>
          </p:cNvPr>
          <p:cNvSpPr/>
          <p:nvPr/>
        </p:nvSpPr>
        <p:spPr bwMode="auto">
          <a:xfrm>
            <a:off x="5569535" y="3516662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3A0988-138A-4D98-A12D-57B7680E5DD9}"/>
              </a:ext>
            </a:extLst>
          </p:cNvPr>
          <p:cNvSpPr txBox="1">
            <a:spLocks/>
          </p:cNvSpPr>
          <p:nvPr/>
        </p:nvSpPr>
        <p:spPr>
          <a:xfrm>
            <a:off x="6528699" y="2844000"/>
            <a:ext cx="3359766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Protocol: http</a:t>
            </a:r>
            <a:endParaRPr lang="bg-BG" dirty="0"/>
          </a:p>
          <a:p>
            <a:r>
              <a:rPr lang="en-US" dirty="0"/>
              <a:t>Host: softuni.bg</a:t>
            </a:r>
            <a:endParaRPr lang="bg-BG" dirty="0"/>
          </a:p>
          <a:p>
            <a:r>
              <a:rPr lang="en-US" dirty="0"/>
              <a:t>Port: 80</a:t>
            </a:r>
            <a:endParaRPr lang="bg-BG" dirty="0"/>
          </a:p>
          <a:p>
            <a:r>
              <a:rPr lang="en-US" dirty="0"/>
              <a:t>Path: /</a:t>
            </a:r>
          </a:p>
        </p:txBody>
      </p:sp>
    </p:spTree>
    <p:extLst>
      <p:ext uri="{BB962C8B-B14F-4D97-AF65-F5344CB8AC3E}">
        <p14:creationId xmlns:p14="http://schemas.microsoft.com/office/powerpoint/2010/main" val="325998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752215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HTML forms can send 2 types of HTTP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requests: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POST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HTTP works with message pairs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called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request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and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response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headers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describe the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request / response metadata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See the most used headers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hlinkClick r:id="rId4"/>
              </a:rPr>
              <a:t>here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2400" b="1" dirty="0">
                <a:solidFill>
                  <a:schemeClr val="bg2"/>
                </a:solidFill>
              </a:rPr>
              <a:t> parts define: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protocol, host, port, path, query string, and fragment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HTTP Basics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Web Communication Explained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A7A38-4985-45D8-8FC4-FD9F2513803B}"/>
              </a:ext>
            </a:extLst>
          </p:cNvPr>
          <p:cNvSpPr txBox="1"/>
          <p:nvPr/>
        </p:nvSpPr>
        <p:spPr>
          <a:xfrm>
            <a:off x="4633759" y="1902156"/>
            <a:ext cx="2924482" cy="142420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500" dirty="0">
                <a:solidFill>
                  <a:schemeClr val="bg2"/>
                </a:solidFill>
              </a:rPr>
              <a:t>http://</a:t>
            </a:r>
          </a:p>
        </p:txBody>
      </p:sp>
    </p:spTree>
    <p:extLst>
      <p:ext uri="{BB962C8B-B14F-4D97-AF65-F5344CB8AC3E}">
        <p14:creationId xmlns:p14="http://schemas.microsoft.com/office/powerpoint/2010/main" val="267174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5400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5773" y="1518495"/>
            <a:ext cx="2263324" cy="22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15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 (2)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69854" y="1121373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CA41209-DE5B-47FF-93BD-F417D90FAF81}"/>
              </a:ext>
            </a:extLst>
          </p:cNvPr>
          <p:cNvSpPr txBox="1"/>
          <p:nvPr/>
        </p:nvSpPr>
        <p:spPr>
          <a:xfrm>
            <a:off x="8756088" y="2759794"/>
            <a:ext cx="1638464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Django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0F5FDB-1C54-4714-AF37-DA017D0574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439" y="1604499"/>
            <a:ext cx="1300588" cy="130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9200" y="422847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31647"/>
              <a:gd name="adj4" fmla="val 110735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686065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04147"/>
              <a:gd name="adj4" fmla="val 127496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24106"/>
            <a:ext cx="1752600" cy="380230"/>
          </a:xfrm>
          <a:prstGeom prst="borderCallout1">
            <a:avLst>
              <a:gd name="adj1" fmla="val 3749"/>
              <a:gd name="adj2" fmla="val 100054"/>
              <a:gd name="adj3" fmla="val -158146"/>
              <a:gd name="adj4" fmla="val 142323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8"/>
            <a:ext cx="1752600" cy="368633"/>
          </a:xfrm>
          <a:prstGeom prst="borderCallout1">
            <a:avLst>
              <a:gd name="adj1" fmla="val 3749"/>
              <a:gd name="adj2" fmla="val 100054"/>
              <a:gd name="adj3" fmla="val -219659"/>
              <a:gd name="adj4" fmla="val 15107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16836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2524"/>
              <a:gd name="adj4" fmla="val 1112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656702"/>
            <a:ext cx="1752600" cy="419718"/>
          </a:xfrm>
          <a:prstGeom prst="borderCallout1">
            <a:avLst>
              <a:gd name="adj1" fmla="val 3749"/>
              <a:gd name="adj2" fmla="val 100054"/>
              <a:gd name="adj3" fmla="val -91094"/>
              <a:gd name="adj4" fmla="val 128028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38787"/>
            <a:ext cx="1752600" cy="350867"/>
          </a:xfrm>
          <a:prstGeom prst="borderCallout1">
            <a:avLst>
              <a:gd name="adj1" fmla="val 3749"/>
              <a:gd name="adj2" fmla="val 100054"/>
              <a:gd name="adj3" fmla="val -179204"/>
              <a:gd name="adj4" fmla="val 14658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68632"/>
          </a:xfrm>
          <a:prstGeom prst="borderCallout1">
            <a:avLst>
              <a:gd name="adj1" fmla="val 3749"/>
              <a:gd name="adj2" fmla="val 100054"/>
              <a:gd name="adj3" fmla="val -212065"/>
              <a:gd name="adj4" fmla="val 150540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DF1494D5-2B12-45E1-925F-6F3E4B791C60}"/>
              </a:ext>
            </a:extLst>
          </p:cNvPr>
          <p:cNvSpPr/>
          <p:nvPr/>
        </p:nvSpPr>
        <p:spPr>
          <a:xfrm rot="5400000">
            <a:off x="3811699" y="93437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23DA46-234D-4762-818D-59A6E8C93E1B}"/>
              </a:ext>
            </a:extLst>
          </p:cNvPr>
          <p:cNvCxnSpPr/>
          <p:nvPr/>
        </p:nvCxnSpPr>
        <p:spPr>
          <a:xfrm>
            <a:off x="3886200" y="1762208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F4EF3-29D6-4AB9-B3FA-41D01C4D9923}"/>
              </a:ext>
            </a:extLst>
          </p:cNvPr>
          <p:cNvCxnSpPr/>
          <p:nvPr/>
        </p:nvCxnSpPr>
        <p:spPr>
          <a:xfrm flipH="1">
            <a:off x="6248400" y="1762208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953" y="99000"/>
            <a:ext cx="9506047" cy="882654"/>
          </a:xfrm>
        </p:spPr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77222"/>
              </p:ext>
            </p:extLst>
          </p:nvPr>
        </p:nvGraphicFramePr>
        <p:xfrm>
          <a:off x="436562" y="1385521"/>
          <a:ext cx="59664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/>
                        </a:rPr>
                        <a:t>Method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Read / retrieve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Update / modify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Delete / remove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741722-3639-4063-A032-071B392561D8}"/>
              </a:ext>
            </a:extLst>
          </p:cNvPr>
          <p:cNvSpPr/>
          <p:nvPr/>
        </p:nvSpPr>
        <p:spPr bwMode="auto">
          <a:xfrm>
            <a:off x="2135271" y="1962446"/>
            <a:ext cx="216104" cy="2061210"/>
          </a:xfrm>
          <a:prstGeom prst="roundRect">
            <a:avLst/>
          </a:prstGeom>
          <a:solidFill>
            <a:srgbClr val="234465">
              <a:alpha val="46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22BB02-F303-4EE8-A804-5EFB70AB82FF}"/>
              </a:ext>
            </a:extLst>
          </p:cNvPr>
          <p:cNvCxnSpPr>
            <a:cxnSpLocks/>
          </p:cNvCxnSpPr>
          <p:nvPr/>
        </p:nvCxnSpPr>
        <p:spPr>
          <a:xfrm>
            <a:off x="2222989" y="4158031"/>
            <a:ext cx="0" cy="10821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141BA3-BA6A-4DCE-B4A8-47122DF13FF2}"/>
              </a:ext>
            </a:extLst>
          </p:cNvPr>
          <p:cNvSpPr txBox="1"/>
          <p:nvPr/>
        </p:nvSpPr>
        <p:spPr>
          <a:xfrm>
            <a:off x="436564" y="5368730"/>
            <a:ext cx="5966449" cy="1142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 four basic functions of persistence storage.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609A3F-5724-4AEE-8281-3CC9B473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57047"/>
              </p:ext>
            </p:extLst>
          </p:nvPr>
        </p:nvGraphicFramePr>
        <p:xfrm>
          <a:off x="7513327" y="2832151"/>
          <a:ext cx="377379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/>
                        </a:rPr>
                        <a:t>Other HTTP Methods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effectLst/>
                        </a:rPr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33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2001" y="1796840"/>
            <a:ext cx="11804822" cy="4832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request</a:t>
            </a:r>
            <a:r>
              <a:rPr lang="en-GB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response</a:t>
            </a:r>
            <a:r>
              <a:rPr lang="en-GB" dirty="0"/>
              <a:t>: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834719" y="3429000"/>
            <a:ext cx="7696200" cy="2806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Mon, 12 Jul 2014 15:33:23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87513" y="4935319"/>
            <a:ext cx="4032931" cy="998230"/>
          </a:xfrm>
          <a:prstGeom prst="wedgeRoundRectCallout">
            <a:avLst>
              <a:gd name="adj1" fmla="val -119255"/>
              <a:gd name="adj2" fmla="val -1277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34719" y="130428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/javascript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31951" y="2375232"/>
            <a:ext cx="3901736" cy="990847"/>
          </a:xfrm>
          <a:prstGeom prst="wedgeRoundRectCallout">
            <a:avLst>
              <a:gd name="adj1" fmla="val -68932"/>
              <a:gd name="adj2" fmla="val -3131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headers</a:t>
            </a:r>
          </a:p>
        </p:txBody>
      </p:sp>
    </p:spTree>
    <p:extLst>
      <p:ext uri="{BB962C8B-B14F-4D97-AF65-F5344CB8AC3E}">
        <p14:creationId xmlns:p14="http://schemas.microsoft.com/office/powerpoint/2010/main" val="262092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7188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3348</TotalTime>
  <Words>2251</Words>
  <Application>Microsoft Office PowerPoint</Application>
  <PresentationFormat>Widescreen</PresentationFormat>
  <Paragraphs>408</Paragraphs>
  <Slides>42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1_SoftUni</vt:lpstr>
      <vt:lpstr>HTTP Protocol</vt:lpstr>
      <vt:lpstr>Table of Contents</vt:lpstr>
      <vt:lpstr>Have a Question?</vt:lpstr>
      <vt:lpstr>Web Communication Explained</vt:lpstr>
      <vt:lpstr>Web Server Work Model</vt:lpstr>
      <vt:lpstr>Web Server Work Model (2)</vt:lpstr>
      <vt:lpstr>Hyper Text Transfer Protocol</vt:lpstr>
      <vt:lpstr>HTTP Request Methods</vt:lpstr>
      <vt:lpstr>HTTP Conversation: Example</vt:lpstr>
      <vt:lpstr>Tools for Developers</vt:lpstr>
      <vt:lpstr>Tools for Developers – Browser Dev Tools </vt:lpstr>
      <vt:lpstr>Tools for Developers – Browser Add-ons</vt:lpstr>
      <vt:lpstr>HTTP Tools for Developers – Desktop</vt:lpstr>
      <vt:lpstr>Form Method and Action</vt:lpstr>
      <vt:lpstr>HTML Forms – Action Attribute</vt:lpstr>
      <vt:lpstr>HTML Forms – Method Attribute </vt:lpstr>
      <vt:lpstr>HTML Forms – Method Attribute (2)</vt:lpstr>
      <vt:lpstr>URL Encoded Form Data – Example</vt:lpstr>
      <vt:lpstr>Multi-Purpose Internet Mail Extensions</vt:lpstr>
      <vt:lpstr>What is MIME?</vt:lpstr>
      <vt:lpstr>Concepts of MIME</vt:lpstr>
      <vt:lpstr>Common MIME Media Types</vt:lpstr>
      <vt:lpstr>What is a HTTP Request?</vt:lpstr>
      <vt:lpstr>HTTP Request Message</vt:lpstr>
      <vt:lpstr>GET Request Method – Example</vt:lpstr>
      <vt:lpstr>POST Request Method – Example</vt:lpstr>
      <vt:lpstr>What is a HTTP Response?</vt:lpstr>
      <vt:lpstr>HTTP Response Message</vt:lpstr>
      <vt:lpstr>HTTP Response – Example</vt:lpstr>
      <vt:lpstr>HTTP Response Codes</vt:lpstr>
      <vt:lpstr>HTTP Response – Example</vt:lpstr>
      <vt:lpstr>Browser Redirection</vt:lpstr>
      <vt:lpstr>Content-Type and Disposition</vt:lpstr>
      <vt:lpstr>Content-Disposition – Example</vt:lpstr>
      <vt:lpstr>Content-Disposition – Example (2)</vt:lpstr>
      <vt:lpstr>Demo</vt:lpstr>
      <vt:lpstr>Problem: URL Decode</vt:lpstr>
      <vt:lpstr>Problem: Validate URL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HTTP Protocol</dc:title>
  <dc:subject>Software Development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21</cp:revision>
  <dcterms:created xsi:type="dcterms:W3CDTF">2018-05-23T13:08:44Z</dcterms:created>
  <dcterms:modified xsi:type="dcterms:W3CDTF">2021-05-28T13:45:02Z</dcterms:modified>
  <cp:category>python, programming, code, softuni</cp:category>
</cp:coreProperties>
</file>