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65" r:id="rId5"/>
    <p:sldId id="305" r:id="rId6"/>
    <p:sldId id="306" r:id="rId7"/>
    <p:sldId id="310" r:id="rId8"/>
    <p:sldId id="311" r:id="rId9"/>
    <p:sldId id="312" r:id="rId10"/>
    <p:sldId id="315" r:id="rId11"/>
    <p:sldId id="316" r:id="rId12"/>
    <p:sldId id="319" r:id="rId13"/>
    <p:sldId id="320" r:id="rId14"/>
    <p:sldId id="322" r:id="rId15"/>
    <p:sldId id="323" r:id="rId16"/>
    <p:sldId id="326" r:id="rId17"/>
    <p:sldId id="327" r:id="rId18"/>
    <p:sldId id="328" r:id="rId19"/>
    <p:sldId id="329" r:id="rId20"/>
    <p:sldId id="330" r:id="rId21"/>
    <p:sldId id="331" r:id="rId22"/>
    <p:sldId id="333" r:id="rId23"/>
    <p:sldId id="278" r:id="rId24"/>
    <p:sldId id="279" r:id="rId25"/>
    <p:sldId id="334" r:id="rId26"/>
    <p:sldId id="335" r:id="rId27"/>
    <p:sldId id="336" r:id="rId28"/>
    <p:sldId id="337" r:id="rId29"/>
    <p:sldId id="338" r:id="rId30"/>
    <p:sldId id="339" r:id="rId31"/>
    <p:sldId id="496" r:id="rId32"/>
    <p:sldId id="295" r:id="rId33"/>
    <p:sldId id="301" r:id="rId34"/>
    <p:sldId id="303" r:id="rId35"/>
    <p:sldId id="30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1323C9A-33BC-444D-8ACA-61B24F459EFD}">
          <p14:sldIdLst>
            <p14:sldId id="256"/>
            <p14:sldId id="257"/>
            <p14:sldId id="258"/>
          </p14:sldIdLst>
        </p14:section>
        <p14:section name="PostgreSQL" id="{728CA0CE-E62F-4D8E-9F1F-7EFA8A739EB1}">
          <p14:sldIdLst>
            <p14:sldId id="265"/>
            <p14:sldId id="305"/>
            <p14:sldId id="306"/>
          </p14:sldIdLst>
        </p14:section>
        <p14:section name="Retrieving Data" id="{B62140F4-1507-4AA1-BBBD-0D28125801F5}">
          <p14:sldIdLst>
            <p14:sldId id="310"/>
            <p14:sldId id="311"/>
            <p14:sldId id="312"/>
            <p14:sldId id="315"/>
            <p14:sldId id="316"/>
            <p14:sldId id="319"/>
            <p14:sldId id="320"/>
            <p14:sldId id="322"/>
            <p14:sldId id="323"/>
            <p14:sldId id="326"/>
            <p14:sldId id="327"/>
            <p14:sldId id="328"/>
            <p14:sldId id="329"/>
            <p14:sldId id="330"/>
            <p14:sldId id="331"/>
            <p14:sldId id="333"/>
          </p14:sldIdLst>
        </p14:section>
        <p14:section name="JOINs" id="{06194F6B-847B-46FE-B354-8CEBA7CD4F67}">
          <p14:sldIdLst>
            <p14:sldId id="278"/>
            <p14:sldId id="279"/>
          </p14:sldIdLst>
        </p14:section>
        <p14:section name="pgAdmin 4" id="{49091832-EA2B-44ED-826D-F4438AE5AC80}">
          <p14:sldIdLst>
            <p14:sldId id="334"/>
            <p14:sldId id="335"/>
            <p14:sldId id="336"/>
            <p14:sldId id="337"/>
            <p14:sldId id="338"/>
            <p14:sldId id="339"/>
            <p14:sldId id="496"/>
          </p14:sldIdLst>
        </p14:section>
        <p14:section name="Conclusion" id="{BD21CAE9-8D03-4298-BB5C-E391D7051CDE}">
          <p14:sldIdLst>
            <p14:sldId id="295"/>
            <p14:sldId id="301"/>
            <p14:sldId id="303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67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3.xml"/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1246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AD25F89-D88C-455F-8A69-83D987A61408}" type="slidenum">
              <a:rPr lang="en-US"/>
              <a:t>15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ORDER BY</a:t>
            </a:r>
            <a:r>
              <a:rPr lang="en-US" b="1" dirty="0"/>
              <a:t> Clause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C0128"/>
                </a:solidFill>
              </a:rPr>
              <a:t>order of rows</a:t>
            </a:r>
            <a:r>
              <a:rPr lang="en-US" dirty="0"/>
              <a:t> returned in a query result is undefined.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ORDER BY</a:t>
            </a:r>
            <a:r>
              <a:rPr lang="en-US" dirty="0">
                <a:solidFill>
                  <a:srgbClr val="FC0128"/>
                </a:solidFill>
              </a:rPr>
              <a:t> clause</a:t>
            </a:r>
            <a:r>
              <a:rPr lang="en-US" dirty="0"/>
              <a:t> can be used to sort the rows. If you use the </a:t>
            </a:r>
            <a:r>
              <a:rPr lang="en-US" dirty="0">
                <a:latin typeface="Courier New" panose="02070309020205020404" pitchFamily="49" charset="0"/>
              </a:rPr>
              <a:t>ORDER BY</a:t>
            </a:r>
            <a:r>
              <a:rPr lang="en-US" dirty="0"/>
              <a:t> clause, it must be the last clause of the SQL statement. You can specify an expression, or an alias, or column position as the sort condition. 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621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60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7988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66326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9962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2170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23F4482-E835-4D6D-A703-2ECE310B629A}" type="slidenum">
              <a:rPr lang="en-US"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Capabilities of SQL </a:t>
            </a:r>
            <a:r>
              <a:rPr lang="en-US" b="1" dirty="0">
                <a:latin typeface="Courier New" panose="02070309020205020404" pitchFamily="49" charset="0"/>
              </a:rPr>
              <a:t>SELECT</a:t>
            </a:r>
            <a:r>
              <a:rPr lang="en-US" b="1" dirty="0"/>
              <a:t> Statements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</a:rPr>
              <a:t>SELECT</a:t>
            </a:r>
            <a:r>
              <a:rPr lang="en-US" dirty="0"/>
              <a:t> statement retrieves information from the database. Using a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FC0128"/>
                </a:solidFill>
              </a:rPr>
              <a:t> </a:t>
            </a:r>
            <a:r>
              <a:rPr lang="en-US" dirty="0"/>
              <a:t>statement, you can do the following:</a:t>
            </a:r>
          </a:p>
          <a:p>
            <a:pPr lvl="2"/>
            <a:r>
              <a:rPr lang="en-US" b="1" dirty="0">
                <a:solidFill>
                  <a:srgbClr val="FC0128"/>
                </a:solidFill>
              </a:rPr>
              <a:t>Projection</a:t>
            </a:r>
            <a:r>
              <a:rPr lang="en-US" dirty="0">
                <a:solidFill>
                  <a:srgbClr val="FC0128"/>
                </a:solidFill>
              </a:rPr>
              <a:t>:</a:t>
            </a:r>
            <a:r>
              <a:rPr lang="en-US" dirty="0"/>
              <a:t> You can use the projection capability in SQL to choose the columns in a table that you want returned by your query. You can choose as few or as many columns of the table as you require. </a:t>
            </a:r>
          </a:p>
          <a:p>
            <a:pPr lvl="2"/>
            <a:r>
              <a:rPr lang="en-US" b="1" dirty="0">
                <a:solidFill>
                  <a:srgbClr val="FC0128"/>
                </a:solidFill>
              </a:rPr>
              <a:t>Selection</a:t>
            </a:r>
            <a:r>
              <a:rPr lang="en-US" dirty="0">
                <a:solidFill>
                  <a:srgbClr val="FC0128"/>
                </a:solidFill>
              </a:rPr>
              <a:t>:</a:t>
            </a:r>
            <a:r>
              <a:rPr lang="en-US" dirty="0"/>
              <a:t> You can use the selection capability in SQL to choose the rows in a table that you want returned by a query. You can use various criteria to restrict the rows that you see.</a:t>
            </a:r>
          </a:p>
          <a:p>
            <a:pPr lvl="2"/>
            <a:r>
              <a:rPr lang="en-US" b="1" dirty="0">
                <a:solidFill>
                  <a:srgbClr val="FC0128"/>
                </a:solidFill>
              </a:rPr>
              <a:t>Joining</a:t>
            </a:r>
            <a:r>
              <a:rPr lang="en-US" dirty="0">
                <a:solidFill>
                  <a:srgbClr val="FC0128"/>
                </a:solidFill>
              </a:rPr>
              <a:t>:</a:t>
            </a:r>
            <a:r>
              <a:rPr lang="en-US" dirty="0"/>
              <a:t> You can use the join capability in SQL to bring together data that is stored in different tables by creating a link between them. You learn more about joins in a later lesson.</a:t>
            </a:r>
            <a:r>
              <a:rPr lang="en-US" b="1" dirty="0"/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7109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EC52957-6182-4E9B-A2CC-870C5CF9040D}" type="slidenum">
              <a:rPr lang="en-US"/>
              <a:t>10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Concatenation Operator</a:t>
            </a:r>
          </a:p>
          <a:p>
            <a:pPr lvl="1"/>
            <a:r>
              <a:rPr lang="en-US" dirty="0"/>
              <a:t>You can link columns to other columns, arithmetic expressions, or constant values to create a character expression by using the </a:t>
            </a:r>
            <a:r>
              <a:rPr lang="en-US" dirty="0">
                <a:solidFill>
                  <a:srgbClr val="FC0128"/>
                </a:solidFill>
              </a:rPr>
              <a:t>concatenation operator</a:t>
            </a:r>
            <a:r>
              <a:rPr lang="en-US" dirty="0"/>
              <a:t> (+). Columns on either side of the operator are combined to make a single output column.</a:t>
            </a:r>
          </a:p>
          <a:p>
            <a:pPr lvl="1"/>
            <a:r>
              <a:rPr lang="en-US" dirty="0"/>
              <a:t>In the example, </a:t>
            </a:r>
            <a:r>
              <a:rPr lang="en-US" dirty="0">
                <a:latin typeface="Courier New" panose="02070309020205020404" pitchFamily="49" charset="0"/>
              </a:rPr>
              <a:t>FirstName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LastName</a:t>
            </a:r>
            <a:r>
              <a:rPr lang="en-US" dirty="0"/>
              <a:t> are concatenated, and they are given the alias </a:t>
            </a:r>
            <a:r>
              <a:rPr lang="en-US" dirty="0">
                <a:latin typeface="Courier New" panose="02070309020205020404" pitchFamily="49" charset="0"/>
              </a:rPr>
              <a:t>FullName</a:t>
            </a:r>
            <a:r>
              <a:rPr lang="en-US" dirty="0"/>
              <a:t>. Notice that the employee first name and last name are combined to make a single output column.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</a:rPr>
              <a:t>AS</a:t>
            </a:r>
            <a:r>
              <a:rPr lang="en-US" dirty="0"/>
              <a:t> keyword before the alias name makes the </a:t>
            </a:r>
            <a:r>
              <a:rPr lang="en-US" dirty="0">
                <a:latin typeface="Courier New" panose="02070309020205020404" pitchFamily="49" charset="0"/>
              </a:rPr>
              <a:t>SELECT</a:t>
            </a:r>
            <a:r>
              <a:rPr lang="en-US" dirty="0"/>
              <a:t> clause easier to read.</a:t>
            </a:r>
          </a:p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6739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F267CD7-A18F-4980-AB6D-286E4AF98F86}" type="slidenum">
              <a:rPr lang="en-US"/>
              <a:t>12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>
                <a:solidFill>
                  <a:srgbClr val="000000"/>
                </a:solidFill>
              </a:rPr>
              <a:t>In the example, the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</a:rPr>
              <a:t> statement retrieves the name and department number of all employees whose department is 1.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FC0128"/>
                </a:solidFill>
              </a:rPr>
              <a:t>Character strings</a:t>
            </a:r>
            <a:r>
              <a:rPr lang="en-US" dirty="0"/>
              <a:t> and dates in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WHERE</a:t>
            </a:r>
            <a:r>
              <a:rPr lang="en-US" dirty="0">
                <a:solidFill>
                  <a:srgbClr val="FC0128"/>
                </a:solidFill>
              </a:rPr>
              <a:t> clause</a:t>
            </a:r>
            <a:r>
              <a:rPr lang="en-US" dirty="0"/>
              <a:t> must be enclosed in single quotation marks (</a:t>
            </a:r>
            <a:r>
              <a:rPr lang="en-US" dirty="0">
                <a:latin typeface="Courier New" panose="02070309020205020404" pitchFamily="49" charset="0"/>
              </a:rPr>
              <a:t>''</a:t>
            </a:r>
            <a:r>
              <a:rPr lang="en-US" dirty="0"/>
              <a:t>). Number constants, however, should not be enclosed in single quotation marks.</a:t>
            </a:r>
            <a:endParaRPr lang="en-US" b="1" dirty="0"/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4460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1583E75-DA76-4813-B316-C64EF6206043}" type="slidenum">
              <a:rPr lang="en-US"/>
              <a:t>13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BETWEEN</a:t>
            </a:r>
            <a:r>
              <a:rPr lang="en-US" b="1" dirty="0"/>
              <a:t> Condition</a:t>
            </a:r>
          </a:p>
          <a:p>
            <a:pPr lvl="1"/>
            <a:r>
              <a:rPr lang="en-US" dirty="0"/>
              <a:t>You can display rows based on a range of values using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BETWEEN</a:t>
            </a:r>
            <a:r>
              <a:rPr lang="en-US" dirty="0">
                <a:solidFill>
                  <a:srgbClr val="FC0128"/>
                </a:solidFill>
              </a:rPr>
              <a:t> range condition</a:t>
            </a:r>
            <a:r>
              <a:rPr lang="en-US" dirty="0"/>
              <a:t>. The range that you specify contains a lower limit and an upper limit.</a:t>
            </a:r>
          </a:p>
          <a:p>
            <a:pPr lvl="1"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</a:rPr>
              <a:t>SELECT</a:t>
            </a:r>
            <a:r>
              <a:rPr lang="en-US" dirty="0"/>
              <a:t> statement on the slide returns rows from the </a:t>
            </a:r>
            <a:r>
              <a:rPr lang="en-US" dirty="0">
                <a:latin typeface="Courier New" panose="02070309020205020404" pitchFamily="49" charset="0"/>
              </a:rPr>
              <a:t>Employees</a:t>
            </a:r>
            <a:r>
              <a:rPr lang="en-US" dirty="0"/>
              <a:t> table for any employee whose base rate is between 40 and 50.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n-US" dirty="0"/>
              <a:t>Values specified with the </a:t>
            </a:r>
            <a:r>
              <a:rPr lang="en-US" dirty="0">
                <a:latin typeface="Courier New" panose="02070309020205020404" pitchFamily="49" charset="0"/>
              </a:rPr>
              <a:t>BETWEEN</a:t>
            </a:r>
            <a:r>
              <a:rPr lang="en-US" dirty="0"/>
              <a:t> condition are inclusive. You must specify the lower limit first.</a:t>
            </a:r>
          </a:p>
          <a:p>
            <a:endParaRPr lang="en-US" b="1" dirty="0"/>
          </a:p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IN</a:t>
            </a:r>
            <a:r>
              <a:rPr lang="en-US" b="1" dirty="0"/>
              <a:t> Condition</a:t>
            </a:r>
          </a:p>
          <a:p>
            <a:pPr lvl="1"/>
            <a:r>
              <a:rPr lang="en-US" dirty="0"/>
              <a:t>To test for values in a specified set of values, use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C0128"/>
                </a:solidFill>
              </a:rPr>
              <a:t> condition</a:t>
            </a:r>
            <a:r>
              <a:rPr lang="en-US" dirty="0"/>
              <a:t>. The </a:t>
            </a:r>
            <a:r>
              <a:rPr lang="en-US" dirty="0">
                <a:latin typeface="Courier New" panose="02070309020205020404" pitchFamily="49" charset="0"/>
              </a:rPr>
              <a:t>IN</a:t>
            </a:r>
            <a:r>
              <a:rPr lang="en-US" dirty="0"/>
              <a:t> condition is also known as the </a:t>
            </a:r>
            <a:r>
              <a:rPr lang="en-US" i="1" dirty="0"/>
              <a:t>membership condition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LIKE</a:t>
            </a:r>
            <a:r>
              <a:rPr lang="en-US" b="1" dirty="0"/>
              <a:t> Condition</a:t>
            </a:r>
          </a:p>
          <a:p>
            <a:pPr lvl="1"/>
            <a:r>
              <a:rPr lang="en-US" dirty="0"/>
              <a:t>You may not always know the exact value to search for. You can select rows that match a character pattern by using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LIKE</a:t>
            </a:r>
            <a:r>
              <a:rPr lang="en-US" dirty="0">
                <a:solidFill>
                  <a:srgbClr val="FC0128"/>
                </a:solidFill>
              </a:rPr>
              <a:t> condition</a:t>
            </a:r>
            <a:r>
              <a:rPr lang="en-US" dirty="0"/>
              <a:t>. The character pattern-matching operation is referred to as a </a:t>
            </a:r>
            <a:r>
              <a:rPr lang="en-US" i="1" dirty="0">
                <a:solidFill>
                  <a:srgbClr val="FC0128"/>
                </a:solidFill>
              </a:rPr>
              <a:t>wildcard </a:t>
            </a:r>
            <a:r>
              <a:rPr lang="en-US" dirty="0">
                <a:solidFill>
                  <a:srgbClr val="FC0128"/>
                </a:solidFill>
              </a:rPr>
              <a:t>search</a:t>
            </a:r>
            <a:r>
              <a:rPr lang="en-US" dirty="0"/>
              <a:t>. Two symbols can be used to construct the search string. </a:t>
            </a:r>
          </a:p>
          <a:p>
            <a:r>
              <a:rPr lang="en-US" dirty="0"/>
              <a:t>	Search conditions can contain either literal characters or numbers: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		%</a:t>
            </a:r>
            <a:r>
              <a:rPr lang="en-US" dirty="0"/>
              <a:t> denotes zero or many characters.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		_</a:t>
            </a:r>
            <a:r>
              <a:rPr lang="en-US" dirty="0"/>
              <a:t> denotes one character.</a:t>
            </a:r>
          </a:p>
          <a:p>
            <a:pPr lvl="1"/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19036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3C00336-F467-488C-BA9A-FF63DD7FC134}" type="slidenum">
              <a:rPr lang="en-US"/>
              <a:t>14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Null Values</a:t>
            </a:r>
          </a:p>
          <a:p>
            <a:pPr lvl="1"/>
            <a:r>
              <a:rPr lang="en-US" dirty="0"/>
              <a:t>If a row lacks the data value for a particular column, that value is said to be </a:t>
            </a:r>
            <a:r>
              <a:rPr lang="en-US" i="1" dirty="0"/>
              <a:t>null</a:t>
            </a:r>
            <a:r>
              <a:rPr lang="en-US" dirty="0"/>
              <a:t>, or to contain a </a:t>
            </a:r>
            <a:r>
              <a:rPr lang="en-US" dirty="0">
                <a:solidFill>
                  <a:srgbClr val="FC0128"/>
                </a:solidFill>
              </a:rPr>
              <a:t>null.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null is a value that is unavailable, unassigned, unknown, or inapplicable. A null is not the same as zero or a space. Zero is a number, and a space is a character. </a:t>
            </a:r>
          </a:p>
          <a:p>
            <a:pPr lvl="1"/>
            <a:r>
              <a:rPr lang="en-US" dirty="0"/>
              <a:t>Columns of any data type can contain nulls. However, some constraints, </a:t>
            </a:r>
            <a:r>
              <a:rPr lang="en-US" dirty="0">
                <a:latin typeface="Courier New" panose="02070309020205020404" pitchFamily="49" charset="0"/>
              </a:rPr>
              <a:t>NOT NULL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PRIMARY KEY</a:t>
            </a:r>
            <a:r>
              <a:rPr lang="en-US" dirty="0"/>
              <a:t>, prevent nulls from being used in the column. </a:t>
            </a:r>
          </a:p>
          <a:p>
            <a:pPr lvl="1"/>
            <a:r>
              <a:rPr lang="en-US" dirty="0"/>
              <a:t>In the </a:t>
            </a:r>
            <a:r>
              <a:rPr lang="en-US" dirty="0">
                <a:latin typeface="Courier New" panose="02070309020205020404" pitchFamily="49" charset="0"/>
              </a:rPr>
              <a:t>ManagerID</a:t>
            </a:r>
            <a:r>
              <a:rPr lang="en-US" dirty="0"/>
              <a:t> column in the </a:t>
            </a:r>
            <a:r>
              <a:rPr lang="en-US" dirty="0">
                <a:latin typeface="Courier New" panose="02070309020205020404" pitchFamily="49" charset="0"/>
              </a:rPr>
              <a:t>Employees</a:t>
            </a:r>
            <a:r>
              <a:rPr lang="en-US" dirty="0"/>
              <a:t> table, notice that managers (like Sanchez) have no ManagerID. </a:t>
            </a:r>
          </a:p>
          <a:p>
            <a:pPr lvl="1"/>
            <a:r>
              <a:rPr lang="en-US" dirty="0"/>
              <a:t>If any column value in an arithmetic expression is null, the result is </a:t>
            </a:r>
            <a:r>
              <a:rPr lang="en-US" dirty="0">
                <a:solidFill>
                  <a:srgbClr val="FC0128"/>
                </a:solidFill>
              </a:rPr>
              <a:t>null.</a:t>
            </a:r>
            <a:r>
              <a:rPr lang="en-US" dirty="0"/>
              <a:t> For example, if you attempt to perform division with zero, you get an error. However, if you divide a number by null, the result is a null or unknown. 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248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hyperlink" Target="https://softuni.org/" TargetMode="External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7B94B86-3DA5-46B8-8FBD-74471E7AFF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1AB2FD55-8D6A-487A-B821-6829DD9F6F4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5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235B304-4E35-4926-B3A5-3D0DE33DB3F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988EBA0-53EF-40F9-AD4F-7AB7A252A9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2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ACA46776-7656-402E-A372-3C1DB678D55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D36F484B-3EEF-441D-AEC3-D58762715D1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049D11D0-ADBA-4070-AC1F-32BDC0B1B31A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867B8FE3-C68E-45F9-B7C4-9E576336E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51BDC32F-A41A-488C-B191-50A1CEEDCC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B9028FD3-6BAA-4F72-8634-CBD32CBE1D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ACC9BB45-40D4-467E-AF91-8B7FE3B5A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67AD7B1-B5A8-4B94-B4EA-A52CD1B06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28AA8F42-EF9E-49CC-AFB7-4FFE8FFCD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EF190742-F2FB-4024-AFBB-73BFF38D217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D526915B-E0A2-407E-AE32-2C3FC483C70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07A9D73-F9F5-4C9C-BAA0-DC2BD267A588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1502ADE0-3D07-499B-901F-57DEBB7782B1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1383D58D-BA94-4BFC-9701-5DE9E93D54BA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A217E12C-1DB6-4077-A306-D8ABD93772AF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CC9B68C8-69F0-4398-82B2-16EED8B3C5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8257C4C9-D67C-4689-A63A-63E29C534D7D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9EA7276-80A2-43B5-86B4-34348A9AE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4FC46BAB-D109-400E-87CF-E0C4AD1AD9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8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6C8E24A7-78D1-4965-910C-AED2AFA40D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15081CBE-CD5B-403E-BA87-82569CEB96D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0C35F424-F026-4BF9-BA8A-CF8C35E09C02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4BB35FA5-BB56-4FB9-B93B-F36F9BCAEAF5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FE358297-DDE9-4290-888E-518DB1B9419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5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84093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48E0207B-4A71-4C22-9BA9-6BE4ABFAAB9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F360ABEF-B643-4ECC-88A2-A13168B353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1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0C06D00D-D497-4668-981C-E9DE84A3C2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4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68B3BD4-06C4-4E18-82F7-8A1749F7E2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5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312455C-432B-4611-9C0E-58F2C1D9DF3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A95D3F3E-F3A2-4529-BB2D-D88B5D6693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16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FF877373-E5D7-4ADD-9A92-2F396860373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76CBCC4D-9764-4755-BEA4-3FC03BAA04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2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200AE7EF-3265-46A1-A677-89C530E1616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5CD4230-1530-4FD4-88DA-9B2D49922A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6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A1960CB-0A11-46EC-BB80-FF78943BB9E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4376D99-62BD-4556-850D-4D8E741B40D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4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D3243389-FA1A-444F-B711-BB9F0AB12D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9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46254"/>
            <a:ext cx="2950749" cy="363552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PostgreSQL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00" y="1971375"/>
            <a:ext cx="2475000" cy="255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03513" y="1143001"/>
            <a:ext cx="12086900" cy="54941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You can concatenate column names or strings using the </a:t>
            </a:r>
            <a:r>
              <a:rPr lang="en-US" sz="3000" b="1" dirty="0">
                <a:solidFill>
                  <a:schemeClr val="bg1"/>
                </a:solidFill>
              </a:rPr>
              <a:t>concat() </a:t>
            </a:r>
            <a:r>
              <a:rPr lang="en-US" sz="3000" dirty="0"/>
              <a:t>function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concat() </a:t>
            </a:r>
            <a:r>
              <a:rPr lang="en-US" sz="3000" dirty="0"/>
              <a:t>- returns the string that results from concatenating the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/>
              <a:t>arguments.</a:t>
            </a:r>
            <a:r>
              <a:rPr lang="en-US" dirty="0"/>
              <a:t> 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700" dirty="0"/>
              <a:t>String literals are enclosed in [</a:t>
            </a:r>
            <a:r>
              <a:rPr lang="en-US" sz="2800" b="1" noProof="1">
                <a:solidFill>
                  <a:srgbClr val="FFA7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700" dirty="0"/>
              <a:t>](</a:t>
            </a:r>
            <a:r>
              <a:rPr lang="en-US" sz="2700" b="1" dirty="0">
                <a:solidFill>
                  <a:srgbClr val="FFA72A"/>
                </a:solidFill>
              </a:rPr>
              <a:t>single</a:t>
            </a:r>
            <a:r>
              <a:rPr lang="en-US" sz="2700" dirty="0">
                <a:solidFill>
                  <a:schemeClr val="accent1"/>
                </a:solidFill>
              </a:rPr>
              <a:t> </a:t>
            </a:r>
            <a:r>
              <a:rPr lang="en-US" sz="2700" b="1" dirty="0">
                <a:solidFill>
                  <a:srgbClr val="FFA72A"/>
                </a:solidFill>
              </a:rPr>
              <a:t>quotes</a:t>
            </a:r>
            <a:r>
              <a:rPr lang="en-US" sz="27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700" dirty="0"/>
              <a:t>Table and column names containing special symbols use </a:t>
            </a:r>
            <a:r>
              <a:rPr lang="en-US" sz="2700" dirty="0">
                <a:solidFill>
                  <a:schemeClr val="accent1"/>
                </a:solidFill>
              </a:rPr>
              <a:t> </a:t>
            </a:r>
            <a:r>
              <a:rPr lang="en-US" sz="2700" dirty="0"/>
              <a:t>[</a:t>
            </a:r>
            <a:r>
              <a:rPr lang="en-US" sz="2700" b="1" dirty="0">
                <a:solidFill>
                  <a:srgbClr val="FFA72A"/>
                </a:solidFill>
              </a:rPr>
              <a:t>`</a:t>
            </a:r>
            <a:r>
              <a:rPr lang="en-US" sz="2700" dirty="0"/>
              <a:t>]</a:t>
            </a:r>
            <a:r>
              <a:rPr lang="en-US" sz="2700" dirty="0">
                <a:solidFill>
                  <a:schemeClr val="accent1"/>
                </a:solidFill>
              </a:rPr>
              <a:t> </a:t>
            </a:r>
            <a:r>
              <a:rPr lang="en-US" sz="2700" dirty="0"/>
              <a:t>(</a:t>
            </a:r>
            <a:r>
              <a:rPr lang="en-US" sz="2700" b="1" dirty="0">
                <a:solidFill>
                  <a:srgbClr val="FFA72A"/>
                </a:solidFill>
              </a:rPr>
              <a:t>backtick</a:t>
            </a:r>
            <a:r>
              <a:rPr lang="en-US" sz="2700" dirty="0"/>
              <a:t>)</a:t>
            </a:r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504836" name="Rectangle 4"/>
          <p:cNvSpPr>
            <a:spLocks noChangeArrowheads="1"/>
          </p:cNvSpPr>
          <p:nvPr/>
        </p:nvSpPr>
        <p:spPr bwMode="auto">
          <a:xfrm>
            <a:off x="685800" y="4555126"/>
            <a:ext cx="10882200" cy="169277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 AS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full_name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	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job_title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as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 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No.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0583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33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Another function of concatenation is </a:t>
            </a:r>
            <a:r>
              <a:rPr lang="en-US" b="1" dirty="0">
                <a:solidFill>
                  <a:schemeClr val="bg1"/>
                </a:solidFill>
              </a:rPr>
              <a:t>concat_ws()</a:t>
            </a:r>
            <a:r>
              <a:rPr lang="bg-BG" dirty="0"/>
              <a:t> - </a:t>
            </a:r>
            <a:r>
              <a:rPr lang="en-US" dirty="0"/>
              <a:t>stands for </a:t>
            </a:r>
          </a:p>
          <a:p>
            <a:pPr marL="0" indent="0">
              <a:buNone/>
            </a:pPr>
            <a:r>
              <a:rPr lang="bg-BG" dirty="0"/>
              <a:t> </a:t>
            </a:r>
            <a:r>
              <a:rPr lang="en-US" dirty="0"/>
              <a:t>concatenate with </a:t>
            </a:r>
            <a:r>
              <a:rPr lang="en-US" b="1" dirty="0">
                <a:solidFill>
                  <a:schemeClr val="bg1"/>
                </a:solidFill>
              </a:rPr>
              <a:t>separator</a:t>
            </a:r>
            <a:r>
              <a:rPr lang="en-US" dirty="0"/>
              <a:t> and is a special form of CONCAT().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Skip any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values after the separator argument.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Concatenation(2)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13156" y="3429001"/>
            <a:ext cx="11280543" cy="209288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bg-BG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job_title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full_name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job_title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AS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 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No.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882658" y="3505201"/>
            <a:ext cx="563896" cy="359215"/>
          </a:xfrm>
          <a:prstGeom prst="round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750896" y="2566151"/>
            <a:ext cx="2514600" cy="600968"/>
          </a:xfrm>
          <a:prstGeom prst="wedgeRoundRectCallout">
            <a:avLst>
              <a:gd name="adj1" fmla="val 79592"/>
              <a:gd name="adj2" fmla="val 100173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Separator</a:t>
            </a: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6705600" y="2499844"/>
            <a:ext cx="2514600" cy="600968"/>
          </a:xfrm>
          <a:prstGeom prst="wedgeRoundRectCallout">
            <a:avLst>
              <a:gd name="adj1" fmla="val -65863"/>
              <a:gd name="adj2" fmla="val 11489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Arguments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889215" y="3505201"/>
            <a:ext cx="6720626" cy="359215"/>
          </a:xfrm>
          <a:prstGeom prst="round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830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923859" cy="5525351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DISTINCT</a:t>
            </a:r>
            <a:r>
              <a:rPr lang="en-US" dirty="0"/>
              <a:t> to eliminate duplicate results</a:t>
            </a:r>
          </a:p>
          <a:p>
            <a:pPr>
              <a:spcBef>
                <a:spcPts val="7800"/>
              </a:spcBef>
            </a:pPr>
            <a:r>
              <a:rPr lang="en-US" dirty="0"/>
              <a:t>You can filter rows by specific conditions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clause</a:t>
            </a:r>
          </a:p>
          <a:p>
            <a:pPr>
              <a:lnSpc>
                <a:spcPct val="150000"/>
              </a:lnSpc>
              <a:spcBef>
                <a:spcPts val="9000"/>
              </a:spcBef>
            </a:pPr>
            <a:r>
              <a:rPr lang="en-US" dirty="0"/>
              <a:t>Other </a:t>
            </a:r>
            <a:r>
              <a:rPr lang="en-US" b="1" dirty="0">
                <a:solidFill>
                  <a:srgbClr val="FFA72A"/>
                </a:solidFill>
              </a:rPr>
              <a:t>logical operators </a:t>
            </a:r>
            <a:r>
              <a:rPr lang="en-US" dirty="0"/>
              <a:t>can be used for better control</a:t>
            </a: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the Selected Rows</a:t>
            </a:r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2424000" y="3431061"/>
            <a:ext cx="73440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`department_id`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`department_id`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1;</a:t>
            </a:r>
          </a:p>
        </p:txBody>
      </p:sp>
      <p:sp>
        <p:nvSpPr>
          <p:cNvPr id="511004" name="Rectangle 28"/>
          <p:cNvSpPr>
            <a:spLocks noChangeArrowheads="1"/>
          </p:cNvSpPr>
          <p:nvPr/>
        </p:nvSpPr>
        <p:spPr bwMode="auto">
          <a:xfrm>
            <a:off x="2424000" y="5413378"/>
            <a:ext cx="73440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`salary`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`salary` </a:t>
            </a:r>
            <a:r>
              <a:rPr lang="en-US" sz="26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20000;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2424001" y="1828800"/>
            <a:ext cx="7344000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DISTINCT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`department_id`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`employees`;</a:t>
            </a:r>
          </a:p>
        </p:txBody>
      </p:sp>
    </p:spTree>
    <p:extLst>
      <p:ext uri="{BB962C8B-B14F-4D97-AF65-F5344CB8AC3E}">
        <p14:creationId xmlns:p14="http://schemas.microsoft.com/office/powerpoint/2010/main" val="267140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0" grpId="0" animBg="1"/>
      <p:bldP spid="511004" grpId="0" bldLvl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Conditions can be combined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brackets</a:t>
            </a:r>
          </a:p>
          <a:p>
            <a:pPr>
              <a:spcBef>
                <a:spcPts val="8400"/>
              </a:spcBef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BETWEEN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 to specify a range:</a:t>
            </a:r>
          </a:p>
          <a:p>
            <a:pPr>
              <a:spcBef>
                <a:spcPts val="8400"/>
              </a:spcBef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 </a:t>
            </a:r>
            <a:r>
              <a:rPr lang="en-US" dirty="0"/>
              <a:t>to specify a set of values: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Comparison Conditions</a:t>
            </a:r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1524000" y="3588604"/>
            <a:ext cx="9144000" cy="830997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`salary` 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`salary`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BETWEEN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20000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22000;</a:t>
            </a:r>
          </a:p>
        </p:txBody>
      </p:sp>
      <p:sp>
        <p:nvSpPr>
          <p:cNvPr id="513029" name="Rectangle 5"/>
          <p:cNvSpPr>
            <a:spLocks noChangeArrowheads="1"/>
          </p:cNvSpPr>
          <p:nvPr/>
        </p:nvSpPr>
        <p:spPr bwMode="auto">
          <a:xfrm>
            <a:off x="1524000" y="5341204"/>
            <a:ext cx="9144000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`first_name`,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`manager_id`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(109, 3, 16);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1836004"/>
            <a:ext cx="9144000" cy="830997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 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(`manager_id` = 3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`manager_id` = 4);</a:t>
            </a:r>
          </a:p>
        </p:txBody>
      </p:sp>
    </p:spTree>
    <p:extLst>
      <p:ext uri="{BB962C8B-B14F-4D97-AF65-F5344CB8AC3E}">
        <p14:creationId xmlns:p14="http://schemas.microsoft.com/office/powerpoint/2010/main" val="8500635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8" grpId="0" animBg="1"/>
      <p:bldP spid="513029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06680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000" dirty="0"/>
              <a:t> is a special value that means missing value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Not the same 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800" dirty="0"/>
              <a:t> or a blank space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Checking for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values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380838" y="4090999"/>
            <a:ext cx="7235824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`manager_id`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NULL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380838" y="5417777"/>
            <a:ext cx="7235824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`manager_id`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NOT NULL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380838" y="2767732"/>
            <a:ext cx="7235824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`manager_id`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76201" y="3472823"/>
            <a:ext cx="3188837" cy="523812"/>
          </a:xfrm>
          <a:prstGeom prst="wedgeRoundRectCallout">
            <a:avLst>
              <a:gd name="adj1" fmla="val 53769"/>
              <a:gd name="adj2" fmla="val 19594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This is always false!</a:t>
            </a:r>
            <a:endParaRPr lang="bg-BG" sz="2800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9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Sort rows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clause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r>
              <a:rPr lang="en-US" dirty="0"/>
              <a:t>: ascending order, default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dirty="0"/>
              <a:t>: descending order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ORDER BY</a:t>
            </a:r>
          </a:p>
        </p:txBody>
      </p:sp>
      <p:sp>
        <p:nvSpPr>
          <p:cNvPr id="517124" name="Rectangle 4"/>
          <p:cNvSpPr>
            <a:spLocks noChangeArrowheads="1"/>
          </p:cNvSpPr>
          <p:nvPr/>
        </p:nvSpPr>
        <p:spPr bwMode="auto">
          <a:xfrm>
            <a:off x="914400" y="3203138"/>
            <a:ext cx="59436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`hire_date`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`hire_date`;</a:t>
            </a:r>
          </a:p>
        </p:txBody>
      </p:sp>
      <p:graphicFrame>
        <p:nvGraphicFramePr>
          <p:cNvPr id="5171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056898"/>
              </p:ext>
            </p:extLst>
          </p:nvPr>
        </p:nvGraphicFramePr>
        <p:xfrm>
          <a:off x="7559050" y="2070604"/>
          <a:ext cx="3203575" cy="1962912"/>
        </p:xfrm>
        <a:graphic>
          <a:graphicData uri="http://schemas.openxmlformats.org/drawingml/2006/table">
            <a:tbl>
              <a:tblPr/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HireDate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Gilbert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1998-07-31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Brown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1999-02-26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Tamburello</a:t>
                      </a:r>
                      <a:endParaRPr kumimoji="1" lang="bg-BG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1999-12-12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7145" name="Rectangle 25"/>
          <p:cNvSpPr>
            <a:spLocks noChangeArrowheads="1"/>
          </p:cNvSpPr>
          <p:nvPr/>
        </p:nvSpPr>
        <p:spPr bwMode="auto">
          <a:xfrm>
            <a:off x="914400" y="4953000"/>
            <a:ext cx="59436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`hire_date`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`hire_date`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aphicFrame>
        <p:nvGraphicFramePr>
          <p:cNvPr id="517146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570748"/>
              </p:ext>
            </p:extLst>
          </p:nvPr>
        </p:nvGraphicFramePr>
        <p:xfrm>
          <a:off x="7559050" y="4490763"/>
          <a:ext cx="3203575" cy="1962912"/>
        </p:xfrm>
        <a:graphic>
          <a:graphicData uri="http://schemas.openxmlformats.org/drawingml/2006/table">
            <a:tbl>
              <a:tblPr/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HireDate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Valdez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bg-BG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2005-07-01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Tsoflias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bg-BG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2005-07-01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Abbas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bg-BG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2005-04-15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27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4" grpId="0" animBg="1"/>
      <p:bldP spid="5171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employee names and salaries, by department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7" y="1997307"/>
            <a:ext cx="11187000" cy="1569660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VIEW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`v_hr_result_set`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b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(`first_name`,' ',`last_name`)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'Full Name', `salary`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`employees`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`department_id`;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8657" y="4154527"/>
            <a:ext cx="11187000" cy="523220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* FROM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`v_hr_result_set`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27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SQL INSERT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Writing Data in Tables</a:t>
            </a:r>
          </a:p>
        </p:txBody>
      </p:sp>
      <p:pic>
        <p:nvPicPr>
          <p:cNvPr id="4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15" y="1553130"/>
            <a:ext cx="2706373" cy="237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6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57505" indent="-357505">
              <a:lnSpc>
                <a:spcPct val="100000"/>
              </a:lnSpc>
            </a:pPr>
            <a:r>
              <a:rPr lang="en-US" sz="3000" dirty="0"/>
              <a:t>The SQL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sz="3000" dirty="0"/>
              <a:t> command</a:t>
            </a:r>
          </a:p>
          <a:p>
            <a:pPr marL="357505" indent="-357505">
              <a:lnSpc>
                <a:spcPct val="100000"/>
              </a:lnSpc>
              <a:spcBef>
                <a:spcPts val="18000"/>
              </a:spcBef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Bulk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data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can be recorded in a single query, separated by comma</a:t>
            </a: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905001"/>
            <a:ext cx="10820400" cy="49244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`towns`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(33, 'Paris');</a:t>
            </a:r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8108641" y="1169182"/>
            <a:ext cx="2430567" cy="956145"/>
          </a:xfrm>
          <a:prstGeom prst="wedgeRoundRectCallout">
            <a:avLst>
              <a:gd name="adj1" fmla="val -60208"/>
              <a:gd name="adj2" fmla="val 29552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Values for</a:t>
            </a:r>
          </a:p>
          <a:p>
            <a:pPr algn="ctr"/>
            <a:r>
              <a:rPr lang="en-US" sz="2800" noProof="1">
                <a:solidFill>
                  <a:schemeClr val="bg2"/>
                </a:solidFill>
              </a:rPr>
              <a:t>all columns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4724401"/>
            <a:ext cx="10820400" cy="169277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`employees_projects`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(229,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(2</a:t>
            </a:r>
            <a:r>
              <a:rPr lang="bg-BG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29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2),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(2</a:t>
            </a:r>
            <a:r>
              <a:rPr lang="bg-BG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29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3), …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5800" y="2809354"/>
            <a:ext cx="10820400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projects(`name`, `start_date`)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('Reflective Jacket',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NOW()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8686800" y="2520154"/>
            <a:ext cx="1676400" cy="1079164"/>
          </a:xfrm>
          <a:prstGeom prst="wedgeRoundRectCallout">
            <a:avLst>
              <a:gd name="adj1" fmla="val -65941"/>
              <a:gd name="adj2" fmla="val -13855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Specify</a:t>
            </a:r>
          </a:p>
          <a:p>
            <a:pPr algn="ctr"/>
            <a:r>
              <a:rPr lang="en-US" sz="2800" noProof="1">
                <a:solidFill>
                  <a:schemeClr val="bg2"/>
                </a:solidFill>
              </a:rPr>
              <a:t>columns</a:t>
            </a:r>
            <a:endParaRPr lang="bg-BG" sz="2800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456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57505" indent="-357505">
              <a:lnSpc>
                <a:spcPct val="100000"/>
              </a:lnSpc>
            </a:pPr>
            <a:r>
              <a:rPr lang="en-US" sz="3000" dirty="0"/>
              <a:t>You can use existing records to create a </a:t>
            </a:r>
            <a:r>
              <a:rPr lang="en-US" sz="3000" b="1" dirty="0">
                <a:solidFill>
                  <a:schemeClr val="bg1"/>
                </a:solidFill>
              </a:rPr>
              <a:t>new table</a:t>
            </a:r>
          </a:p>
          <a:p>
            <a:pPr marL="357505" indent="-357505">
              <a:lnSpc>
                <a:spcPct val="100000"/>
              </a:lnSpc>
              <a:spcBef>
                <a:spcPts val="18000"/>
              </a:spcBef>
            </a:pPr>
            <a:r>
              <a:rPr lang="en-US" sz="3000" dirty="0"/>
              <a:t>Or into an existing table</a:t>
            </a: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 (2)</a:t>
            </a:r>
            <a:endParaRPr lang="bg-BG" dirty="0"/>
          </a:p>
        </p:txBody>
      </p:sp>
      <p:sp>
        <p:nvSpPr>
          <p:cNvPr id="559108" name="Rectangle 4"/>
          <p:cNvSpPr>
            <a:spLocks noChangeArrowheads="1"/>
          </p:cNvSpPr>
          <p:nvPr/>
        </p:nvSpPr>
        <p:spPr bwMode="auto">
          <a:xfrm>
            <a:off x="838201" y="4989621"/>
            <a:ext cx="10515598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INTO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projects(name, start_date)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CONCAT(name,' ', ' Restructuring'), </a:t>
            </a:r>
            <a:r>
              <a:rPr lang="en-US" sz="26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departments;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8201" y="1935828"/>
            <a:ext cx="10515598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TABLE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`customer_contacts`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SELECT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`customer_id`, `first_name`, `email`, `phone`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`customers`;</a:t>
            </a: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7048500" y="1723108"/>
            <a:ext cx="2819400" cy="596911"/>
          </a:xfrm>
          <a:prstGeom prst="wedgeRoundRectCallout">
            <a:avLst>
              <a:gd name="adj1" fmla="val -55810"/>
              <a:gd name="adj2" fmla="val 2485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New table name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3048001" y="3350392"/>
            <a:ext cx="2636523" cy="596911"/>
          </a:xfrm>
          <a:prstGeom prst="wedgeRoundRectCallout">
            <a:avLst>
              <a:gd name="adj1" fmla="val -34249"/>
              <a:gd name="adj2" fmla="val -75735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Existing source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2" name="AutoShape 22"/>
          <p:cNvSpPr>
            <a:spLocks noChangeArrowheads="1"/>
          </p:cNvSpPr>
          <p:nvPr/>
        </p:nvSpPr>
        <p:spPr bwMode="auto">
          <a:xfrm>
            <a:off x="5867400" y="4246684"/>
            <a:ext cx="2452800" cy="596911"/>
          </a:xfrm>
          <a:prstGeom prst="wedgeRoundRectCallout">
            <a:avLst>
              <a:gd name="adj1" fmla="val -29464"/>
              <a:gd name="adj2" fmla="val 72823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List of columns</a:t>
            </a:r>
            <a:endParaRPr lang="bg-BG" sz="2800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248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PostgreSQL?</a:t>
            </a:r>
          </a:p>
          <a:p>
            <a:r>
              <a:rPr lang="en-US" dirty="0"/>
              <a:t>Query Basics</a:t>
            </a:r>
          </a:p>
          <a:p>
            <a:r>
              <a:rPr lang="en-US" dirty="0"/>
              <a:t>Retrieving Data</a:t>
            </a:r>
          </a:p>
          <a:p>
            <a:r>
              <a:rPr lang="en-US" dirty="0"/>
              <a:t>Writing Data in Tables</a:t>
            </a:r>
          </a:p>
          <a:p>
            <a:r>
              <a:rPr lang="en-US" dirty="0"/>
              <a:t>Modifying Existing Records</a:t>
            </a:r>
            <a:endParaRPr lang="bg-BG" dirty="0"/>
          </a:p>
          <a:p>
            <a:r>
              <a:rPr lang="en-US" dirty="0"/>
              <a:t>Table Relation</a:t>
            </a:r>
          </a:p>
          <a:p>
            <a:r>
              <a:rPr lang="en-US" dirty="0"/>
              <a:t>Writing SQL in </a:t>
            </a:r>
            <a:r>
              <a:rPr lang="en-US" dirty="0" err="1"/>
              <a:t>pgAdmin</a:t>
            </a:r>
            <a:r>
              <a:rPr lang="en-US" dirty="0"/>
              <a:t> 4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1136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SQL UPDATE and DELETE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Modifying Existing Records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122" y="1447800"/>
            <a:ext cx="2461758" cy="246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3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57505" indent="-357505">
              <a:lnSpc>
                <a:spcPct val="100000"/>
              </a:lnSpc>
            </a:pPr>
            <a:r>
              <a:rPr lang="en-US" dirty="0"/>
              <a:t>The SQL </a:t>
            </a:r>
            <a:r>
              <a:rPr lang="en-US" b="1" dirty="0">
                <a:solidFill>
                  <a:srgbClr val="FFA72A"/>
                </a:solidFill>
                <a:latin typeface="Consolas" panose="020B0609020204030204" pitchFamily="49" charset="0"/>
              </a:rPr>
              <a:t>UPDATE</a:t>
            </a:r>
            <a:r>
              <a:rPr lang="en-US" dirty="0"/>
              <a:t> command</a:t>
            </a:r>
          </a:p>
          <a:p>
            <a:pPr marL="357505" indent="-357505">
              <a:lnSpc>
                <a:spcPct val="100000"/>
              </a:lnSpc>
              <a:spcBef>
                <a:spcPts val="30000"/>
              </a:spcBef>
            </a:pPr>
            <a:r>
              <a:rPr lang="en-US" dirty="0"/>
              <a:t>Note: Don’t forget the </a:t>
            </a:r>
            <a:r>
              <a:rPr lang="en-US" b="1" dirty="0">
                <a:solidFill>
                  <a:srgbClr val="FFA72A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clause!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  <a:endParaRPr lang="bg-BG" dirty="0"/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1227934" y="1981201"/>
            <a:ext cx="9729936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5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`last_name` = 'Brown'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WHERE `employee_id` = 1;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56085" y="3657600"/>
            <a:ext cx="967363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5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`salary` = `salary` * 1.10,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`job_title` = CONCAT('Senior',' ', `job_title`)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WHERE `department_id` = 3;</a:t>
            </a: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6092903" y="1551295"/>
            <a:ext cx="2060498" cy="679926"/>
          </a:xfrm>
          <a:prstGeom prst="wedgeRoundRectCallout">
            <a:avLst>
              <a:gd name="adj1" fmla="val -93605"/>
              <a:gd name="adj2" fmla="val 78220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New values</a:t>
            </a:r>
            <a:endParaRPr lang="bg-BG" sz="2800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728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0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085659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Deleting specific rows from a table</a:t>
            </a:r>
          </a:p>
          <a:p>
            <a:pPr lvl="1">
              <a:lnSpc>
                <a:spcPct val="100000"/>
              </a:lnSpc>
              <a:spcBef>
                <a:spcPts val="9600"/>
              </a:spcBef>
            </a:pPr>
            <a:r>
              <a:rPr lang="en-US" dirty="0"/>
              <a:t>Note: Don’t forget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clause!</a:t>
            </a:r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en-US" dirty="0"/>
              <a:t>Delete all rows from a table (</a:t>
            </a:r>
            <a:r>
              <a:rPr lang="en-US" b="1" dirty="0">
                <a:solidFill>
                  <a:schemeClr val="bg1"/>
                </a:solidFill>
              </a:rPr>
              <a:t>TRUNCATE</a:t>
            </a:r>
            <a:r>
              <a:rPr lang="en-US" dirty="0"/>
              <a:t> works faster than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1979614" y="1947894"/>
            <a:ext cx="8229596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 FROM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`employees`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`employee_id` = 1;</a:t>
            </a:r>
          </a:p>
        </p:txBody>
      </p:sp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1981204" y="5334001"/>
            <a:ext cx="8229596" cy="49244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TRUNCATE TABLE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users;</a:t>
            </a: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7315200" y="1267964"/>
            <a:ext cx="1791184" cy="679926"/>
          </a:xfrm>
          <a:prstGeom prst="wedgeRoundRectCallout">
            <a:avLst>
              <a:gd name="adj1" fmla="val -90662"/>
              <a:gd name="adj2" fmla="val 14145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Condition</a:t>
            </a:r>
            <a:endParaRPr lang="bg-BG" sz="2800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074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6" grpId="0" animBg="1"/>
      <p:bldP spid="566277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Retrieving Related Data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67097" y="1905001"/>
            <a:ext cx="3057808" cy="1517668"/>
            <a:chOff x="5103812" y="4564221"/>
            <a:chExt cx="4795838" cy="1978518"/>
          </a:xfrm>
        </p:grpSpPr>
        <p:grpSp>
          <p:nvGrpSpPr>
            <p:cNvPr id="9" name="Group 8"/>
            <p:cNvGrpSpPr/>
            <p:nvPr/>
          </p:nvGrpSpPr>
          <p:grpSpPr>
            <a:xfrm>
              <a:off x="5103812" y="4565808"/>
              <a:ext cx="1879600" cy="1377951"/>
              <a:chOff x="5103812" y="4565808"/>
              <a:chExt cx="1879600" cy="1377951"/>
            </a:xfrm>
          </p:grpSpPr>
          <p:sp>
            <p:nvSpPr>
              <p:cNvPr id="30" name="Rectangle 4"/>
              <p:cNvSpPr>
                <a:spLocks noChangeArrowheads="1"/>
              </p:cNvSpPr>
              <p:nvPr/>
            </p:nvSpPr>
            <p:spPr bwMode="blackWhite">
              <a:xfrm>
                <a:off x="5116512" y="4580095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1" name="Rectangle 26"/>
              <p:cNvSpPr>
                <a:spLocks noChangeArrowheads="1"/>
              </p:cNvSpPr>
              <p:nvPr/>
            </p:nvSpPr>
            <p:spPr bwMode="ltGray">
              <a:xfrm>
                <a:off x="6684962" y="4588033"/>
                <a:ext cx="261938" cy="132556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>
                <a:off x="6084887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>
                <a:off x="5389562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4" name="Line 30"/>
              <p:cNvSpPr>
                <a:spLocks noChangeShapeType="1"/>
              </p:cNvSpPr>
              <p:nvPr/>
            </p:nvSpPr>
            <p:spPr bwMode="auto">
              <a:xfrm>
                <a:off x="5103812" y="4738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5" name="Line 31"/>
              <p:cNvSpPr>
                <a:spLocks noChangeShapeType="1"/>
              </p:cNvSpPr>
              <p:nvPr/>
            </p:nvSpPr>
            <p:spPr bwMode="auto">
              <a:xfrm>
                <a:off x="5103812" y="4891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6" name="Line 32"/>
              <p:cNvSpPr>
                <a:spLocks noChangeShapeType="1"/>
              </p:cNvSpPr>
              <p:nvPr/>
            </p:nvSpPr>
            <p:spPr bwMode="auto">
              <a:xfrm>
                <a:off x="5103812" y="5043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7" name="Line 33"/>
              <p:cNvSpPr>
                <a:spLocks noChangeShapeType="1"/>
              </p:cNvSpPr>
              <p:nvPr/>
            </p:nvSpPr>
            <p:spPr bwMode="auto">
              <a:xfrm>
                <a:off x="5103812" y="51960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8" name="Line 34"/>
              <p:cNvSpPr>
                <a:spLocks noChangeShapeType="1"/>
              </p:cNvSpPr>
              <p:nvPr/>
            </p:nvSpPr>
            <p:spPr bwMode="auto">
              <a:xfrm>
                <a:off x="5116512" y="53500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9" name="Line 35"/>
              <p:cNvSpPr>
                <a:spLocks noChangeShapeType="1"/>
              </p:cNvSpPr>
              <p:nvPr/>
            </p:nvSpPr>
            <p:spPr bwMode="auto">
              <a:xfrm>
                <a:off x="5103812" y="5500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0" name="Line 36"/>
              <p:cNvSpPr>
                <a:spLocks noChangeShapeType="1"/>
              </p:cNvSpPr>
              <p:nvPr/>
            </p:nvSpPr>
            <p:spPr bwMode="auto">
              <a:xfrm>
                <a:off x="5103812" y="5653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1" name="Line 37"/>
              <p:cNvSpPr>
                <a:spLocks noChangeShapeType="1"/>
              </p:cNvSpPr>
              <p:nvPr/>
            </p:nvSpPr>
            <p:spPr bwMode="auto">
              <a:xfrm>
                <a:off x="5103812" y="5805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2" name="Line 38"/>
              <p:cNvSpPr>
                <a:spLocks noChangeShapeType="1"/>
              </p:cNvSpPr>
              <p:nvPr/>
            </p:nvSpPr>
            <p:spPr bwMode="auto">
              <a:xfrm>
                <a:off x="6356350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>
                <a:off x="6681787" y="4565808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8032750" y="4564221"/>
              <a:ext cx="1866900" cy="1393824"/>
              <a:chOff x="8032750" y="4564221"/>
              <a:chExt cx="1866900" cy="1393824"/>
            </a:xfrm>
          </p:grpSpPr>
          <p:sp>
            <p:nvSpPr>
              <p:cNvPr id="15" name="Rectangle 25"/>
              <p:cNvSpPr>
                <a:spLocks noChangeArrowheads="1"/>
              </p:cNvSpPr>
              <p:nvPr/>
            </p:nvSpPr>
            <p:spPr bwMode="blackWhite">
              <a:xfrm>
                <a:off x="8045450" y="4581683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/>
            </p:nvSpPr>
            <p:spPr bwMode="ltGray">
              <a:xfrm>
                <a:off x="8056562" y="4592796"/>
                <a:ext cx="261938" cy="13255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7" name="Line 40"/>
              <p:cNvSpPr>
                <a:spLocks noChangeShapeType="1"/>
              </p:cNvSpPr>
              <p:nvPr/>
            </p:nvSpPr>
            <p:spPr bwMode="auto">
              <a:xfrm>
                <a:off x="8745537" y="45816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8" name="Line 41"/>
              <p:cNvSpPr>
                <a:spLocks noChangeShapeType="1"/>
              </p:cNvSpPr>
              <p:nvPr/>
            </p:nvSpPr>
            <p:spPr bwMode="auto">
              <a:xfrm>
                <a:off x="8318500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9" name="Line 42"/>
              <p:cNvSpPr>
                <a:spLocks noChangeShapeType="1"/>
              </p:cNvSpPr>
              <p:nvPr/>
            </p:nvSpPr>
            <p:spPr bwMode="auto">
              <a:xfrm>
                <a:off x="8032750" y="4740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0" name="Line 43"/>
              <p:cNvSpPr>
                <a:spLocks noChangeShapeType="1"/>
              </p:cNvSpPr>
              <p:nvPr/>
            </p:nvSpPr>
            <p:spPr bwMode="auto">
              <a:xfrm>
                <a:off x="8032750" y="4892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1" name="Line 44"/>
              <p:cNvSpPr>
                <a:spLocks noChangeShapeType="1"/>
              </p:cNvSpPr>
              <p:nvPr/>
            </p:nvSpPr>
            <p:spPr bwMode="auto">
              <a:xfrm>
                <a:off x="8032750" y="5045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2" name="Line 45"/>
              <p:cNvSpPr>
                <a:spLocks noChangeShapeType="1"/>
              </p:cNvSpPr>
              <p:nvPr/>
            </p:nvSpPr>
            <p:spPr bwMode="auto">
              <a:xfrm>
                <a:off x="8032750" y="51976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3" name="Line 46"/>
              <p:cNvSpPr>
                <a:spLocks noChangeShapeType="1"/>
              </p:cNvSpPr>
              <p:nvPr/>
            </p:nvSpPr>
            <p:spPr bwMode="auto">
              <a:xfrm>
                <a:off x="8032750" y="53500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4" name="Line 47"/>
              <p:cNvSpPr>
                <a:spLocks noChangeShapeType="1"/>
              </p:cNvSpPr>
              <p:nvPr/>
            </p:nvSpPr>
            <p:spPr bwMode="auto">
              <a:xfrm>
                <a:off x="8032750" y="5502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5" name="Line 48"/>
              <p:cNvSpPr>
                <a:spLocks noChangeShapeType="1"/>
              </p:cNvSpPr>
              <p:nvPr/>
            </p:nvSpPr>
            <p:spPr bwMode="auto">
              <a:xfrm>
                <a:off x="8032750" y="5654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6" name="Line 49"/>
              <p:cNvSpPr>
                <a:spLocks noChangeShapeType="1"/>
              </p:cNvSpPr>
              <p:nvPr/>
            </p:nvSpPr>
            <p:spPr bwMode="auto">
              <a:xfrm>
                <a:off x="8032750" y="5807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7" name="Line 50"/>
              <p:cNvSpPr>
                <a:spLocks noChangeShapeType="1"/>
              </p:cNvSpPr>
              <p:nvPr/>
            </p:nvSpPr>
            <p:spPr bwMode="auto">
              <a:xfrm>
                <a:off x="9285287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8" name="Line 51"/>
              <p:cNvSpPr>
                <a:spLocks noChangeShapeType="1"/>
              </p:cNvSpPr>
              <p:nvPr/>
            </p:nvSpPr>
            <p:spPr bwMode="auto">
              <a:xfrm>
                <a:off x="9610725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9" name="Line 52"/>
              <p:cNvSpPr>
                <a:spLocks noChangeShapeType="1"/>
              </p:cNvSpPr>
              <p:nvPr/>
            </p:nvSpPr>
            <p:spPr bwMode="auto">
              <a:xfrm>
                <a:off x="9037637" y="4564221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11" name="Line 65"/>
            <p:cNvSpPr>
              <a:spLocks noChangeShapeType="1"/>
            </p:cNvSpPr>
            <p:nvPr/>
          </p:nvSpPr>
          <p:spPr bwMode="auto">
            <a:xfrm flipV="1">
              <a:off x="7070726" y="5269071"/>
              <a:ext cx="884237" cy="3175"/>
            </a:xfrm>
            <a:prstGeom prst="line">
              <a:avLst/>
            </a:prstGeom>
            <a:noFill/>
            <a:ln w="50800">
              <a:solidFill>
                <a:srgbClr val="FFA000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12" name="Text Box 66"/>
            <p:cNvSpPr txBox="1">
              <a:spLocks noChangeArrowheads="1"/>
            </p:cNvSpPr>
            <p:nvPr/>
          </p:nvSpPr>
          <p:spPr bwMode="auto">
            <a:xfrm>
              <a:off x="5135050" y="6002023"/>
              <a:ext cx="1811851" cy="521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1</a:t>
              </a:r>
            </a:p>
          </p:txBody>
        </p:sp>
        <p:sp>
          <p:nvSpPr>
            <p:cNvPr id="13" name="Text Box 67"/>
            <p:cNvSpPr txBox="1">
              <a:spLocks noChangeArrowheads="1"/>
            </p:cNvSpPr>
            <p:nvPr/>
          </p:nvSpPr>
          <p:spPr bwMode="auto">
            <a:xfrm>
              <a:off x="8056562" y="6021133"/>
              <a:ext cx="1830387" cy="521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603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Table relations are useful when combined with JOINS</a:t>
            </a:r>
          </a:p>
          <a:p>
            <a:r>
              <a:rPr lang="en-US" dirty="0"/>
              <a:t>With JOINS we can get data from two tables </a:t>
            </a:r>
            <a:r>
              <a:rPr lang="en-US" b="1" dirty="0">
                <a:solidFill>
                  <a:srgbClr val="FFA000"/>
                </a:solidFill>
              </a:rPr>
              <a:t>simultaneously</a:t>
            </a:r>
          </a:p>
          <a:p>
            <a:pPr lvl="1"/>
            <a:r>
              <a:rPr lang="en-US" dirty="0"/>
              <a:t>JOINS require at least two tables and a "</a:t>
            </a:r>
            <a:r>
              <a:rPr lang="en-US" b="1" dirty="0">
                <a:solidFill>
                  <a:srgbClr val="FFA000"/>
                </a:solidFill>
              </a:rPr>
              <a:t>join condition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09600" y="3962400"/>
            <a:ext cx="10623500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SELECT * FROM table_a</a:t>
            </a:r>
            <a:br>
              <a:rPr lang="en-US" sz="3000" b="1" noProof="1"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latin typeface="Consolas" panose="020B0609020204030204" pitchFamily="49" charset="0"/>
              </a:rPr>
              <a:t> table_b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  <a:br>
              <a:rPr lang="en-US" sz="3000" b="1" noProof="1"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    table_b.common_column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=</a:t>
            </a:r>
            <a:r>
              <a:rPr lang="en-US" sz="3000" b="1" noProof="1">
                <a:latin typeface="Consolas" panose="020B0609020204030204" pitchFamily="49" charset="0"/>
              </a:rPr>
              <a:t> table_a.common_column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76800" y="5702106"/>
            <a:ext cx="2971800" cy="558485"/>
          </a:xfrm>
          <a:prstGeom prst="wedgeRoundRectCallout">
            <a:avLst>
              <a:gd name="adj1" fmla="val -29340"/>
              <a:gd name="adj2" fmla="val -8755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613550" y="3331645"/>
            <a:ext cx="2971800" cy="558485"/>
          </a:xfrm>
          <a:prstGeom prst="wedgeRoundRectCallout">
            <a:avLst>
              <a:gd name="adj1" fmla="val -34513"/>
              <a:gd name="adj2" fmla="val 8250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from Tables</a:t>
            </a:r>
          </a:p>
        </p:txBody>
      </p:sp>
    </p:spTree>
    <p:extLst>
      <p:ext uri="{BB962C8B-B14F-4D97-AF65-F5344CB8AC3E}">
        <p14:creationId xmlns:p14="http://schemas.microsoft.com/office/powerpoint/2010/main" val="303535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71D08786-763D-46D3-8244-6559AF7F763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01C1DD-1FE7-4380-BA9E-28F264045E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Writing SQL in </a:t>
            </a:r>
            <a:r>
              <a:rPr lang="en-US" dirty="0" err="1"/>
              <a:t>pgAdmin</a:t>
            </a:r>
            <a:r>
              <a:rPr lang="en-US" dirty="0"/>
              <a:t> 4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13305D-94CC-419B-BE60-3D9F734BCB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77638" y="6507163"/>
            <a:ext cx="614362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3AD4A5-3F3F-49FC-B88E-69414953EB5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449000"/>
            <a:ext cx="2475000" cy="255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9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7D71B4-B6DE-4DDA-8B18-56607649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Database using </a:t>
            </a:r>
            <a:r>
              <a:rPr lang="en-US" dirty="0" err="1"/>
              <a:t>pgAdmin</a:t>
            </a:r>
            <a:r>
              <a:rPr lang="en-US" dirty="0"/>
              <a:t> 4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E43472-DF76-42EA-891A-7DE5EAAF7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000" y="1134000"/>
            <a:ext cx="4275000" cy="2806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0EDC10-38C6-46B7-B6F8-FC44A83CF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000" y="2889000"/>
            <a:ext cx="3539870" cy="3708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rrow: Bent-Up 7">
            <a:extLst>
              <a:ext uri="{FF2B5EF4-FFF2-40B4-BE49-F238E27FC236}">
                <a16:creationId xmlns:a16="http://schemas.microsoft.com/office/drawing/2014/main" id="{6F1CD6FF-1A05-47C5-BF1B-EA1F62616823}"/>
              </a:ext>
            </a:extLst>
          </p:cNvPr>
          <p:cNvSpPr/>
          <p:nvPr/>
        </p:nvSpPr>
        <p:spPr bwMode="auto">
          <a:xfrm flipV="1">
            <a:off x="7041000" y="2124000"/>
            <a:ext cx="2385000" cy="593673"/>
          </a:xfrm>
          <a:prstGeom prst="bentUpArrow">
            <a:avLst>
              <a:gd name="adj1" fmla="val 28983"/>
              <a:gd name="adj2" fmla="val 28572"/>
              <a:gd name="adj3" fmla="val 3839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180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75F211-F5C5-484A-B1EB-6D6521163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C4FBDB-2B3E-4234-B3D3-8F178A16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Query Tool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266DB-A5C5-4E93-9E59-3F5A68262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000" y="1494000"/>
            <a:ext cx="3503774" cy="4311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A6C7B5-9E1C-4A3E-894F-89413A5B1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000" y="2349000"/>
            <a:ext cx="5174818" cy="243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73455FB-5E90-436B-8490-64C57E556D97}"/>
              </a:ext>
            </a:extLst>
          </p:cNvPr>
          <p:cNvSpPr/>
          <p:nvPr/>
        </p:nvSpPr>
        <p:spPr bwMode="auto">
          <a:xfrm>
            <a:off x="5912887" y="3361500"/>
            <a:ext cx="58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A6E3A06-23BC-4503-8AD6-66B6E549202F}"/>
              </a:ext>
            </a:extLst>
          </p:cNvPr>
          <p:cNvSpPr/>
          <p:nvPr/>
        </p:nvSpPr>
        <p:spPr bwMode="auto">
          <a:xfrm>
            <a:off x="8883734" y="4374000"/>
            <a:ext cx="2610000" cy="1080000"/>
          </a:xfrm>
          <a:prstGeom prst="wedgeRoundRectCallout">
            <a:avLst>
              <a:gd name="adj1" fmla="val -35330"/>
              <a:gd name="adj2" fmla="val -769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SQL here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059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138287-2DC7-4689-8CC4-C056E7FFF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C1DF05-F4B4-446A-A4DE-59F0FD5535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6000" y="1629000"/>
            <a:ext cx="8444766" cy="4075191"/>
          </a:xfrm>
        </p:spPr>
        <p:txBody>
          <a:bodyPr/>
          <a:lstStyle/>
          <a:p>
            <a:r>
              <a:rPr lang="en-US" dirty="0"/>
              <a:t>CREATE TABLE department (</a:t>
            </a:r>
          </a:p>
          <a:p>
            <a:r>
              <a:rPr lang="en-US" dirty="0"/>
              <a:t>	</a:t>
            </a:r>
            <a:r>
              <a:rPr lang="en-US" dirty="0" err="1"/>
              <a:t>dep_id</a:t>
            </a:r>
            <a:r>
              <a:rPr lang="en-US" dirty="0"/>
              <a:t> INTEGER NOT NULL PRIMARY KEY,</a:t>
            </a:r>
          </a:p>
          <a:p>
            <a:r>
              <a:rPr lang="en-US" dirty="0"/>
              <a:t>	</a:t>
            </a:r>
            <a:r>
              <a:rPr lang="en-US" dirty="0" err="1"/>
              <a:t>dep_name</a:t>
            </a:r>
            <a:r>
              <a:rPr lang="en-US" dirty="0"/>
              <a:t> VARCHAR (20),</a:t>
            </a:r>
          </a:p>
          <a:p>
            <a:r>
              <a:rPr lang="en-US" dirty="0"/>
              <a:t>	</a:t>
            </a:r>
            <a:r>
              <a:rPr lang="en-US" dirty="0" err="1"/>
              <a:t>dep_location</a:t>
            </a:r>
            <a:r>
              <a:rPr lang="en-US" dirty="0"/>
              <a:t> VARCHAR (15)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CREATE TABLE manager (</a:t>
            </a:r>
          </a:p>
          <a:p>
            <a:r>
              <a:rPr lang="en-US" dirty="0"/>
              <a:t>	</a:t>
            </a:r>
            <a:r>
              <a:rPr lang="en-US" dirty="0" err="1"/>
              <a:t>man_id</a:t>
            </a:r>
            <a:r>
              <a:rPr lang="en-US" dirty="0"/>
              <a:t> INTEGER NOT NULL PRIMARY KEY,</a:t>
            </a:r>
          </a:p>
          <a:p>
            <a:r>
              <a:rPr lang="en-US" dirty="0"/>
              <a:t>	</a:t>
            </a:r>
            <a:r>
              <a:rPr lang="en-US" dirty="0" err="1"/>
              <a:t>man_name</a:t>
            </a:r>
            <a:r>
              <a:rPr lang="en-US" dirty="0"/>
              <a:t> VARCHAR(15)</a:t>
            </a:r>
          </a:p>
          <a:p>
            <a:r>
              <a:rPr lang="en-US" dirty="0"/>
              <a:t>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01B868-30A2-4FBD-9480-F282D915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bg-BG" dirty="0"/>
              <a:t> (1)</a:t>
            </a:r>
          </a:p>
        </p:txBody>
      </p:sp>
    </p:spTree>
    <p:extLst>
      <p:ext uri="{BB962C8B-B14F-4D97-AF65-F5344CB8AC3E}">
        <p14:creationId xmlns:p14="http://schemas.microsoft.com/office/powerpoint/2010/main" val="404218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5C8C96-957B-4164-810B-F853D3AD5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B110C6-07F7-4DFB-83C9-B682F691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bg-BG" dirty="0"/>
              <a:t>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24A17B-B652-4511-8570-1407114750AF}"/>
              </a:ext>
            </a:extLst>
          </p:cNvPr>
          <p:cNvSpPr txBox="1">
            <a:spLocks/>
          </p:cNvSpPr>
          <p:nvPr/>
        </p:nvSpPr>
        <p:spPr>
          <a:xfrm>
            <a:off x="786000" y="1494000"/>
            <a:ext cx="10620000" cy="4850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TABLE employees (</a:t>
            </a:r>
          </a:p>
          <a:p>
            <a:r>
              <a:rPr lang="en-US" dirty="0"/>
              <a:t>	</a:t>
            </a:r>
            <a:r>
              <a:rPr lang="en-US" dirty="0" err="1"/>
              <a:t>emp_id</a:t>
            </a:r>
            <a:r>
              <a:rPr lang="en-US" dirty="0"/>
              <a:t> INTEGER NOT NULL PRIMARY KEY,</a:t>
            </a:r>
          </a:p>
          <a:p>
            <a:r>
              <a:rPr lang="en-US" dirty="0"/>
              <a:t>	</a:t>
            </a:r>
            <a:r>
              <a:rPr lang="en-US" dirty="0" err="1"/>
              <a:t>emp_name</a:t>
            </a:r>
            <a:r>
              <a:rPr lang="en-US" dirty="0"/>
              <a:t> VARCHAR(15),</a:t>
            </a:r>
          </a:p>
          <a:p>
            <a:r>
              <a:rPr lang="en-US" dirty="0"/>
              <a:t>	</a:t>
            </a:r>
            <a:r>
              <a:rPr lang="en-US" dirty="0" err="1"/>
              <a:t>job_name</a:t>
            </a:r>
            <a:r>
              <a:rPr lang="en-US" dirty="0"/>
              <a:t> VARCHAR(10),</a:t>
            </a:r>
          </a:p>
          <a:p>
            <a:r>
              <a:rPr lang="en-US" dirty="0"/>
              <a:t>	</a:t>
            </a:r>
            <a:r>
              <a:rPr lang="en-US" dirty="0" err="1"/>
              <a:t>manager_id</a:t>
            </a:r>
            <a:r>
              <a:rPr lang="en-US" dirty="0"/>
              <a:t> INTEGER, </a:t>
            </a:r>
          </a:p>
          <a:p>
            <a:r>
              <a:rPr lang="en-US" dirty="0"/>
              <a:t>	</a:t>
            </a:r>
            <a:r>
              <a:rPr lang="en-US" dirty="0" err="1"/>
              <a:t>hire_date</a:t>
            </a:r>
            <a:r>
              <a:rPr lang="en-US" dirty="0"/>
              <a:t> DATE,</a:t>
            </a:r>
          </a:p>
          <a:p>
            <a:r>
              <a:rPr lang="en-US" dirty="0"/>
              <a:t>	salary DECIMAL(10, 2),</a:t>
            </a:r>
          </a:p>
          <a:p>
            <a:r>
              <a:rPr lang="en-US" dirty="0"/>
              <a:t>	commission DECIMAL(7, 2),</a:t>
            </a:r>
          </a:p>
          <a:p>
            <a:r>
              <a:rPr lang="en-US" dirty="0"/>
              <a:t>	</a:t>
            </a:r>
            <a:r>
              <a:rPr lang="en-US" dirty="0" err="1"/>
              <a:t>dep_id</a:t>
            </a:r>
            <a:r>
              <a:rPr lang="en-US" dirty="0"/>
              <a:t> INTEGER,</a:t>
            </a:r>
          </a:p>
          <a:p>
            <a:r>
              <a:rPr lang="en-US" dirty="0"/>
              <a:t>	FOREIGN KEY (</a:t>
            </a:r>
            <a:r>
              <a:rPr lang="en-US" dirty="0" err="1"/>
              <a:t>manager_id</a:t>
            </a:r>
            <a:r>
              <a:rPr lang="en-US" dirty="0"/>
              <a:t>) REFERENCES manager(</a:t>
            </a:r>
            <a:r>
              <a:rPr lang="en-US" dirty="0" err="1"/>
              <a:t>man_id</a:t>
            </a:r>
            <a:r>
              <a:rPr lang="en-US" dirty="0"/>
              <a:t>),</a:t>
            </a:r>
          </a:p>
          <a:p>
            <a:r>
              <a:rPr lang="en-US" dirty="0"/>
              <a:t>	FOREIGN KEY (</a:t>
            </a:r>
            <a:r>
              <a:rPr lang="en-US" dirty="0" err="1"/>
              <a:t>dep_id</a:t>
            </a:r>
            <a:r>
              <a:rPr lang="en-US" dirty="0"/>
              <a:t>) REFERENCES department(</a:t>
            </a:r>
            <a:r>
              <a:rPr lang="en-US" dirty="0" err="1"/>
              <a:t>dep_id</a:t>
            </a:r>
            <a:r>
              <a:rPr lang="en-US" dirty="0"/>
              <a:t>)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1526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6000" b="1" dirty="0"/>
            </a:br>
            <a:r>
              <a:rPr lang="en-US" sz="9600" b="1" dirty="0"/>
              <a:t>#python-web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2107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C85952-3923-43E9-AC3B-CA10F4A04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5983E5-B13D-41D6-BAD8-2C8E030D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750FEC-8A56-41D0-82B4-4F7F88A0C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00" y="1404000"/>
            <a:ext cx="3229289" cy="4626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36D5A2-DF0D-46F7-8AF6-C29AD5F11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000" y="1404000"/>
            <a:ext cx="4898771" cy="4626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1D59CA9-8E2B-4764-9F9D-CB3FEB6DB715}"/>
              </a:ext>
            </a:extLst>
          </p:cNvPr>
          <p:cNvSpPr/>
          <p:nvPr/>
        </p:nvSpPr>
        <p:spPr bwMode="auto">
          <a:xfrm>
            <a:off x="4763144" y="3514556"/>
            <a:ext cx="67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47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>
                <a:cs typeface="Arial"/>
              </a:rPr>
              <a:t>Live Exercise in Class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8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PostgreSQL is the </a:t>
            </a:r>
            <a:r>
              <a:rPr lang="en-US" dirty="0">
                <a:solidFill>
                  <a:schemeClr val="bg2"/>
                </a:solidFill>
              </a:rPr>
              <a:t>first DBMS that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implements </a:t>
            </a:r>
            <a:r>
              <a:rPr lang="en-US" b="1" dirty="0">
                <a:solidFill>
                  <a:schemeClr val="bg1"/>
                </a:solidFill>
              </a:rPr>
              <a:t>multi-version concurrency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control feature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We can retrieve data using </a:t>
            </a:r>
            <a:r>
              <a:rPr lang="en-US" b="1" dirty="0">
                <a:solidFill>
                  <a:schemeClr val="bg1"/>
                </a:solidFill>
              </a:rPr>
              <a:t>SQL SELECT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We can write data using </a:t>
            </a:r>
            <a:r>
              <a:rPr lang="en-US" b="1" dirty="0">
                <a:solidFill>
                  <a:schemeClr val="bg1"/>
                </a:solidFill>
              </a:rPr>
              <a:t>SQL INSERT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We can modify data using </a:t>
            </a:r>
            <a:r>
              <a:rPr lang="en-US" b="1" dirty="0">
                <a:solidFill>
                  <a:schemeClr val="bg1"/>
                </a:solidFill>
              </a:rPr>
              <a:t>UPDATE and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DELETE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7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PostgreSQL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449000"/>
            <a:ext cx="2475000" cy="255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9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  <a:latin typeface="+mj-lt"/>
              </a:rPr>
              <a:t>ORDBMS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  <a:latin typeface="+mj-lt"/>
              </a:rPr>
              <a:t>Open-source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descendant of the original Berkeley code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Cross platform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Companies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using PostgreSQL: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  <a:latin typeface="+mj-lt"/>
              </a:rPr>
              <a:t>Netflix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  <a:latin typeface="+mj-lt"/>
              </a:rPr>
              <a:t>Spotify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  <a:latin typeface="+mj-lt"/>
              </a:rPr>
              <a:t>Instagram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dirty="0" err="1">
                <a:solidFill>
                  <a:schemeClr val="tx2"/>
                </a:solidFill>
                <a:latin typeface="+mj-lt"/>
              </a:rPr>
              <a:t>Reddit</a:t>
            </a:r>
            <a:endParaRPr lang="en-US" dirty="0">
              <a:solidFill>
                <a:schemeClr val="tx2"/>
              </a:solidFill>
              <a:latin typeface="+mj-lt"/>
            </a:endParaRP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endParaRPr lang="bg-BG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PostgreSQL?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11611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  <a:latin typeface="+mj-lt"/>
              </a:rPr>
              <a:t>First DBMS that implements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multi-version concurrency control feature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  <a:latin typeface="+mj-lt"/>
              </a:rPr>
              <a:t>Able to add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custom functions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  <a:latin typeface="+mj-lt"/>
              </a:rPr>
              <a:t>Designed to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extensible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  <a:latin typeface="+mj-lt"/>
              </a:rPr>
              <a:t>Defining custom data types, plugins, ext.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  <a:latin typeface="+mj-lt"/>
              </a:rPr>
              <a:t>Very active community</a:t>
            </a:r>
            <a:endParaRPr lang="bg-BG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PostgreSQL stand out?</a:t>
            </a:r>
          </a:p>
        </p:txBody>
      </p:sp>
    </p:spTree>
    <p:extLst>
      <p:ext uri="{BB962C8B-B14F-4D97-AF65-F5344CB8AC3E}">
        <p14:creationId xmlns:p14="http://schemas.microsoft.com/office/powerpoint/2010/main" val="2758688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SQL SELECT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Retrieving Data</a:t>
            </a:r>
          </a:p>
        </p:txBody>
      </p:sp>
      <p:pic>
        <p:nvPicPr>
          <p:cNvPr id="4" name="Picture 2" descr="http://computertrainingcenters.com/wp-content/uploads/2014/05/sql_icon_by_raisch-d3ax2i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840" y="1523497"/>
            <a:ext cx="2871841" cy="247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47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 of SQL SELECT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192837" y="1262572"/>
            <a:ext cx="4899139" cy="2922332"/>
            <a:chOff x="6191248" y="1116268"/>
            <a:chExt cx="4899139" cy="2922332"/>
          </a:xfrm>
          <a:solidFill>
            <a:schemeClr val="accent6"/>
          </a:solidFill>
        </p:grpSpPr>
        <p:sp>
          <p:nvSpPr>
            <p:cNvPr id="76" name="Rounded Rectangle 75"/>
            <p:cNvSpPr/>
            <p:nvPr/>
          </p:nvSpPr>
          <p:spPr>
            <a:xfrm>
              <a:off x="6191248" y="1116268"/>
              <a:ext cx="4899139" cy="2922332"/>
            </a:xfrm>
            <a:prstGeom prst="roundRect">
              <a:avLst>
                <a:gd name="adj" fmla="val 3505"/>
              </a:avLst>
            </a:prstGeom>
            <a:solidFill>
              <a:srgbClr val="F4F5F7">
                <a:alpha val="80000"/>
              </a:srgb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542212" y="2349500"/>
              <a:ext cx="1866900" cy="1377951"/>
              <a:chOff x="7542212" y="2349500"/>
              <a:chExt cx="1866900" cy="1377951"/>
            </a:xfrm>
            <a:grpFill/>
          </p:grpSpPr>
          <p:sp>
            <p:nvSpPr>
              <p:cNvPr id="492549" name="Rectangle 5"/>
              <p:cNvSpPr>
                <a:spLocks noChangeArrowheads="1"/>
              </p:cNvSpPr>
              <p:nvPr/>
            </p:nvSpPr>
            <p:spPr bwMode="blackWhite">
              <a:xfrm>
                <a:off x="7554912" y="2363787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grpSp>
            <p:nvGrpSpPr>
              <p:cNvPr id="3" name="Group 9"/>
              <p:cNvGrpSpPr/>
              <p:nvPr/>
            </p:nvGrpSpPr>
            <p:grpSpPr bwMode="auto">
              <a:xfrm>
                <a:off x="7564438" y="2527300"/>
                <a:ext cx="1825625" cy="1066800"/>
                <a:chOff x="3422" y="1549"/>
                <a:chExt cx="1150" cy="672"/>
              </a:xfrm>
              <a:grpFill/>
            </p:grpSpPr>
            <p:sp>
              <p:nvSpPr>
                <p:cNvPr id="492554" name="Rectangle 10"/>
                <p:cNvSpPr>
                  <a:spLocks noChangeArrowheads="1"/>
                </p:cNvSpPr>
                <p:nvPr/>
              </p:nvSpPr>
              <p:spPr bwMode="ltGray">
                <a:xfrm>
                  <a:off x="3422" y="1741"/>
                  <a:ext cx="1150" cy="9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  <p:sp>
              <p:nvSpPr>
                <p:cNvPr id="492555" name="Rectangle 11"/>
                <p:cNvSpPr>
                  <a:spLocks noChangeArrowheads="1"/>
                </p:cNvSpPr>
                <p:nvPr/>
              </p:nvSpPr>
              <p:spPr bwMode="ltGray">
                <a:xfrm>
                  <a:off x="3422" y="2026"/>
                  <a:ext cx="1150" cy="19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  <p:sp>
              <p:nvSpPr>
                <p:cNvPr id="492556" name="Rectangle 12"/>
                <p:cNvSpPr>
                  <a:spLocks noChangeArrowheads="1"/>
                </p:cNvSpPr>
                <p:nvPr/>
              </p:nvSpPr>
              <p:spPr bwMode="ltGray">
                <a:xfrm>
                  <a:off x="3422" y="1549"/>
                  <a:ext cx="1150" cy="8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</p:grpSp>
          <p:sp>
            <p:nvSpPr>
              <p:cNvPr id="492557" name="Line 13"/>
              <p:cNvSpPr>
                <a:spLocks noChangeShapeType="1"/>
              </p:cNvSpPr>
              <p:nvPr/>
            </p:nvSpPr>
            <p:spPr bwMode="auto">
              <a:xfrm>
                <a:off x="8523287" y="2351088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58" name="Line 14"/>
              <p:cNvSpPr>
                <a:spLocks noChangeShapeType="1"/>
              </p:cNvSpPr>
              <p:nvPr/>
            </p:nvSpPr>
            <p:spPr bwMode="auto">
              <a:xfrm>
                <a:off x="7827962" y="2351088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59" name="Line 15"/>
              <p:cNvSpPr>
                <a:spLocks noChangeShapeType="1"/>
              </p:cNvSpPr>
              <p:nvPr/>
            </p:nvSpPr>
            <p:spPr bwMode="auto">
              <a:xfrm>
                <a:off x="7542212" y="25225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0" name="Line 16"/>
              <p:cNvSpPr>
                <a:spLocks noChangeShapeType="1"/>
              </p:cNvSpPr>
              <p:nvPr/>
            </p:nvSpPr>
            <p:spPr bwMode="auto">
              <a:xfrm>
                <a:off x="7542212" y="26749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1" name="Line 17"/>
              <p:cNvSpPr>
                <a:spLocks noChangeShapeType="1"/>
              </p:cNvSpPr>
              <p:nvPr/>
            </p:nvSpPr>
            <p:spPr bwMode="auto">
              <a:xfrm>
                <a:off x="7542212" y="28273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2" name="Line 18"/>
              <p:cNvSpPr>
                <a:spLocks noChangeShapeType="1"/>
              </p:cNvSpPr>
              <p:nvPr/>
            </p:nvSpPr>
            <p:spPr bwMode="auto">
              <a:xfrm>
                <a:off x="7542212" y="29797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3" name="Line 19"/>
              <p:cNvSpPr>
                <a:spLocks noChangeShapeType="1"/>
              </p:cNvSpPr>
              <p:nvPr/>
            </p:nvSpPr>
            <p:spPr bwMode="auto">
              <a:xfrm>
                <a:off x="7542212" y="31321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4" name="Line 20"/>
              <p:cNvSpPr>
                <a:spLocks noChangeShapeType="1"/>
              </p:cNvSpPr>
              <p:nvPr/>
            </p:nvSpPr>
            <p:spPr bwMode="auto">
              <a:xfrm>
                <a:off x="7542212" y="32845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5" name="Line 21"/>
              <p:cNvSpPr>
                <a:spLocks noChangeShapeType="1"/>
              </p:cNvSpPr>
              <p:nvPr/>
            </p:nvSpPr>
            <p:spPr bwMode="auto">
              <a:xfrm>
                <a:off x="7542212" y="34369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6" name="Line 22"/>
              <p:cNvSpPr>
                <a:spLocks noChangeShapeType="1"/>
              </p:cNvSpPr>
              <p:nvPr/>
            </p:nvSpPr>
            <p:spPr bwMode="auto">
              <a:xfrm>
                <a:off x="7542212" y="35893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7" name="Line 23"/>
              <p:cNvSpPr>
                <a:spLocks noChangeShapeType="1"/>
              </p:cNvSpPr>
              <p:nvPr/>
            </p:nvSpPr>
            <p:spPr bwMode="auto">
              <a:xfrm>
                <a:off x="8794750" y="2351088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8" name="Line 24"/>
              <p:cNvSpPr>
                <a:spLocks noChangeShapeType="1"/>
              </p:cNvSpPr>
              <p:nvPr/>
            </p:nvSpPr>
            <p:spPr bwMode="auto">
              <a:xfrm>
                <a:off x="9120187" y="2349500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492614" name="Text Box 70"/>
            <p:cNvSpPr txBox="1">
              <a:spLocks noChangeArrowheads="1"/>
            </p:cNvSpPr>
            <p:nvPr/>
          </p:nvSpPr>
          <p:spPr bwMode="auto">
            <a:xfrm>
              <a:off x="6371636" y="1188720"/>
              <a:ext cx="3944862" cy="1015663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dirty="0">
                  <a:solidFill>
                    <a:schemeClr val="bg1"/>
                  </a:solidFill>
                </a:rPr>
                <a:t>Selection</a:t>
              </a:r>
            </a:p>
            <a:p>
              <a:pPr>
                <a:lnSpc>
                  <a:spcPct val="100000"/>
                </a:lnSpc>
              </a:pPr>
              <a:r>
                <a:rPr lang="en-US" sz="2800" dirty="0"/>
                <a:t>Take a subset of the rows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28712" y="1272096"/>
            <a:ext cx="4738688" cy="2912808"/>
            <a:chOff x="1127124" y="1125792"/>
            <a:chExt cx="4738688" cy="2912808"/>
          </a:xfrm>
          <a:solidFill>
            <a:schemeClr val="accent6"/>
          </a:solidFill>
        </p:grpSpPr>
        <p:sp>
          <p:nvSpPr>
            <p:cNvPr id="5" name="Rounded Rectangle 4"/>
            <p:cNvSpPr/>
            <p:nvPr/>
          </p:nvSpPr>
          <p:spPr>
            <a:xfrm>
              <a:off x="1127124" y="1125792"/>
              <a:ext cx="4738688" cy="2912808"/>
            </a:xfrm>
            <a:prstGeom prst="roundRect">
              <a:avLst>
                <a:gd name="adj" fmla="val 3505"/>
              </a:avLst>
            </a:prstGeom>
            <a:solidFill>
              <a:srgbClr val="F4F5F7">
                <a:alpha val="80000"/>
              </a:srgb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438399" y="2355851"/>
              <a:ext cx="1889125" cy="1377949"/>
              <a:chOff x="2438399" y="2355851"/>
              <a:chExt cx="1889125" cy="1377949"/>
            </a:xfrm>
            <a:grpFill/>
          </p:grpSpPr>
          <p:sp>
            <p:nvSpPr>
              <p:cNvPr id="492547" name="Rectangle 3"/>
              <p:cNvSpPr>
                <a:spLocks noChangeArrowheads="1"/>
              </p:cNvSpPr>
              <p:nvPr/>
            </p:nvSpPr>
            <p:spPr bwMode="blackWhite">
              <a:xfrm>
                <a:off x="2451099" y="2370138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grpSp>
            <p:nvGrpSpPr>
              <p:cNvPr id="2" name="Group 6"/>
              <p:cNvGrpSpPr/>
              <p:nvPr/>
            </p:nvGrpSpPr>
            <p:grpSpPr bwMode="auto">
              <a:xfrm>
                <a:off x="2733675" y="2381250"/>
                <a:ext cx="1274763" cy="1327150"/>
                <a:chOff x="1244" y="1460"/>
                <a:chExt cx="803" cy="836"/>
              </a:xfrm>
              <a:grpFill/>
            </p:grpSpPr>
            <p:sp>
              <p:nvSpPr>
                <p:cNvPr id="492551" name="Rectangle 7"/>
                <p:cNvSpPr>
                  <a:spLocks noChangeArrowheads="1"/>
                </p:cNvSpPr>
                <p:nvPr/>
              </p:nvSpPr>
              <p:spPr bwMode="ltGray">
                <a:xfrm>
                  <a:off x="1244" y="1460"/>
                  <a:ext cx="425" cy="83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  <p:sp>
              <p:nvSpPr>
                <p:cNvPr id="492552" name="Rectangle 8"/>
                <p:cNvSpPr>
                  <a:spLocks noChangeArrowheads="1"/>
                </p:cNvSpPr>
                <p:nvPr/>
              </p:nvSpPr>
              <p:spPr bwMode="ltGray">
                <a:xfrm>
                  <a:off x="1852" y="1460"/>
                  <a:ext cx="195" cy="83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</p:grpSp>
          <p:sp>
            <p:nvSpPr>
              <p:cNvPr id="492597" name="Line 53"/>
              <p:cNvSpPr>
                <a:spLocks noChangeShapeType="1"/>
              </p:cNvSpPr>
              <p:nvPr/>
            </p:nvSpPr>
            <p:spPr bwMode="auto">
              <a:xfrm>
                <a:off x="3419474" y="235743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8" name="Line 54"/>
              <p:cNvSpPr>
                <a:spLocks noChangeShapeType="1"/>
              </p:cNvSpPr>
              <p:nvPr/>
            </p:nvSpPr>
            <p:spPr bwMode="auto">
              <a:xfrm>
                <a:off x="2724149" y="235743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9" name="Line 55"/>
              <p:cNvSpPr>
                <a:spLocks noChangeShapeType="1"/>
              </p:cNvSpPr>
              <p:nvPr/>
            </p:nvSpPr>
            <p:spPr bwMode="auto">
              <a:xfrm>
                <a:off x="2438399" y="25288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0" name="Line 56"/>
              <p:cNvSpPr>
                <a:spLocks noChangeShapeType="1"/>
              </p:cNvSpPr>
              <p:nvPr/>
            </p:nvSpPr>
            <p:spPr bwMode="auto">
              <a:xfrm>
                <a:off x="2438399" y="26812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1" name="Line 57"/>
              <p:cNvSpPr>
                <a:spLocks noChangeShapeType="1"/>
              </p:cNvSpPr>
              <p:nvPr/>
            </p:nvSpPr>
            <p:spPr bwMode="auto">
              <a:xfrm>
                <a:off x="2438399" y="28336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2" name="Line 58"/>
              <p:cNvSpPr>
                <a:spLocks noChangeShapeType="1"/>
              </p:cNvSpPr>
              <p:nvPr/>
            </p:nvSpPr>
            <p:spPr bwMode="auto">
              <a:xfrm>
                <a:off x="2460624" y="29860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3" name="Line 59"/>
              <p:cNvSpPr>
                <a:spLocks noChangeShapeType="1"/>
              </p:cNvSpPr>
              <p:nvPr/>
            </p:nvSpPr>
            <p:spPr bwMode="auto">
              <a:xfrm>
                <a:off x="2438399" y="31384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4" name="Line 60"/>
              <p:cNvSpPr>
                <a:spLocks noChangeShapeType="1"/>
              </p:cNvSpPr>
              <p:nvPr/>
            </p:nvSpPr>
            <p:spPr bwMode="auto">
              <a:xfrm>
                <a:off x="2438399" y="32908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5" name="Line 61"/>
              <p:cNvSpPr>
                <a:spLocks noChangeShapeType="1"/>
              </p:cNvSpPr>
              <p:nvPr/>
            </p:nvSpPr>
            <p:spPr bwMode="auto">
              <a:xfrm>
                <a:off x="2438399" y="34432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6" name="Line 62"/>
              <p:cNvSpPr>
                <a:spLocks noChangeShapeType="1"/>
              </p:cNvSpPr>
              <p:nvPr/>
            </p:nvSpPr>
            <p:spPr bwMode="auto">
              <a:xfrm>
                <a:off x="2438399" y="35956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7" name="Line 63"/>
              <p:cNvSpPr>
                <a:spLocks noChangeShapeType="1"/>
              </p:cNvSpPr>
              <p:nvPr/>
            </p:nvSpPr>
            <p:spPr bwMode="auto">
              <a:xfrm>
                <a:off x="3690937" y="235743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8" name="Line 64"/>
              <p:cNvSpPr>
                <a:spLocks noChangeShapeType="1"/>
              </p:cNvSpPr>
              <p:nvPr/>
            </p:nvSpPr>
            <p:spPr bwMode="auto">
              <a:xfrm>
                <a:off x="4016374" y="2355851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492615" name="Text Box 71"/>
            <p:cNvSpPr txBox="1">
              <a:spLocks noChangeArrowheads="1"/>
            </p:cNvSpPr>
            <p:nvPr/>
          </p:nvSpPr>
          <p:spPr bwMode="auto">
            <a:xfrm>
              <a:off x="1279524" y="1219200"/>
              <a:ext cx="4469878" cy="1015663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dirty="0">
                  <a:solidFill>
                    <a:schemeClr val="bg1"/>
                  </a:solidFill>
                </a:rPr>
                <a:t>Projection</a:t>
              </a:r>
              <a:endParaRPr lang="en-US" sz="2800" b="1" dirty="0">
                <a:solidFill>
                  <a:schemeClr val="bg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sz="2800" dirty="0"/>
                <a:t>Take a subset of the columns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28713" y="4417506"/>
            <a:ext cx="9963263" cy="2141791"/>
            <a:chOff x="1127124" y="4335209"/>
            <a:chExt cx="9963263" cy="2141791"/>
          </a:xfrm>
          <a:solidFill>
            <a:schemeClr val="accent6"/>
          </a:solidFill>
        </p:grpSpPr>
        <p:sp>
          <p:nvSpPr>
            <p:cNvPr id="77" name="Rounded Rectangle 76"/>
            <p:cNvSpPr/>
            <p:nvPr/>
          </p:nvSpPr>
          <p:spPr>
            <a:xfrm>
              <a:off x="1127124" y="4335209"/>
              <a:ext cx="9963263" cy="2141791"/>
            </a:xfrm>
            <a:prstGeom prst="roundRect">
              <a:avLst>
                <a:gd name="adj" fmla="val 3505"/>
              </a:avLst>
            </a:prstGeom>
            <a:solidFill>
              <a:srgbClr val="F4F5F7">
                <a:alpha val="80000"/>
              </a:srgb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103812" y="4565808"/>
              <a:ext cx="1866900" cy="1377951"/>
              <a:chOff x="5103812" y="4565808"/>
              <a:chExt cx="1866900" cy="1377951"/>
            </a:xfrm>
            <a:grpFill/>
          </p:grpSpPr>
          <p:sp>
            <p:nvSpPr>
              <p:cNvPr id="492548" name="Rectangle 4"/>
              <p:cNvSpPr>
                <a:spLocks noChangeArrowheads="1"/>
              </p:cNvSpPr>
              <p:nvPr/>
            </p:nvSpPr>
            <p:spPr bwMode="blackWhite">
              <a:xfrm>
                <a:off x="5116512" y="4580095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70" name="Rectangle 26"/>
              <p:cNvSpPr>
                <a:spLocks noChangeArrowheads="1"/>
              </p:cNvSpPr>
              <p:nvPr/>
            </p:nvSpPr>
            <p:spPr bwMode="ltGray">
              <a:xfrm>
                <a:off x="6684962" y="4588033"/>
                <a:ext cx="261938" cy="13255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72" name="Line 28"/>
              <p:cNvSpPr>
                <a:spLocks noChangeShapeType="1"/>
              </p:cNvSpPr>
              <p:nvPr/>
            </p:nvSpPr>
            <p:spPr bwMode="auto">
              <a:xfrm>
                <a:off x="6084887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3" name="Line 29"/>
              <p:cNvSpPr>
                <a:spLocks noChangeShapeType="1"/>
              </p:cNvSpPr>
              <p:nvPr/>
            </p:nvSpPr>
            <p:spPr bwMode="auto">
              <a:xfrm>
                <a:off x="5389562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4" name="Line 30"/>
              <p:cNvSpPr>
                <a:spLocks noChangeShapeType="1"/>
              </p:cNvSpPr>
              <p:nvPr/>
            </p:nvSpPr>
            <p:spPr bwMode="auto">
              <a:xfrm>
                <a:off x="5103812" y="47388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5" name="Line 31"/>
              <p:cNvSpPr>
                <a:spLocks noChangeShapeType="1"/>
              </p:cNvSpPr>
              <p:nvPr/>
            </p:nvSpPr>
            <p:spPr bwMode="auto">
              <a:xfrm>
                <a:off x="5103812" y="48912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6" name="Line 32"/>
              <p:cNvSpPr>
                <a:spLocks noChangeShapeType="1"/>
              </p:cNvSpPr>
              <p:nvPr/>
            </p:nvSpPr>
            <p:spPr bwMode="auto">
              <a:xfrm>
                <a:off x="5103812" y="50436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7" name="Line 33"/>
              <p:cNvSpPr>
                <a:spLocks noChangeShapeType="1"/>
              </p:cNvSpPr>
              <p:nvPr/>
            </p:nvSpPr>
            <p:spPr bwMode="auto">
              <a:xfrm>
                <a:off x="5103812" y="51960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8" name="Line 34"/>
              <p:cNvSpPr>
                <a:spLocks noChangeShapeType="1"/>
              </p:cNvSpPr>
              <p:nvPr/>
            </p:nvSpPr>
            <p:spPr bwMode="auto">
              <a:xfrm>
                <a:off x="5103812" y="53484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9" name="Line 35"/>
              <p:cNvSpPr>
                <a:spLocks noChangeShapeType="1"/>
              </p:cNvSpPr>
              <p:nvPr/>
            </p:nvSpPr>
            <p:spPr bwMode="auto">
              <a:xfrm>
                <a:off x="5103812" y="55008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0" name="Line 36"/>
              <p:cNvSpPr>
                <a:spLocks noChangeShapeType="1"/>
              </p:cNvSpPr>
              <p:nvPr/>
            </p:nvSpPr>
            <p:spPr bwMode="auto">
              <a:xfrm>
                <a:off x="5103812" y="56532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1" name="Line 37"/>
              <p:cNvSpPr>
                <a:spLocks noChangeShapeType="1"/>
              </p:cNvSpPr>
              <p:nvPr/>
            </p:nvSpPr>
            <p:spPr bwMode="auto">
              <a:xfrm>
                <a:off x="5103812" y="58056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2" name="Line 38"/>
              <p:cNvSpPr>
                <a:spLocks noChangeShapeType="1"/>
              </p:cNvSpPr>
              <p:nvPr/>
            </p:nvSpPr>
            <p:spPr bwMode="auto">
              <a:xfrm>
                <a:off x="6356350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3" name="Line 39"/>
              <p:cNvSpPr>
                <a:spLocks noChangeShapeType="1"/>
              </p:cNvSpPr>
              <p:nvPr/>
            </p:nvSpPr>
            <p:spPr bwMode="auto">
              <a:xfrm>
                <a:off x="6681787" y="456580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8032750" y="4564221"/>
              <a:ext cx="1866900" cy="1393824"/>
              <a:chOff x="8032750" y="4564221"/>
              <a:chExt cx="1866900" cy="1393824"/>
            </a:xfrm>
            <a:grpFill/>
          </p:grpSpPr>
          <p:sp>
            <p:nvSpPr>
              <p:cNvPr id="492569" name="Rectangle 25"/>
              <p:cNvSpPr>
                <a:spLocks noChangeArrowheads="1"/>
              </p:cNvSpPr>
              <p:nvPr/>
            </p:nvSpPr>
            <p:spPr bwMode="blackWhite">
              <a:xfrm>
                <a:off x="8045450" y="4581683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71" name="Rectangle 27"/>
              <p:cNvSpPr>
                <a:spLocks noChangeArrowheads="1"/>
              </p:cNvSpPr>
              <p:nvPr/>
            </p:nvSpPr>
            <p:spPr bwMode="ltGray">
              <a:xfrm>
                <a:off x="8056562" y="4592796"/>
                <a:ext cx="261938" cy="13255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84" name="Line 40"/>
              <p:cNvSpPr>
                <a:spLocks noChangeShapeType="1"/>
              </p:cNvSpPr>
              <p:nvPr/>
            </p:nvSpPr>
            <p:spPr bwMode="auto">
              <a:xfrm>
                <a:off x="8745537" y="4581683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5" name="Line 41"/>
              <p:cNvSpPr>
                <a:spLocks noChangeShapeType="1"/>
              </p:cNvSpPr>
              <p:nvPr/>
            </p:nvSpPr>
            <p:spPr bwMode="auto">
              <a:xfrm>
                <a:off x="8318500" y="4568983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6" name="Line 42"/>
              <p:cNvSpPr>
                <a:spLocks noChangeShapeType="1"/>
              </p:cNvSpPr>
              <p:nvPr/>
            </p:nvSpPr>
            <p:spPr bwMode="auto">
              <a:xfrm>
                <a:off x="8032750" y="47404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7" name="Line 43"/>
              <p:cNvSpPr>
                <a:spLocks noChangeShapeType="1"/>
              </p:cNvSpPr>
              <p:nvPr/>
            </p:nvSpPr>
            <p:spPr bwMode="auto">
              <a:xfrm>
                <a:off x="8032750" y="48928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8" name="Line 44"/>
              <p:cNvSpPr>
                <a:spLocks noChangeShapeType="1"/>
              </p:cNvSpPr>
              <p:nvPr/>
            </p:nvSpPr>
            <p:spPr bwMode="auto">
              <a:xfrm>
                <a:off x="8032750" y="50452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9" name="Line 45"/>
              <p:cNvSpPr>
                <a:spLocks noChangeShapeType="1"/>
              </p:cNvSpPr>
              <p:nvPr/>
            </p:nvSpPr>
            <p:spPr bwMode="auto">
              <a:xfrm>
                <a:off x="8032750" y="51976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0" name="Line 46"/>
              <p:cNvSpPr>
                <a:spLocks noChangeShapeType="1"/>
              </p:cNvSpPr>
              <p:nvPr/>
            </p:nvSpPr>
            <p:spPr bwMode="auto">
              <a:xfrm>
                <a:off x="8032750" y="53500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1" name="Line 47"/>
              <p:cNvSpPr>
                <a:spLocks noChangeShapeType="1"/>
              </p:cNvSpPr>
              <p:nvPr/>
            </p:nvSpPr>
            <p:spPr bwMode="auto">
              <a:xfrm>
                <a:off x="8032750" y="55024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2" name="Line 48"/>
              <p:cNvSpPr>
                <a:spLocks noChangeShapeType="1"/>
              </p:cNvSpPr>
              <p:nvPr/>
            </p:nvSpPr>
            <p:spPr bwMode="auto">
              <a:xfrm>
                <a:off x="8032750" y="56548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3" name="Line 49"/>
              <p:cNvSpPr>
                <a:spLocks noChangeShapeType="1"/>
              </p:cNvSpPr>
              <p:nvPr/>
            </p:nvSpPr>
            <p:spPr bwMode="auto">
              <a:xfrm>
                <a:off x="8032750" y="58072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4" name="Line 50"/>
              <p:cNvSpPr>
                <a:spLocks noChangeShapeType="1"/>
              </p:cNvSpPr>
              <p:nvPr/>
            </p:nvSpPr>
            <p:spPr bwMode="auto">
              <a:xfrm>
                <a:off x="9285287" y="4568983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5" name="Line 51"/>
              <p:cNvSpPr>
                <a:spLocks noChangeShapeType="1"/>
              </p:cNvSpPr>
              <p:nvPr/>
            </p:nvSpPr>
            <p:spPr bwMode="auto">
              <a:xfrm>
                <a:off x="9610725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6" name="Line 52"/>
              <p:cNvSpPr>
                <a:spLocks noChangeShapeType="1"/>
              </p:cNvSpPr>
              <p:nvPr/>
            </p:nvSpPr>
            <p:spPr bwMode="auto">
              <a:xfrm>
                <a:off x="9037637" y="4564221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492609" name="Line 65"/>
            <p:cNvSpPr>
              <a:spLocks noChangeShapeType="1"/>
            </p:cNvSpPr>
            <p:nvPr/>
          </p:nvSpPr>
          <p:spPr bwMode="auto">
            <a:xfrm flipV="1">
              <a:off x="7070726" y="5269071"/>
              <a:ext cx="884237" cy="3175"/>
            </a:xfrm>
            <a:prstGeom prst="line">
              <a:avLst/>
            </a:prstGeom>
            <a:grpFill/>
            <a:ln w="508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92610" name="Text Box 66"/>
            <p:cNvSpPr txBox="1">
              <a:spLocks noChangeArrowheads="1"/>
            </p:cNvSpPr>
            <p:nvPr/>
          </p:nvSpPr>
          <p:spPr bwMode="auto">
            <a:xfrm>
              <a:off x="5135050" y="6002023"/>
              <a:ext cx="1811850" cy="400110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/>
                <a:t>Table 1</a:t>
              </a:r>
            </a:p>
          </p:txBody>
        </p:sp>
        <p:sp>
          <p:nvSpPr>
            <p:cNvPr id="492611" name="Text Box 67"/>
            <p:cNvSpPr txBox="1">
              <a:spLocks noChangeArrowheads="1"/>
            </p:cNvSpPr>
            <p:nvPr/>
          </p:nvSpPr>
          <p:spPr bwMode="auto">
            <a:xfrm>
              <a:off x="8056562" y="6021133"/>
              <a:ext cx="1830388" cy="396875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/>
                <a:t>Table 2</a:t>
              </a:r>
            </a:p>
          </p:txBody>
        </p:sp>
        <p:sp>
          <p:nvSpPr>
            <p:cNvPr id="492616" name="Text Box 72"/>
            <p:cNvSpPr txBox="1">
              <a:spLocks noChangeArrowheads="1"/>
            </p:cNvSpPr>
            <p:nvPr/>
          </p:nvSpPr>
          <p:spPr bwMode="auto">
            <a:xfrm>
              <a:off x="1293812" y="4488021"/>
              <a:ext cx="3013076" cy="1446550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dirty="0">
                  <a:solidFill>
                    <a:schemeClr val="bg1"/>
                  </a:solidFill>
                </a:rPr>
                <a:t>Join</a:t>
              </a:r>
            </a:p>
            <a:p>
              <a:pPr>
                <a:lnSpc>
                  <a:spcPct val="100000"/>
                </a:lnSpc>
              </a:pPr>
              <a:r>
                <a:rPr lang="en-US" sz="2800" dirty="0"/>
                <a:t>Combine tables by</a:t>
              </a:r>
            </a:p>
            <a:p>
              <a:pPr>
                <a:lnSpc>
                  <a:spcPct val="100000"/>
                </a:lnSpc>
              </a:pPr>
              <a:r>
                <a:rPr lang="en-US" sz="2800" dirty="0"/>
                <a:t>some column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329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Selecting all columns from the "employees" table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– Examples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2200" y="4371145"/>
            <a:ext cx="740568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employees;</a:t>
            </a:r>
          </a:p>
        </p:txBody>
      </p:sp>
      <p:graphicFrame>
        <p:nvGraphicFramePr>
          <p:cNvPr id="9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65999"/>
              </p:ext>
            </p:extLst>
          </p:nvPr>
        </p:nvGraphicFramePr>
        <p:xfrm>
          <a:off x="554184" y="2022296"/>
          <a:ext cx="11125200" cy="196291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job_title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department_id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Therapist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Johnson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Acupuncturist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880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Johnson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Technician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1596000" y="5134819"/>
            <a:ext cx="2514600" cy="1054111"/>
          </a:xfrm>
          <a:prstGeom prst="wedgeRoundRectCallout">
            <a:avLst>
              <a:gd name="adj1" fmla="val 35380"/>
              <a:gd name="adj2" fmla="val -69933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List of columns</a:t>
            </a:r>
          </a:p>
          <a:p>
            <a:pPr algn="ctr"/>
            <a:r>
              <a:rPr lang="en-US" sz="2800" noProof="1">
                <a:solidFill>
                  <a:schemeClr val="bg2"/>
                </a:solidFill>
              </a:rPr>
              <a:t>(* for all)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5826000" y="5063373"/>
            <a:ext cx="2108454" cy="646687"/>
          </a:xfrm>
          <a:prstGeom prst="wedgeRoundRectCallout">
            <a:avLst>
              <a:gd name="adj1" fmla="val -31660"/>
              <a:gd name="adj2" fmla="val -7501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Table name</a:t>
            </a:r>
            <a:endParaRPr lang="bg-BG" sz="2800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22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3527</TotalTime>
  <Words>2590</Words>
  <Application>Microsoft Office PowerPoint</Application>
  <PresentationFormat>Широк екран</PresentationFormat>
  <Paragraphs>387</Paragraphs>
  <Slides>35</Slides>
  <Notes>15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Courier New</vt:lpstr>
      <vt:lpstr>Wingdings</vt:lpstr>
      <vt:lpstr>Wingdings 2</vt:lpstr>
      <vt:lpstr>1_SoftUni</vt:lpstr>
      <vt:lpstr>PostgreSQL</vt:lpstr>
      <vt:lpstr>Table of Contents</vt:lpstr>
      <vt:lpstr>Questions</vt:lpstr>
      <vt:lpstr>PostgreSQL</vt:lpstr>
      <vt:lpstr>What is PostgreSQL?</vt:lpstr>
      <vt:lpstr>What makes PostgreSQL stand out?</vt:lpstr>
      <vt:lpstr>Retrieving Data</vt:lpstr>
      <vt:lpstr>Capabilities of SQL SELECT </vt:lpstr>
      <vt:lpstr>SELECT – Examples</vt:lpstr>
      <vt:lpstr>Concatenation</vt:lpstr>
      <vt:lpstr>Concatenation(2)</vt:lpstr>
      <vt:lpstr>Filtering the Selected Rows</vt:lpstr>
      <vt:lpstr>Other Comparison Conditions</vt:lpstr>
      <vt:lpstr>Comparing with NULL</vt:lpstr>
      <vt:lpstr>Sorting with ORDER BY</vt:lpstr>
      <vt:lpstr>Views – Example</vt:lpstr>
      <vt:lpstr>Writing Data in Tables</vt:lpstr>
      <vt:lpstr>Inserting Data</vt:lpstr>
      <vt:lpstr>Inserting Data (2)</vt:lpstr>
      <vt:lpstr>Modifying Existing Records</vt:lpstr>
      <vt:lpstr>Updating Data</vt:lpstr>
      <vt:lpstr>Deleting Data</vt:lpstr>
      <vt:lpstr>Retrieving Related Data</vt:lpstr>
      <vt:lpstr>Joins</vt:lpstr>
      <vt:lpstr>Writing SQL in pgAdmin 4</vt:lpstr>
      <vt:lpstr>Create Database using pgAdmin 4</vt:lpstr>
      <vt:lpstr>Open the Query Tool</vt:lpstr>
      <vt:lpstr>Example (1)</vt:lpstr>
      <vt:lpstr>Example (2)</vt:lpstr>
      <vt:lpstr>Result</vt:lpstr>
      <vt:lpstr>Lab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Framework - PostgreSQL</dc:title>
  <dc:subject>DB Basics with MySQL Practical Course @ SoftUni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27</cp:revision>
  <dcterms:created xsi:type="dcterms:W3CDTF">2018-05-23T13:08:44Z</dcterms:created>
  <dcterms:modified xsi:type="dcterms:W3CDTF">2021-05-18T09:07:46Z</dcterms:modified>
  <cp:category>© SoftUni – https://softuni.org</cp:category>
</cp:coreProperties>
</file>