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503" r:id="rId2"/>
    <p:sldId id="276" r:id="rId3"/>
    <p:sldId id="492" r:id="rId4"/>
    <p:sldId id="504" r:id="rId5"/>
    <p:sldId id="505" r:id="rId6"/>
    <p:sldId id="507" r:id="rId7"/>
    <p:sldId id="506" r:id="rId8"/>
    <p:sldId id="512" r:id="rId9"/>
    <p:sldId id="508" r:id="rId10"/>
    <p:sldId id="509" r:id="rId11"/>
    <p:sldId id="510" r:id="rId12"/>
    <p:sldId id="511" r:id="rId13"/>
    <p:sldId id="513" r:id="rId14"/>
    <p:sldId id="514" r:id="rId15"/>
    <p:sldId id="515" r:id="rId16"/>
    <p:sldId id="524" r:id="rId17"/>
    <p:sldId id="516" r:id="rId18"/>
    <p:sldId id="518" r:id="rId19"/>
    <p:sldId id="519" r:id="rId20"/>
    <p:sldId id="520" r:id="rId21"/>
    <p:sldId id="521" r:id="rId22"/>
    <p:sldId id="517" r:id="rId23"/>
    <p:sldId id="522" r:id="rId24"/>
    <p:sldId id="523" r:id="rId25"/>
    <p:sldId id="496" r:id="rId26"/>
    <p:sldId id="349" r:id="rId27"/>
    <p:sldId id="40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Authentication?" id="{74BCFF22-76F1-4D49-8C2B-F32054802627}">
          <p14:sldIdLst>
            <p14:sldId id="504"/>
            <p14:sldId id="505"/>
            <p14:sldId id="507"/>
            <p14:sldId id="506"/>
            <p14:sldId id="512"/>
          </p14:sldIdLst>
        </p14:section>
        <p14:section name="What is Authorization?" id="{D568B162-8C76-4DBF-9B03-274FF50722C8}">
          <p14:sldIdLst>
            <p14:sldId id="508"/>
            <p14:sldId id="509"/>
          </p14:sldIdLst>
        </p14:section>
        <p14:section name="Authentication in Django" id="{14DCCDBC-7DD4-47FF-B88B-21D6CD1AC73D}">
          <p14:sldIdLst>
            <p14:sldId id="510"/>
            <p14:sldId id="511"/>
            <p14:sldId id="513"/>
            <p14:sldId id="514"/>
            <p14:sldId id="515"/>
            <p14:sldId id="524"/>
          </p14:sldIdLst>
        </p14:section>
        <p14:section name="Permissions and Authorization in Django" id="{BC2A40B7-B21B-4FB7-B656-09A26EE44817}">
          <p14:sldIdLst>
            <p14:sldId id="516"/>
            <p14:sldId id="518"/>
            <p14:sldId id="519"/>
            <p14:sldId id="520"/>
            <p14:sldId id="521"/>
            <p14:sldId id="517"/>
            <p14:sldId id="522"/>
            <p14:sldId id="523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160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B1C7C39-0190-47FD-B65B-F992968CA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899000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6EEE9-27A4-4E54-81BF-784690BF0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Authorization includes the process through which an 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 grants rights to </a:t>
            </a:r>
            <a:r>
              <a:rPr lang="en-US" b="1" dirty="0">
                <a:solidFill>
                  <a:schemeClr val="bg1"/>
                </a:solidFill>
              </a:rPr>
              <a:t>authenticated users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privileges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preferences</a:t>
            </a:r>
            <a:r>
              <a:rPr lang="en-US" dirty="0"/>
              <a:t> granted for the authorized account depend on the user's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settings</a:t>
            </a:r>
            <a:r>
              <a:rPr lang="en-US" dirty="0"/>
              <a:t> defined for all these environment variables are set by an 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A7F76-5508-4826-8F59-3C9AB291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Authorization?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94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2BB074-2049-4EAE-999A-BED92D1267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 in Django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097FB-DB74-4301-B700-2BBDB9CDBC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411A9-EE09-4DE1-A71C-0F2E2CEC5E3D}"/>
              </a:ext>
            </a:extLst>
          </p:cNvPr>
          <p:cNvSpPr/>
          <p:nvPr/>
        </p:nvSpPr>
        <p:spPr>
          <a:xfrm>
            <a:off x="4508257" y="1989000"/>
            <a:ext cx="31754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89636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F33BE-8558-4391-BC46-215E959B1C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comes with a user </a:t>
            </a:r>
            <a:r>
              <a:rPr lang="en-US" b="1" dirty="0">
                <a:solidFill>
                  <a:schemeClr val="bg1"/>
                </a:solidFill>
              </a:rPr>
              <a:t>authentication system</a:t>
            </a:r>
          </a:p>
          <a:p>
            <a:r>
              <a:rPr lang="en-US" dirty="0"/>
              <a:t>It handles user accounts, groups, permissions and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user </a:t>
            </a:r>
            <a:r>
              <a:rPr lang="en-US" b="1" dirty="0">
                <a:solidFill>
                  <a:schemeClr val="bg1"/>
                </a:solidFill>
              </a:rPr>
              <a:t>sessions</a:t>
            </a:r>
          </a:p>
          <a:p>
            <a:r>
              <a:rPr lang="en-US" dirty="0"/>
              <a:t>The Django authentication system handles both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AA95C-C20C-46EC-A287-BA73C231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in Django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757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26CD8-F90F-46B6-B96D-1E29DD14C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6372-E4F3-4D9B-87EC-2502973CB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objects are the core of the </a:t>
            </a:r>
            <a:r>
              <a:rPr lang="en-US" b="1" dirty="0">
                <a:solidFill>
                  <a:schemeClr val="bg1"/>
                </a:solidFill>
              </a:rPr>
              <a:t>authentication system</a:t>
            </a:r>
          </a:p>
          <a:p>
            <a:r>
              <a:rPr lang="en-US" dirty="0"/>
              <a:t>They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your site and are used to </a:t>
            </a:r>
            <a:r>
              <a:rPr lang="en-US" b="1" dirty="0">
                <a:solidFill>
                  <a:schemeClr val="bg1"/>
                </a:solidFill>
              </a:rPr>
              <a:t>restrict access</a:t>
            </a:r>
            <a:r>
              <a:rPr lang="en-US" dirty="0"/>
              <a:t>, register user profiles, associate content with creators etc.</a:t>
            </a:r>
          </a:p>
          <a:p>
            <a:r>
              <a:rPr lang="en-US" dirty="0"/>
              <a:t>The primary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the default user are: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 err="1"/>
              <a:t>first_name</a:t>
            </a:r>
            <a:endParaRPr lang="en-US" dirty="0"/>
          </a:p>
          <a:p>
            <a:pPr lvl="1"/>
            <a:r>
              <a:rPr lang="en-US" dirty="0" err="1"/>
              <a:t>last_name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BE127-B1E7-4465-8041-4E76FA4D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Model</a:t>
            </a:r>
          </a:p>
        </p:txBody>
      </p:sp>
    </p:spTree>
    <p:extLst>
      <p:ext uri="{BB962C8B-B14F-4D97-AF65-F5344CB8AC3E}">
        <p14:creationId xmlns:p14="http://schemas.microsoft.com/office/powerpoint/2010/main" val="26244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B86B-39F4-4031-8ED9-B44D343BC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create a new User, we can use the </a:t>
            </a:r>
            <a:r>
              <a:rPr lang="en-US" sz="3200" b="1" dirty="0">
                <a:solidFill>
                  <a:schemeClr val="bg1"/>
                </a:solidFill>
              </a:rPr>
              <a:t>built-in helper </a:t>
            </a:r>
            <a:r>
              <a:rPr lang="en-US" sz="3200" dirty="0"/>
              <a:t>function </a:t>
            </a:r>
            <a:r>
              <a:rPr lang="en-US" sz="3200" b="1" dirty="0" err="1">
                <a:latin typeface="Consolas" panose="020B0609020204030204" pitchFamily="49" charset="0"/>
              </a:rPr>
              <a:t>create_user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Or using the Django Admin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1D0475-2F06-4F9D-B0C8-2A10EEC17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4F547-282E-4B0E-BA95-090C028AA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385795"/>
            <a:ext cx="9405000" cy="1268205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django.contrib.auth.models</a:t>
            </a:r>
            <a:r>
              <a:rPr lang="en-US" sz="2200" dirty="0"/>
              <a:t> import User</a:t>
            </a:r>
          </a:p>
          <a:p>
            <a:r>
              <a:rPr lang="en-US" sz="2200" dirty="0"/>
              <a:t>user = </a:t>
            </a:r>
            <a:r>
              <a:rPr lang="en-US" sz="2200" dirty="0" err="1"/>
              <a:t>User.objects.create_user</a:t>
            </a:r>
            <a:r>
              <a:rPr lang="en-US" sz="2200" dirty="0"/>
              <a:t>('peter', 'peter@gmail.com', '</a:t>
            </a:r>
            <a:r>
              <a:rPr lang="en-US" sz="2200" dirty="0" err="1"/>
              <a:t>peterpass</a:t>
            </a:r>
            <a:r>
              <a:rPr lang="en-US" sz="2200" dirty="0"/>
              <a:t>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18F602-FEC3-4B4A-95AD-69708A6A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9169B-88B2-4C4F-AC3D-B0AFE3D1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4332102"/>
            <a:ext cx="6415565" cy="234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9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7475-9463-4DB7-97E7-0C08B0A59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use the </a:t>
            </a:r>
            <a:r>
              <a:rPr lang="en-US" b="1" dirty="0">
                <a:latin typeface="Consolas" panose="020B0609020204030204" pitchFamily="49" charset="0"/>
              </a:rPr>
              <a:t>authenticate()</a:t>
            </a:r>
            <a:r>
              <a:rPr lang="en-US" dirty="0"/>
              <a:t> function to </a:t>
            </a:r>
            <a:r>
              <a:rPr lang="en-US" b="1" dirty="0">
                <a:solidFill>
                  <a:schemeClr val="bg1"/>
                </a:solidFill>
              </a:rPr>
              <a:t>verify</a:t>
            </a:r>
            <a:r>
              <a:rPr lang="en-US" dirty="0"/>
              <a:t> credentials  (for login)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credentials are </a:t>
            </a:r>
            <a:r>
              <a:rPr lang="en-US" b="1" dirty="0">
                <a:solidFill>
                  <a:schemeClr val="bg1"/>
                </a:solidFill>
              </a:rPr>
              <a:t>not valid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F9B3E-5D0F-4AAC-AE73-5BF155E1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798C7-3EFA-432D-94D3-F423ABBCC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3288721"/>
            <a:ext cx="10199766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django.contrib.auth</a:t>
            </a:r>
            <a:r>
              <a:rPr lang="en-US" dirty="0"/>
              <a:t> import authenticate</a:t>
            </a:r>
          </a:p>
          <a:p>
            <a:r>
              <a:rPr lang="en-US" dirty="0"/>
              <a:t>user = </a:t>
            </a:r>
            <a:r>
              <a:rPr lang="en-US" dirty="0">
                <a:solidFill>
                  <a:schemeClr val="bg1"/>
                </a:solidFill>
              </a:rPr>
              <a:t>authenticate</a:t>
            </a:r>
            <a:r>
              <a:rPr lang="en-US" dirty="0"/>
              <a:t>(username='peter', password='</a:t>
            </a:r>
            <a:r>
              <a:rPr lang="en-US" dirty="0" err="1"/>
              <a:t>peterpass</a:t>
            </a:r>
            <a:r>
              <a:rPr lang="en-US" dirty="0"/>
              <a:t>')</a:t>
            </a:r>
          </a:p>
          <a:p>
            <a:r>
              <a:rPr lang="en-US" dirty="0"/>
              <a:t>if user: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Credentials are valid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Credentials are not valid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7AA7B2-0A1A-4024-AEC2-739BFFF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Authenticating Users</a:t>
            </a:r>
          </a:p>
        </p:txBody>
      </p:sp>
    </p:spTree>
    <p:extLst>
      <p:ext uri="{BB962C8B-B14F-4D97-AF65-F5344CB8AC3E}">
        <p14:creationId xmlns:p14="http://schemas.microsoft.com/office/powerpoint/2010/main" val="1526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E0881-69D6-4811-B441-CB7628880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285A-45DC-4940-8F30-06DCEC0B4D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2250" y="2279307"/>
            <a:ext cx="7207500" cy="2299385"/>
          </a:xfrm>
        </p:spPr>
        <p:txBody>
          <a:bodyPr/>
          <a:lstStyle/>
          <a:p>
            <a:r>
              <a:rPr lang="en-US" sz="2600" dirty="0"/>
              <a:t>from </a:t>
            </a:r>
            <a:r>
              <a:rPr lang="en-US" sz="2600" dirty="0" err="1">
                <a:solidFill>
                  <a:schemeClr val="bg1"/>
                </a:solidFill>
              </a:rPr>
              <a:t>django.contrib.auth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/>
              <a:t>import logout</a:t>
            </a:r>
          </a:p>
          <a:p>
            <a:endParaRPr lang="en-US" sz="2600" dirty="0"/>
          </a:p>
          <a:p>
            <a:r>
              <a:rPr lang="en-US" sz="2600" dirty="0"/>
              <a:t>def </a:t>
            </a:r>
            <a:r>
              <a:rPr lang="en-US" sz="2600" dirty="0" err="1"/>
              <a:t>logout_view</a:t>
            </a:r>
            <a:r>
              <a:rPr lang="en-US" sz="2600" dirty="0"/>
              <a:t>(request):</a:t>
            </a:r>
          </a:p>
          <a:p>
            <a:r>
              <a:rPr lang="en-US" sz="2600" dirty="0"/>
              <a:t>    logout(request)</a:t>
            </a:r>
          </a:p>
          <a:p>
            <a:r>
              <a:rPr lang="en-US" sz="2600" dirty="0"/>
              <a:t>    redirect('index')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973097-0E74-4807-B2E7-125C821B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 a User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21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C0B428-ECE2-4ABF-B17E-FEE5A89335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Permissions and Authorization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D5B55-22A5-42D4-A6FE-E13F395167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51837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36E130-6AA8-49E0-A0E2-72EDAAB33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00" y="1385091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77742-299E-45AC-BD43-842AE2B7D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Django we have some </a:t>
            </a:r>
            <a:r>
              <a:rPr lang="en-US" b="1" dirty="0">
                <a:solidFill>
                  <a:schemeClr val="bg1"/>
                </a:solidFill>
              </a:rPr>
              <a:t>built-in permissions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those permissions using the </a:t>
            </a:r>
            <a:r>
              <a:rPr lang="en-US" b="1" dirty="0">
                <a:solidFill>
                  <a:schemeClr val="bg1"/>
                </a:solidFill>
              </a:rPr>
              <a:t>Django Admin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BB125C-022A-421B-8546-C59A44A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Permissions in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8DA77-C664-423C-8EAA-882A59E1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3114000"/>
            <a:ext cx="8414266" cy="338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705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E7E74-0283-4946-A943-A1210D0C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5B261-AEFA-4D89-A00C-6C1F95A6EF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Instead of managing the permissions of each User, we can use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</a:p>
          <a:p>
            <a:r>
              <a:rPr lang="en-US" dirty="0"/>
              <a:t>For example, we can create a </a:t>
            </a:r>
            <a:r>
              <a:rPr lang="en-US" b="1" dirty="0">
                <a:solidFill>
                  <a:schemeClr val="bg1"/>
                </a:solidFill>
              </a:rPr>
              <a:t>group User</a:t>
            </a:r>
            <a:r>
              <a:rPr lang="en-US" dirty="0"/>
              <a:t>, and each new User will belong to that group</a:t>
            </a:r>
          </a:p>
          <a:p>
            <a:r>
              <a:rPr lang="en-US" dirty="0"/>
              <a:t>Then, we can add </a:t>
            </a:r>
            <a:r>
              <a:rPr lang="en-US" b="1" dirty="0">
                <a:solidFill>
                  <a:schemeClr val="bg1"/>
                </a:solidFill>
              </a:rPr>
              <a:t>permissions</a:t>
            </a:r>
            <a:r>
              <a:rPr lang="en-US" dirty="0"/>
              <a:t> to that </a:t>
            </a:r>
            <a:r>
              <a:rPr lang="en-US" b="1" dirty="0">
                <a:solidFill>
                  <a:schemeClr val="bg1"/>
                </a:solidFill>
              </a:rPr>
              <a:t>Group</a:t>
            </a:r>
            <a:r>
              <a:rPr lang="en-US" dirty="0"/>
              <a:t>, so it applies to </a:t>
            </a:r>
            <a:r>
              <a:rPr lang="en-US" b="1" dirty="0">
                <a:solidFill>
                  <a:schemeClr val="bg1"/>
                </a:solidFill>
              </a:rPr>
              <a:t>each member </a:t>
            </a:r>
            <a:r>
              <a:rPr lang="en-US" dirty="0"/>
              <a:t>of the Group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C0A88-DA0F-4B10-BE83-236F49AD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Permissions in Groups</a:t>
            </a:r>
          </a:p>
        </p:txBody>
      </p:sp>
    </p:spTree>
    <p:extLst>
      <p:ext uri="{BB962C8B-B14F-4D97-AF65-F5344CB8AC3E}">
        <p14:creationId xmlns:p14="http://schemas.microsoft.com/office/powerpoint/2010/main" val="2791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Authentication?</a:t>
            </a:r>
          </a:p>
          <a:p>
            <a:r>
              <a:rPr lang="en-US" dirty="0"/>
              <a:t>What is Authorization?</a:t>
            </a:r>
          </a:p>
          <a:p>
            <a:r>
              <a:rPr lang="en-US" dirty="0"/>
              <a:t>Authentication in Django</a:t>
            </a:r>
          </a:p>
          <a:p>
            <a:r>
              <a:rPr lang="en-US" dirty="0"/>
              <a:t>Permissions and Authorization in Django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BADFDC-39F2-49FE-8F94-614069BC8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D52A24-FDC3-47A6-A933-8A885BC8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Permissions in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5BE29C-0721-4B9F-A570-5595CAF1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0" y="1584000"/>
            <a:ext cx="11631000" cy="457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E1BD9-7568-4A44-A7F0-E5352E66A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EA03-350D-4560-BB34-47BF1268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 in Users Group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AA2F2-87D5-4F26-A6E5-CD819B0A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74000"/>
            <a:ext cx="11753850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EE1B29-1FB8-41C8-9CB0-F5930E8D6107}"/>
              </a:ext>
            </a:extLst>
          </p:cNvPr>
          <p:cNvSpPr/>
          <p:nvPr/>
        </p:nvSpPr>
        <p:spPr bwMode="auto">
          <a:xfrm>
            <a:off x="8031000" y="3114000"/>
            <a:ext cx="2970000" cy="1260000"/>
          </a:xfrm>
          <a:prstGeom prst="wedgeRoundRectCallout">
            <a:avLst>
              <a:gd name="adj1" fmla="val -42812"/>
              <a:gd name="adj2" fmla="val -868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user now belongs to the group</a:t>
            </a:r>
          </a:p>
        </p:txBody>
      </p:sp>
    </p:spTree>
    <p:extLst>
      <p:ext uri="{BB962C8B-B14F-4D97-AF65-F5344CB8AC3E}">
        <p14:creationId xmlns:p14="http://schemas.microsoft.com/office/powerpoint/2010/main" val="33109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B85B7-0AF4-417A-B22E-2ED0E8C5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built-in decorators in Django, which allow us to add </a:t>
            </a:r>
            <a:r>
              <a:rPr lang="en-US" b="1" dirty="0">
                <a:solidFill>
                  <a:schemeClr val="bg1"/>
                </a:solidFill>
              </a:rPr>
              <a:t>permission control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F58E73-A1F1-419E-ACA6-75D2DD25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Built-In Decorators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88826-34DB-4C0F-AD7C-2F85E934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00" y="2529000"/>
            <a:ext cx="8172450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A314F9-8B29-44AB-95A3-A96F9A40028E}"/>
              </a:ext>
            </a:extLst>
          </p:cNvPr>
          <p:cNvSpPr/>
          <p:nvPr/>
        </p:nvSpPr>
        <p:spPr bwMode="auto">
          <a:xfrm>
            <a:off x="8122477" y="3699000"/>
            <a:ext cx="3600000" cy="139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decorator checks whether there is a logged in user</a:t>
            </a:r>
          </a:p>
        </p:txBody>
      </p:sp>
    </p:spTree>
    <p:extLst>
      <p:ext uri="{BB962C8B-B14F-4D97-AF65-F5344CB8AC3E}">
        <p14:creationId xmlns:p14="http://schemas.microsoft.com/office/powerpoint/2010/main" val="25134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AE534-A3BC-42EC-92BE-F6C0E70CE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22D13-2875-4537-81DA-D3BBDFAA5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470" y="1121143"/>
            <a:ext cx="9930764" cy="5546589"/>
          </a:xfrm>
        </p:spPr>
        <p:txBody>
          <a:bodyPr/>
          <a:lstStyle/>
          <a:p>
            <a:r>
              <a:rPr lang="en-US" dirty="0"/>
              <a:t>We can make our </a:t>
            </a:r>
            <a:r>
              <a:rPr lang="en-US" b="1" dirty="0">
                <a:solidFill>
                  <a:schemeClr val="bg1"/>
                </a:solidFill>
              </a:rPr>
              <a:t>custom decorators </a:t>
            </a:r>
            <a:r>
              <a:rPr lang="en-US" dirty="0"/>
              <a:t>that will </a:t>
            </a:r>
            <a:r>
              <a:rPr lang="en-US" b="1" dirty="0">
                <a:solidFill>
                  <a:schemeClr val="bg1"/>
                </a:solidFill>
              </a:rPr>
              <a:t>validate </a:t>
            </a:r>
            <a:r>
              <a:rPr lang="en-US" dirty="0"/>
              <a:t>if a user has a given </a:t>
            </a:r>
            <a:r>
              <a:rPr lang="en-US" b="1" dirty="0">
                <a:solidFill>
                  <a:schemeClr val="bg1"/>
                </a:solidFill>
              </a:rPr>
              <a:t>permission</a:t>
            </a:r>
          </a:p>
          <a:p>
            <a:r>
              <a:rPr lang="en-US" dirty="0"/>
              <a:t>To do that, we create a </a:t>
            </a:r>
            <a:r>
              <a:rPr lang="en-US" b="1" dirty="0">
                <a:latin typeface="Consolas" panose="020B0609020204030204" pitchFamily="49" charset="0"/>
              </a:rPr>
              <a:t>decorators.py</a:t>
            </a:r>
            <a:r>
              <a:rPr lang="en-US" b="1" dirty="0"/>
              <a:t> </a:t>
            </a:r>
            <a:r>
              <a:rPr lang="en-US" dirty="0"/>
              <a:t>file in      our app</a:t>
            </a:r>
          </a:p>
          <a:p>
            <a:r>
              <a:rPr lang="en-US" dirty="0"/>
              <a:t>For example, if we want to show </a:t>
            </a:r>
            <a:r>
              <a:rPr lang="en-US" b="1" dirty="0">
                <a:solidFill>
                  <a:schemeClr val="bg1"/>
                </a:solidFill>
              </a:rPr>
              <a:t>articles </a:t>
            </a:r>
            <a:r>
              <a:rPr lang="en-US" dirty="0"/>
              <a:t>only if the user has </a:t>
            </a:r>
            <a:r>
              <a:rPr lang="en-US" b="1" dirty="0">
                <a:solidFill>
                  <a:schemeClr val="bg1"/>
                </a:solidFill>
              </a:rPr>
              <a:t>permission</a:t>
            </a:r>
            <a:r>
              <a:rPr lang="en-US" dirty="0"/>
              <a:t> (belongs to the Users group), we can create a decorator function that makes the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BBAF2A-2A5C-493B-99D1-DF7FA0B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Decorators</a:t>
            </a:r>
          </a:p>
        </p:txBody>
      </p:sp>
    </p:spTree>
    <p:extLst>
      <p:ext uri="{BB962C8B-B14F-4D97-AF65-F5344CB8AC3E}">
        <p14:creationId xmlns:p14="http://schemas.microsoft.com/office/powerpoint/2010/main" val="25438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8018D8-DD44-4FB5-B0A9-E18684316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A296BB-F0E2-4F63-9B2B-09D1D271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Custom Decorators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6DC4D-C869-4A15-861A-C953ED75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85" y="1332464"/>
            <a:ext cx="7016824" cy="325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87FFD78-F7D2-4ECC-9527-08F96C428579}"/>
              </a:ext>
            </a:extLst>
          </p:cNvPr>
          <p:cNvSpPr/>
          <p:nvPr/>
        </p:nvSpPr>
        <p:spPr bwMode="auto">
          <a:xfrm>
            <a:off x="9426000" y="3114000"/>
            <a:ext cx="1260000" cy="27900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157C8-CA16-4FC8-83F4-3870715E0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31" y="4718547"/>
            <a:ext cx="7016824" cy="1788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7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32215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Authentication is the act of proving an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en-US" dirty="0"/>
              <a:t>, such as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dirty="0"/>
              <a:t> of a computer system user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Authorization includes the process through which an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administrator</a:t>
            </a:r>
            <a:r>
              <a:rPr lang="en-US" dirty="0"/>
              <a:t> grants rights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authenticated users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35AEE8-F470-4E24-8A89-C8197DD744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Authentication?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AEC70-D48A-45C2-8CE9-F70413C2CA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6C756EAC-6525-46EA-85B7-2D6F118C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52" y="1224000"/>
            <a:ext cx="2798095" cy="27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2E91-31CF-4D92-BF7F-D81B1B3819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Authentication is the act of proving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, such as the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/>
              <a:t> of a computer system user</a:t>
            </a:r>
          </a:p>
          <a:p>
            <a:r>
              <a:rPr lang="en-US" dirty="0"/>
              <a:t>In contrast with identification, authentication is the process of </a:t>
            </a:r>
            <a:r>
              <a:rPr lang="en-US" b="1" dirty="0">
                <a:solidFill>
                  <a:schemeClr val="bg1"/>
                </a:solidFill>
              </a:rPr>
              <a:t>verifying</a:t>
            </a:r>
            <a:r>
              <a:rPr lang="en-US" dirty="0"/>
              <a:t> that identity</a:t>
            </a:r>
          </a:p>
          <a:p>
            <a:r>
              <a:rPr lang="en-US" dirty="0"/>
              <a:t>It might involve validating personal identity documents, verifying the authenticity of a website with a </a:t>
            </a:r>
            <a:r>
              <a:rPr lang="en-US" b="1" dirty="0">
                <a:solidFill>
                  <a:schemeClr val="bg1"/>
                </a:solidFill>
              </a:rPr>
              <a:t>digital certificate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7B106-4989-4368-AEF7-8A3066B2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Authentication?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53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B3892-5BB1-4188-9B1D-714246D61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535D9E-B7D1-47E1-878B-1AF3C78FD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r>
              <a:rPr lang="en-US" dirty="0"/>
              <a:t>During authentication,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provided by the user are </a:t>
            </a:r>
            <a:r>
              <a:rPr lang="en-US" b="1" dirty="0">
                <a:solidFill>
                  <a:schemeClr val="bg1"/>
                </a:solidFill>
              </a:rPr>
              <a:t>compared</a:t>
            </a:r>
            <a:r>
              <a:rPr lang="en-US" dirty="0"/>
              <a:t> to those in a </a:t>
            </a:r>
            <a:r>
              <a:rPr lang="en-US" b="1" dirty="0">
                <a:solidFill>
                  <a:schemeClr val="bg1"/>
                </a:solidFill>
              </a:rPr>
              <a:t>database </a:t>
            </a:r>
            <a:r>
              <a:rPr lang="en-US" dirty="0"/>
              <a:t>of authorized users' information</a:t>
            </a:r>
          </a:p>
          <a:p>
            <a:r>
              <a:rPr lang="en-US" dirty="0"/>
              <a:t>If the credentials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, the process is completed, and the user is </a:t>
            </a:r>
            <a:r>
              <a:rPr lang="en-US" b="1" dirty="0">
                <a:solidFill>
                  <a:schemeClr val="bg1"/>
                </a:solidFill>
              </a:rPr>
              <a:t>granted access</a:t>
            </a:r>
          </a:p>
          <a:p>
            <a:r>
              <a:rPr lang="en-US" dirty="0"/>
              <a:t>Authenticating a user with a user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is the most basic type of authentication, but there are more </a:t>
            </a:r>
            <a:r>
              <a:rPr lang="en-US" b="1" dirty="0">
                <a:solidFill>
                  <a:schemeClr val="bg1"/>
                </a:solidFill>
              </a:rPr>
              <a:t>authentication factors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8240E4-AA04-4073-9808-24023703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Authentication Works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52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44095-236D-45F3-8804-7BA94A1C7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9F0C34-52F4-477C-A4E1-AA83F251A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An authentication factor represents some piece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attribute </a:t>
            </a:r>
            <a:r>
              <a:rPr lang="en-US" dirty="0"/>
              <a:t>that can be used to </a:t>
            </a:r>
            <a:r>
              <a:rPr lang="en-US" b="1" dirty="0">
                <a:solidFill>
                  <a:schemeClr val="bg1"/>
                </a:solidFill>
              </a:rPr>
              <a:t>authenticate</a:t>
            </a:r>
            <a:r>
              <a:rPr lang="en-US" dirty="0"/>
              <a:t> a user requesting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 system</a:t>
            </a:r>
          </a:p>
          <a:p>
            <a:pPr>
              <a:buClr>
                <a:schemeClr val="tx1"/>
              </a:buClr>
            </a:pPr>
            <a:r>
              <a:rPr lang="en-US" dirty="0"/>
              <a:t>Since authenticating a user with a user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password</a:t>
            </a:r>
            <a:r>
              <a:rPr lang="en-US" dirty="0"/>
              <a:t> relies on just one authentication factor, it is a type of </a:t>
            </a:r>
            <a:r>
              <a:rPr lang="en-US" b="1" dirty="0">
                <a:solidFill>
                  <a:schemeClr val="bg1"/>
                </a:solidFill>
              </a:rPr>
              <a:t>single-factor authentication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Two-factor authentication </a:t>
            </a:r>
            <a:r>
              <a:rPr lang="en-US" dirty="0"/>
              <a:t>usually depends on the knowledge factor combined with either a biometric factor or a possession factor like a </a:t>
            </a:r>
            <a:r>
              <a:rPr lang="en-US" b="1" dirty="0">
                <a:solidFill>
                  <a:schemeClr val="bg1"/>
                </a:solidFill>
              </a:rPr>
              <a:t>security token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40E1E2-2501-44CE-929E-4DCC081C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Factors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88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99909-7053-4A2F-9051-828A9A139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13EA3C-0F25-477F-BAA7-42AFD5D7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676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Sessions</a:t>
            </a:r>
            <a:r>
              <a:rPr lang="en-US" dirty="0"/>
              <a:t> are used to store information</a:t>
            </a:r>
          </a:p>
          <a:p>
            <a:pPr>
              <a:buClr>
                <a:schemeClr val="tx1"/>
              </a:buClr>
            </a:pPr>
            <a:r>
              <a:rPr lang="en-US" dirty="0"/>
              <a:t>Cookies are only stored on the </a:t>
            </a: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machine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session creates a file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where registered session variables are stored</a:t>
            </a:r>
          </a:p>
          <a:p>
            <a:pPr>
              <a:buClr>
                <a:schemeClr val="tx1"/>
              </a:buClr>
            </a:pPr>
            <a:r>
              <a:rPr lang="en-US" dirty="0"/>
              <a:t>Cookies are text files stored on the </a:t>
            </a:r>
            <a:r>
              <a:rPr lang="en-US" b="1" dirty="0">
                <a:solidFill>
                  <a:schemeClr val="bg1"/>
                </a:solidFill>
              </a:rPr>
              <a:t>client computer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0B1ACF-A5A4-46E4-8DD8-D5DD4CDF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and Cookies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0C11D1-E6BB-4D7C-A8EC-06127F106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02" y="1989000"/>
            <a:ext cx="4747545" cy="37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2027B0-BE1A-4F6E-87A6-66DF94EA5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Authorization?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B298B-E4EE-47CB-94F1-2896DF889A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0C130-F545-4B44-889B-FF07A4B2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49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</TotalTime>
  <Words>1055</Words>
  <Application>Microsoft Office PowerPoint</Application>
  <PresentationFormat>Широк екран</PresentationFormat>
  <Paragraphs>148</Paragraphs>
  <Slides>29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Authentication</vt:lpstr>
      <vt:lpstr>Table of Contents</vt:lpstr>
      <vt:lpstr>Have a Question?</vt:lpstr>
      <vt:lpstr>What is Authentication?</vt:lpstr>
      <vt:lpstr>What is Authentication?</vt:lpstr>
      <vt:lpstr>How Authentication Works</vt:lpstr>
      <vt:lpstr>Authentication Factors</vt:lpstr>
      <vt:lpstr>Sessions and Cookies</vt:lpstr>
      <vt:lpstr>What is Authorization?</vt:lpstr>
      <vt:lpstr>What is Authorization?</vt:lpstr>
      <vt:lpstr>Authentication in Django</vt:lpstr>
      <vt:lpstr>Authentication in Django</vt:lpstr>
      <vt:lpstr>The User Model</vt:lpstr>
      <vt:lpstr>Create User</vt:lpstr>
      <vt:lpstr>Authenticating Users</vt:lpstr>
      <vt:lpstr>Logout a User</vt:lpstr>
      <vt:lpstr>Permissions and Authorization</vt:lpstr>
      <vt:lpstr>Django Permissions in Users</vt:lpstr>
      <vt:lpstr>Django Permissions in Groups</vt:lpstr>
      <vt:lpstr>Example: Permissions in Groups</vt:lpstr>
      <vt:lpstr>Example: User in Users Group </vt:lpstr>
      <vt:lpstr>Using Built-In Decorators</vt:lpstr>
      <vt:lpstr>Creating Custom Decorators</vt:lpstr>
      <vt:lpstr>Example: Creating Custom Decorators</vt:lpstr>
      <vt:lpstr>Demo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Authorization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31</cp:revision>
  <dcterms:created xsi:type="dcterms:W3CDTF">2018-05-23T13:08:44Z</dcterms:created>
  <dcterms:modified xsi:type="dcterms:W3CDTF">2021-05-18T09:08:32Z</dcterms:modified>
  <cp:category>computer programming;programming;software development;software engineering</cp:category>
</cp:coreProperties>
</file>