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503" r:id="rId2"/>
    <p:sldId id="276" r:id="rId3"/>
    <p:sldId id="492" r:id="rId4"/>
    <p:sldId id="507" r:id="rId5"/>
    <p:sldId id="508" r:id="rId6"/>
    <p:sldId id="509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4" r:id="rId16"/>
    <p:sldId id="533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2" r:id="rId25"/>
    <p:sldId id="524" r:id="rId26"/>
    <p:sldId id="349" r:id="rId27"/>
    <p:sldId id="401" r:id="rId28"/>
    <p:sldId id="493" r:id="rId29"/>
    <p:sldId id="4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Diving into CBV's inheritance structure" id="{C4E634B5-590F-4866-B2F6-9321EC907DF1}">
          <p14:sldIdLst>
            <p14:sldId id="507"/>
            <p14:sldId id="508"/>
            <p14:sldId id="509"/>
            <p14:sldId id="525"/>
            <p14:sldId id="526"/>
            <p14:sldId id="527"/>
            <p14:sldId id="528"/>
            <p14:sldId id="529"/>
          </p14:sldIdLst>
        </p14:section>
        <p14:section name="CBV dispatch()" id="{40FD58AE-4305-461B-9E69-CC10DDAFB1A3}">
          <p14:sldIdLst>
            <p14:sldId id="530"/>
            <p14:sldId id="531"/>
            <p14:sldId id="532"/>
          </p14:sldIdLst>
        </p14:section>
        <p14:section name="The get_object method" id="{EE2FDE67-1B74-442C-B4CF-1746838CABE6}">
          <p14:sldIdLst>
            <p14:sldId id="534"/>
            <p14:sldId id="533"/>
            <p14:sldId id="535"/>
          </p14:sldIdLst>
        </p14:section>
        <p14:section name="More about get_context_data" id="{F4D52B8D-52E1-45E5-9B65-A60690FADE8C}">
          <p14:sldIdLst>
            <p14:sldId id="536"/>
            <p14:sldId id="537"/>
            <p14:sldId id="538"/>
          </p14:sldIdLst>
        </p14:section>
        <p14:section name="The next step: render_to_response" id="{F3389407-3EF0-4300-9AB6-5DCBAA98A190}">
          <p14:sldIdLst>
            <p14:sldId id="539"/>
            <p14:sldId id="540"/>
            <p14:sldId id="541"/>
            <p14:sldId id="542"/>
            <p14:sldId id="524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how CBV's work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Class-Based-Views Deep Dive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28A352-9E26-4823-8DA0-1D9C8AF8F030}"/>
              </a:ext>
            </a:extLst>
          </p:cNvPr>
          <p:cNvGrpSpPr/>
          <p:nvPr/>
        </p:nvGrpSpPr>
        <p:grpSpPr>
          <a:xfrm>
            <a:off x="2008551" y="2169000"/>
            <a:ext cx="2260031" cy="2308514"/>
            <a:chOff x="1995367" y="2247685"/>
            <a:chExt cx="2260031" cy="2308514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B3E45357-246F-44A6-AD8D-6CB75D503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000" y="2301801"/>
              <a:ext cx="2254398" cy="225439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5FD1E9-C0FA-483B-925C-2AFC9427EA0F}"/>
                </a:ext>
              </a:extLst>
            </p:cNvPr>
            <p:cNvSpPr/>
            <p:nvPr/>
          </p:nvSpPr>
          <p:spPr>
            <a:xfrm>
              <a:off x="1995367" y="2247685"/>
              <a:ext cx="161454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909000"/>
            <a:ext cx="10659443" cy="576000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800" dirty="0">
                <a:latin typeface="+mj-lt"/>
              </a:rPr>
              <a:t>Let us now inspect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en-US" sz="2800" dirty="0">
                <a:latin typeface="+mj-lt"/>
              </a:rPr>
              <a:t> class</a:t>
            </a:r>
          </a:p>
          <a:p>
            <a:pPr marL="442912" lvl="1" indent="0">
              <a:buNone/>
            </a:pPr>
            <a:endParaRPr lang="en-US" sz="2800" dirty="0">
              <a:latin typeface="+mj-lt"/>
            </a:endParaRPr>
          </a:p>
          <a:p>
            <a:pPr marL="442912" lvl="1" indent="0">
              <a:buNone/>
            </a:pPr>
            <a:endParaRPr lang="en-US" sz="2800" dirty="0">
              <a:latin typeface="+mj-lt"/>
            </a:endParaRPr>
          </a:p>
          <a:p>
            <a:pPr marL="442912" lvl="1" indent="0">
              <a:buNone/>
            </a:pPr>
            <a:endParaRPr lang="en-US" sz="2800" dirty="0">
              <a:latin typeface="+mj-lt"/>
            </a:endParaRPr>
          </a:p>
          <a:p>
            <a:pPr marL="442912" lvl="1" indent="0">
              <a:buNone/>
            </a:pPr>
            <a:endParaRPr lang="en-US" sz="2800" dirty="0">
              <a:latin typeface="+mj-lt"/>
            </a:endParaRPr>
          </a:p>
          <a:p>
            <a:pPr marL="442912" lvl="1" indent="0">
              <a:buNone/>
            </a:pPr>
            <a:endParaRPr lang="en-US" sz="2800" dirty="0">
              <a:latin typeface="+mj-lt"/>
            </a:endParaRPr>
          </a:p>
          <a:p>
            <a:pPr marL="442912" lvl="1" indent="0">
              <a:buNone/>
            </a:pPr>
            <a:endParaRPr lang="en-US" sz="2800" dirty="0">
              <a:latin typeface="+mj-lt"/>
            </a:endParaRPr>
          </a:p>
          <a:p>
            <a:pPr lvl="1"/>
            <a:r>
              <a:rPr lang="en-US" sz="2800" dirty="0">
                <a:latin typeface="+mj-lt"/>
              </a:rPr>
              <a:t>We define a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classonlymethod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latin typeface="+mj-lt"/>
              </a:rPr>
              <a:t>This means it is only available on the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class</a:t>
            </a:r>
            <a:r>
              <a:rPr lang="en-US" sz="2800" dirty="0">
                <a:latin typeface="+mj-lt"/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not</a:t>
            </a:r>
            <a:r>
              <a:rPr lang="en-US" sz="2800" dirty="0">
                <a:latin typeface="+mj-lt"/>
              </a:rPr>
              <a:t> on an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instance</a:t>
            </a:r>
          </a:p>
          <a:p>
            <a:pPr lvl="1"/>
            <a:r>
              <a:rPr lang="en-US" sz="2800" dirty="0">
                <a:latin typeface="+mj-lt"/>
              </a:rPr>
              <a:t>It iterates over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initkwargs</a:t>
            </a:r>
            <a:r>
              <a:rPr lang="en-US" sz="2800" dirty="0">
                <a:latin typeface="+mj-lt"/>
              </a:rPr>
              <a:t> and makes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validations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View class</a:t>
            </a:r>
            <a:endParaRPr lang="bg-BG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F7B68068-8C60-4F44-B794-6CFADBA1F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00" y="1494000"/>
            <a:ext cx="5535000" cy="3098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802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6000" y="3033000"/>
            <a:ext cx="8505000" cy="377100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800" dirty="0">
                <a:latin typeface="+mj-lt"/>
              </a:rPr>
              <a:t>Next, we have a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method</a:t>
            </a:r>
          </a:p>
          <a:p>
            <a:pPr lvl="1"/>
            <a:r>
              <a:rPr lang="en-US" sz="2800" dirty="0">
                <a:latin typeface="+mj-lt"/>
              </a:rPr>
              <a:t>It accepts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request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latin typeface="+mj-lt"/>
              </a:rPr>
              <a:t>It binds self to the class attributes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initkwargs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latin typeface="+mj-lt"/>
              </a:rPr>
              <a:t>The important part is next</a:t>
            </a:r>
          </a:p>
          <a:p>
            <a:pPr lvl="2"/>
            <a:r>
              <a:rPr lang="en-US" sz="2600" dirty="0">
                <a:latin typeface="+mj-lt"/>
              </a:rPr>
              <a:t>    It binds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self.request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= request</a:t>
            </a:r>
          </a:p>
          <a:p>
            <a:pPr lvl="2"/>
            <a:r>
              <a:rPr lang="en-US" sz="2600" dirty="0">
                <a:latin typeface="+mj-lt"/>
              </a:rPr>
              <a:t>    It binds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self.args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endParaRPr lang="en-US" sz="2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600" dirty="0">
                <a:latin typeface="+mj-lt"/>
              </a:rPr>
              <a:t>    It binds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self.kwargs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endParaRPr lang="en-US" sz="2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View class</a:t>
            </a:r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D7F4FF2-4DB7-475F-9809-916F15D5D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0" y="983236"/>
            <a:ext cx="6165000" cy="1806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авоъгълник: със заоблени ъгли 6">
            <a:extLst>
              <a:ext uri="{FF2B5EF4-FFF2-40B4-BE49-F238E27FC236}">
                <a16:creationId xmlns:a16="http://schemas.microsoft.com/office/drawing/2014/main" id="{C3054B79-216D-49E0-99C4-CEFBB5817434}"/>
              </a:ext>
            </a:extLst>
          </p:cNvPr>
          <p:cNvSpPr/>
          <p:nvPr/>
        </p:nvSpPr>
        <p:spPr bwMode="auto">
          <a:xfrm>
            <a:off x="7782081" y="983236"/>
            <a:ext cx="4154656" cy="226726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function that wraps around an instance of our class, and executes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dispatch()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that instance</a:t>
            </a:r>
          </a:p>
        </p:txBody>
      </p:sp>
    </p:spTree>
    <p:extLst>
      <p:ext uri="{BB962C8B-B14F-4D97-AF65-F5344CB8AC3E}">
        <p14:creationId xmlns:p14="http://schemas.microsoft.com/office/powerpoint/2010/main" val="426441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118D3B-0A2A-4D0A-BCDF-47B679EB65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923331"/>
          </a:xfrm>
        </p:spPr>
        <p:txBody>
          <a:bodyPr/>
          <a:lstStyle/>
          <a:p>
            <a:r>
              <a:rPr lang="en-US" dirty="0"/>
              <a:t>CBV dispatch()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287687-BA24-488B-A07E-1D46F0C2A1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1000" y="6507163"/>
            <a:ext cx="47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2C493D37-D359-4848-A026-50C8AB90B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00" y="1494000"/>
            <a:ext cx="2663400" cy="2663400"/>
          </a:xfrm>
          <a:prstGeom prst="rect">
            <a:avLst/>
          </a:prstGeom>
        </p:spPr>
      </p:pic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C8641543-9CC3-4B76-BDED-139063CF3C40}"/>
              </a:ext>
            </a:extLst>
          </p:cNvPr>
          <p:cNvSpPr/>
          <p:nvPr/>
        </p:nvSpPr>
        <p:spPr>
          <a:xfrm>
            <a:off x="5736000" y="1229845"/>
            <a:ext cx="1336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CBV</a:t>
            </a:r>
            <a:endParaRPr lang="bg-BG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829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D00476D5-465A-48D6-9198-24EEF7B4ED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2844000"/>
            <a:ext cx="10084236" cy="4014000"/>
          </a:xfrm>
        </p:spPr>
        <p:txBody>
          <a:bodyPr>
            <a:normAutofit/>
          </a:bodyPr>
          <a:lstStyle/>
          <a:p>
            <a:r>
              <a:rPr lang="en-US" dirty="0"/>
              <a:t>Conditional check to see if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request.method</a:t>
            </a:r>
            <a:r>
              <a:rPr lang="en-US" dirty="0"/>
              <a:t> is in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http_method_names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In our case, the method will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</a:p>
          <a:p>
            <a:r>
              <a:rPr lang="en-US" dirty="0"/>
              <a:t>So, we call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self.get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But </a:t>
            </a:r>
            <a:r>
              <a:rPr lang="en-US" dirty="0" err="1"/>
              <a:t>self.get</a:t>
            </a:r>
            <a:r>
              <a:rPr lang="en-US" dirty="0"/>
              <a:t>()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exist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en-US" dirty="0"/>
              <a:t> class</a:t>
            </a:r>
          </a:p>
          <a:p>
            <a:r>
              <a:rPr lang="en-US" dirty="0"/>
              <a:t>It exists in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BaseDetailView</a:t>
            </a:r>
            <a:r>
              <a:rPr lang="en-US" dirty="0"/>
              <a:t> class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6AB16539-752E-4976-93D2-9053523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 dispatch()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B8F33045-85C0-46F6-B26A-0AE33174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61" y="983404"/>
            <a:ext cx="690562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72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7441D15-708E-4CC6-8F00-E00928693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2BDE990-B0D0-4F2A-996E-93755185F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2535965"/>
            <a:ext cx="10129236" cy="4221285"/>
          </a:xfrm>
        </p:spPr>
        <p:txBody>
          <a:bodyPr>
            <a:normAutofit/>
          </a:bodyPr>
          <a:lstStyle/>
          <a:p>
            <a:r>
              <a:rPr lang="en-US" dirty="0"/>
              <a:t>get() accepts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request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It binds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self.object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self.get_object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It binds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self.get_context_data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It returns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self.render_to_response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(context)</a:t>
            </a:r>
          </a:p>
          <a:p>
            <a:r>
              <a:rPr lang="en-US" dirty="0">
                <a:latin typeface="+mj-lt"/>
              </a:rPr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get_object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+mj-lt"/>
              </a:rPr>
              <a:t> method is found in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SingleObjectMixin</a:t>
            </a:r>
            <a:r>
              <a:rPr lang="en-US" dirty="0">
                <a:latin typeface="+mj-lt"/>
              </a:rPr>
              <a:t> class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8F7A0AF-9EA4-489D-B77E-7CDB7B39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 dispatch()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6F39525-5856-46BC-BF9F-E6628304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884" y="1089000"/>
            <a:ext cx="4838700" cy="117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34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11D495C8-7A73-483B-851E-C5A79158AA6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get_object</a:t>
            </a:r>
            <a:r>
              <a:rPr lang="en-US" dirty="0"/>
              <a:t> method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1706412-47F0-4F65-902A-30A2D6D61A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76000" y="6507163"/>
            <a:ext cx="516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4D33ADF4-EEC2-4D7E-AA6C-69C371ED0105}"/>
              </a:ext>
            </a:extLst>
          </p:cNvPr>
          <p:cNvSpPr/>
          <p:nvPr/>
        </p:nvSpPr>
        <p:spPr>
          <a:xfrm>
            <a:off x="4479692" y="2214000"/>
            <a:ext cx="3232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get_object</a:t>
            </a:r>
            <a:endParaRPr lang="bg-BG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352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7441D15-708E-4CC6-8F00-E00928693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D2288EE3-F12F-4176-A4D5-61571D796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5176" y="1064519"/>
            <a:ext cx="6005824" cy="5668250"/>
          </a:xfrm>
        </p:spPr>
        <p:txBody>
          <a:bodyPr>
            <a:normAutofit lnSpcReduction="10000"/>
          </a:bodyPr>
          <a:lstStyle/>
          <a:p>
            <a:r>
              <a:rPr lang="en-US" sz="2400" u="sng" dirty="0"/>
              <a:t>What does </a:t>
            </a:r>
            <a:r>
              <a:rPr lang="en-US" sz="2400" b="1" u="sng" dirty="0" err="1">
                <a:solidFill>
                  <a:schemeClr val="bg1"/>
                </a:solidFill>
                <a:latin typeface="Consolas" panose="020B0609020204030204" pitchFamily="49" charset="0"/>
              </a:rPr>
              <a:t>get_object</a:t>
            </a:r>
            <a:r>
              <a:rPr lang="en-US" sz="2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u="sng" dirty="0"/>
              <a:t> do?</a:t>
            </a:r>
          </a:p>
          <a:p>
            <a:r>
              <a:rPr lang="en-US" sz="2400" u="sng" dirty="0"/>
              <a:t>If we don't have a </a:t>
            </a:r>
            <a:r>
              <a:rPr lang="en-US" sz="2400" u="sng" dirty="0" err="1"/>
              <a:t>queryset</a:t>
            </a:r>
            <a:r>
              <a:rPr lang="en-US" sz="2400" u="sng" dirty="0"/>
              <a:t>, we set </a:t>
            </a:r>
            <a:r>
              <a:rPr lang="en-US" sz="2400" b="1" u="sng" dirty="0" err="1">
                <a:solidFill>
                  <a:schemeClr val="bg1"/>
                </a:solidFill>
              </a:rPr>
              <a:t>queryset</a:t>
            </a:r>
            <a:r>
              <a:rPr lang="en-US" sz="2400" u="sng" dirty="0"/>
              <a:t> to the value of </a:t>
            </a:r>
            <a:r>
              <a:rPr lang="en-US" sz="2400" b="1" u="sng" dirty="0" err="1">
                <a:solidFill>
                  <a:schemeClr val="bg1"/>
                </a:solidFill>
              </a:rPr>
              <a:t>self.get_queryset</a:t>
            </a:r>
            <a:r>
              <a:rPr lang="en-US" sz="2400" b="1" u="sng" dirty="0">
                <a:solidFill>
                  <a:schemeClr val="bg1"/>
                </a:solidFill>
              </a:rPr>
              <a:t>()</a:t>
            </a:r>
          </a:p>
          <a:p>
            <a:r>
              <a:rPr lang="en-US" sz="2400" u="sng" dirty="0"/>
              <a:t>We set our </a:t>
            </a:r>
            <a:r>
              <a:rPr lang="en-US" sz="2400" b="1" u="sng" dirty="0">
                <a:solidFill>
                  <a:schemeClr val="bg1"/>
                </a:solidFill>
              </a:rPr>
              <a:t>pk</a:t>
            </a:r>
            <a:r>
              <a:rPr lang="en-US" sz="2400" u="sng" dirty="0"/>
              <a:t> (primary key) to what is in </a:t>
            </a:r>
            <a:r>
              <a:rPr lang="en-US" sz="2400" b="1" u="sng" dirty="0" err="1">
                <a:solidFill>
                  <a:schemeClr val="bg1"/>
                </a:solidFill>
                <a:latin typeface="Consolas" panose="020B0609020204030204" pitchFamily="49" charset="0"/>
              </a:rPr>
              <a:t>self.kwargs</a:t>
            </a:r>
            <a:endParaRPr lang="en-US" sz="2400" b="1" u="sn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u="sng" dirty="0"/>
              <a:t>We got this from our </a:t>
            </a:r>
            <a:r>
              <a:rPr lang="en-US" sz="20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dispatch()</a:t>
            </a:r>
            <a:r>
              <a:rPr lang="en-US" sz="2000" u="sng" dirty="0"/>
              <a:t> method and on that we built an instance of self and we set </a:t>
            </a:r>
            <a:r>
              <a:rPr lang="en-US" sz="2000" b="1" u="sng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self.request</a:t>
            </a:r>
            <a:r>
              <a:rPr lang="en-US" sz="2000" u="sng" dirty="0"/>
              <a:t>, </a:t>
            </a:r>
            <a:r>
              <a:rPr lang="en-US" sz="2000" b="1" u="sng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000" u="sng" dirty="0"/>
              <a:t>, </a:t>
            </a:r>
            <a:r>
              <a:rPr lang="en-US" sz="2000" b="1" u="sng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en-US" sz="2000" u="sng" dirty="0"/>
              <a:t> to be the </a:t>
            </a:r>
            <a:r>
              <a:rPr lang="en-US" sz="2000" b="1" u="sng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000" u="sng" dirty="0"/>
              <a:t> and </a:t>
            </a:r>
            <a:r>
              <a:rPr lang="en-US" sz="2000" b="1" u="sng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en-US" sz="2000" u="sng" dirty="0"/>
              <a:t> that were passed into that function</a:t>
            </a:r>
          </a:p>
          <a:p>
            <a:pPr lvl="1"/>
            <a:r>
              <a:rPr lang="en-US" sz="2000" u="sng" dirty="0"/>
              <a:t>We set pk to the </a:t>
            </a:r>
            <a:r>
              <a:rPr lang="en-US" sz="2000" b="1" u="sng" dirty="0" err="1">
                <a:solidFill>
                  <a:schemeClr val="bg1"/>
                </a:solidFill>
                <a:latin typeface="Consolas" panose="020B0609020204030204" pitchFamily="49" charset="0"/>
              </a:rPr>
              <a:t>pk_url_kwarg</a:t>
            </a:r>
            <a:r>
              <a:rPr lang="en-US" sz="2000" u="sng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u="sng" dirty="0"/>
              <a:t>value, or </a:t>
            </a:r>
            <a:r>
              <a:rPr lang="en-US" sz="20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  <a:p>
            <a:r>
              <a:rPr lang="en-US" sz="2400" u="sng" dirty="0"/>
              <a:t>We do the same for slug</a:t>
            </a:r>
          </a:p>
          <a:p>
            <a:r>
              <a:rPr lang="en-US" sz="2400" u="sng" dirty="0"/>
              <a:t>Next, let's look what </a:t>
            </a:r>
            <a:r>
              <a:rPr lang="en-US" sz="2400" b="1" u="sng" dirty="0" err="1">
                <a:solidFill>
                  <a:schemeClr val="bg1"/>
                </a:solidFill>
                <a:latin typeface="Consolas" panose="020B0609020204030204" pitchFamily="49" charset="0"/>
              </a:rPr>
              <a:t>get_queryset</a:t>
            </a:r>
            <a:r>
              <a:rPr lang="en-US" sz="2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u="sng" dirty="0"/>
              <a:t> does</a:t>
            </a:r>
          </a:p>
          <a:p>
            <a:endParaRPr lang="en-US" sz="24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8F7A0AF-9EA4-489D-B77E-7CDB7B39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get_object</a:t>
            </a:r>
            <a:r>
              <a:rPr lang="en-US" dirty="0"/>
              <a:t> method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3218942B-147C-433E-8223-A6B2C66EA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892" y="1065765"/>
            <a:ext cx="5005137" cy="5603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243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7441D15-708E-4CC6-8F00-E00928693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D2288EE3-F12F-4176-A4D5-61571D796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3879000"/>
            <a:ext cx="10129234" cy="2788732"/>
          </a:xfrm>
        </p:spPr>
        <p:txBody>
          <a:bodyPr>
            <a:normAutofit/>
          </a:bodyPr>
          <a:lstStyle/>
          <a:p>
            <a:r>
              <a:rPr lang="en-US" sz="2800" dirty="0"/>
              <a:t>If there is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not</a:t>
            </a:r>
            <a:r>
              <a:rPr lang="en-US" sz="2800" dirty="0"/>
              <a:t> a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queryset</a:t>
            </a:r>
            <a:r>
              <a:rPr lang="en-US" sz="2800" dirty="0"/>
              <a:t>, then go to the model and get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default_manager</a:t>
            </a:r>
            <a:r>
              <a:rPr lang="en-US" sz="2800" dirty="0"/>
              <a:t> and call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all()</a:t>
            </a:r>
            <a:r>
              <a:rPr lang="en-US" sz="2800" dirty="0"/>
              <a:t> method on it</a:t>
            </a:r>
          </a:p>
          <a:p>
            <a:r>
              <a:rPr lang="en-US" sz="2800" dirty="0"/>
              <a:t>Otherwise, if you don't have a model or </a:t>
            </a:r>
            <a:r>
              <a:rPr lang="en-US" sz="2800" dirty="0" err="1"/>
              <a:t>queryset</a:t>
            </a:r>
            <a:r>
              <a:rPr lang="en-US" sz="2800" dirty="0"/>
              <a:t> then an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ImproperlyConfigured</a:t>
            </a:r>
            <a:r>
              <a:rPr lang="en-US" sz="2800" dirty="0"/>
              <a:t> error is thrown that says "we have no idea what you are looking for"</a:t>
            </a:r>
          </a:p>
          <a:p>
            <a:endParaRPr lang="en-US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8F7A0AF-9EA4-489D-B77E-7CDB7B39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get_queryset</a:t>
            </a:r>
            <a:r>
              <a:rPr lang="en-US" dirty="0"/>
              <a:t> method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9C220E2-11D7-477A-9163-957AF904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00" y="985412"/>
            <a:ext cx="4817637" cy="2759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932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11D495C8-7A73-483B-851E-C5A79158AA6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 dirty="0" err="1"/>
              <a:t>get_context_data</a:t>
            </a:r>
            <a:endParaRPr lang="en-US" dirty="0"/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1706412-47F0-4F65-902A-30A2D6D61A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1000" y="6507163"/>
            <a:ext cx="47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4D33ADF4-EEC2-4D7E-AA6C-69C371ED0105}"/>
              </a:ext>
            </a:extLst>
          </p:cNvPr>
          <p:cNvSpPr/>
          <p:nvPr/>
        </p:nvSpPr>
        <p:spPr>
          <a:xfrm>
            <a:off x="4296000" y="2304000"/>
            <a:ext cx="3600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get_context_data</a:t>
            </a:r>
            <a:endParaRPr lang="bg-BG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893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7441D15-708E-4CC6-8F00-E00928693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D2288EE3-F12F-4176-A4D5-61571D796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6676" y="983404"/>
            <a:ext cx="11410061" cy="577384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Going back to our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BaseDetailView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en-US" sz="2800" dirty="0"/>
              <a:t>the next thing it calls is</a:t>
            </a:r>
            <a:br>
              <a:rPr lang="en-US" sz="2800" dirty="0"/>
            </a:b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get_context_data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+mj-lt"/>
              </a:rPr>
              <a:t>We set our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context</a:t>
            </a:r>
            <a:r>
              <a:rPr lang="en-US" sz="2800" dirty="0">
                <a:latin typeface="+mj-lt"/>
              </a:rPr>
              <a:t> to an empty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dictionary</a:t>
            </a:r>
          </a:p>
          <a:p>
            <a:r>
              <a:rPr lang="en-US" sz="2800" dirty="0">
                <a:latin typeface="+mj-lt"/>
              </a:rPr>
              <a:t>If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self.object</a:t>
            </a:r>
            <a:r>
              <a:rPr lang="en-US" sz="2800" dirty="0">
                <a:latin typeface="+mj-lt"/>
              </a:rPr>
              <a:t> exists</a:t>
            </a:r>
          </a:p>
          <a:p>
            <a:pPr lvl="1"/>
            <a:r>
              <a:rPr lang="en-US" sz="2400" dirty="0">
                <a:latin typeface="+mj-lt"/>
              </a:rPr>
              <a:t>Set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context['object']=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self.object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en-US" sz="2400" dirty="0">
                <a:latin typeface="+mj-lt"/>
              </a:rPr>
              <a:t>Set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context_object_name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>
                <a:latin typeface="+mj-lt"/>
              </a:rPr>
              <a:t>to the return of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get_context_object_name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en-US" sz="2400" dirty="0">
                <a:latin typeface="+mj-lt"/>
              </a:rPr>
              <a:t>If we have a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context_object_name</a:t>
            </a:r>
            <a:r>
              <a:rPr lang="en-US" sz="2400" dirty="0">
                <a:latin typeface="+mj-lt"/>
              </a:rPr>
              <a:t>, return it</a:t>
            </a:r>
          </a:p>
          <a:p>
            <a:pPr lvl="2"/>
            <a:r>
              <a:rPr lang="en-US" sz="2400" dirty="0">
                <a:latin typeface="+mj-lt"/>
              </a:rPr>
              <a:t>Else if our object is an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instance </a:t>
            </a:r>
            <a:r>
              <a:rPr lang="en-US" sz="2400" dirty="0">
                <a:latin typeface="+mj-lt"/>
              </a:rPr>
              <a:t>of a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Model</a:t>
            </a:r>
            <a:r>
              <a:rPr lang="en-US" sz="2400" dirty="0">
                <a:latin typeface="+mj-lt"/>
              </a:rPr>
              <a:t>, return the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name </a:t>
            </a:r>
            <a:r>
              <a:rPr lang="en-US" sz="2400" dirty="0">
                <a:latin typeface="+mj-lt"/>
              </a:rPr>
              <a:t>of the model</a:t>
            </a:r>
          </a:p>
          <a:p>
            <a:pPr lvl="2"/>
            <a:r>
              <a:rPr lang="en-US" sz="2400" dirty="0">
                <a:latin typeface="+mj-lt"/>
              </a:rPr>
              <a:t>Else return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None</a:t>
            </a:r>
          </a:p>
          <a:p>
            <a:r>
              <a:rPr lang="en-US" sz="2800" dirty="0">
                <a:latin typeface="+mj-lt"/>
              </a:rPr>
              <a:t>Lastly, we call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sz="2800" dirty="0">
                <a:latin typeface="+mj-lt"/>
              </a:rPr>
              <a:t> for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get_context_data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(**context)</a:t>
            </a:r>
          </a:p>
          <a:p>
            <a:endParaRPr lang="en-US" sz="2800" dirty="0">
              <a:latin typeface="+mj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8F7A0AF-9EA4-489D-B77E-7CDB7B39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 dirty="0" err="1"/>
              <a:t>get_context_data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6C7B7931-E437-4472-B4CA-5067B25C0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000" y="1000919"/>
            <a:ext cx="5175000" cy="3138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22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Diving into CBV's inheritance structure</a:t>
            </a:r>
          </a:p>
          <a:p>
            <a:r>
              <a:rPr lang="en-US" dirty="0"/>
              <a:t>CBV dispatch()</a:t>
            </a:r>
          </a:p>
          <a:p>
            <a:r>
              <a:rPr lang="en-US" dirty="0"/>
              <a:t>The </a:t>
            </a:r>
            <a:r>
              <a:rPr lang="en-US" dirty="0" err="1"/>
              <a:t>get_object</a:t>
            </a:r>
            <a:r>
              <a:rPr lang="en-US" dirty="0"/>
              <a:t> method</a:t>
            </a:r>
          </a:p>
          <a:p>
            <a:r>
              <a:rPr lang="en-US" dirty="0"/>
              <a:t>More about </a:t>
            </a:r>
            <a:r>
              <a:rPr lang="en-US" dirty="0" err="1"/>
              <a:t>get_context_data</a:t>
            </a:r>
            <a:r>
              <a:rPr lang="en-US" dirty="0"/>
              <a:t>()</a:t>
            </a:r>
          </a:p>
          <a:p>
            <a:r>
              <a:rPr lang="en-US" dirty="0"/>
              <a:t>The next step - </a:t>
            </a:r>
            <a:r>
              <a:rPr lang="en-US" dirty="0" err="1"/>
              <a:t>render_to_response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7441D15-708E-4CC6-8F00-E00928693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E9309A49-19C7-4FD0-8FCE-043D55024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523" y="937613"/>
            <a:ext cx="6635055" cy="2473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D2288EE3-F12F-4176-A4D5-61571D796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7503" y="3699000"/>
            <a:ext cx="10129234" cy="305825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+mj-lt"/>
              </a:rPr>
              <a:t>So, all this does is take the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en-US" sz="2800" dirty="0">
                <a:latin typeface="+mj-lt"/>
              </a:rPr>
              <a:t> and says</a:t>
            </a:r>
          </a:p>
          <a:p>
            <a:pPr lvl="1"/>
            <a:r>
              <a:rPr lang="en-US" sz="2600" dirty="0">
                <a:latin typeface="+mj-lt"/>
              </a:rPr>
              <a:t>If we don't have the 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view object</a:t>
            </a:r>
            <a:r>
              <a:rPr lang="en-US" sz="2600" dirty="0">
                <a:latin typeface="+mj-lt"/>
              </a:rPr>
              <a:t> itself in our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en-US" sz="2600" dirty="0">
                <a:latin typeface="+mj-lt"/>
              </a:rPr>
              <a:t>, then and add it, and return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endParaRPr lang="en-US" sz="2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latin typeface="+mj-lt"/>
              </a:rPr>
              <a:t>This ensures that the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actual view</a:t>
            </a:r>
            <a:r>
              <a:rPr lang="en-US" sz="2800" dirty="0">
                <a:latin typeface="+mj-lt"/>
              </a:rPr>
              <a:t> itself is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included</a:t>
            </a:r>
            <a:r>
              <a:rPr lang="en-US" sz="2800" dirty="0">
                <a:latin typeface="+mj-lt"/>
              </a:rPr>
              <a:t> as part of the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context</a:t>
            </a:r>
            <a:r>
              <a:rPr lang="en-US" sz="2800" dirty="0">
                <a:latin typeface="+mj-lt"/>
              </a:rPr>
              <a:t> that gets passed to our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template</a:t>
            </a:r>
          </a:p>
          <a:p>
            <a:r>
              <a:rPr lang="en-US" sz="2800" dirty="0">
                <a:latin typeface="+mj-lt"/>
              </a:rPr>
              <a:t>What that means is that in the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context</a:t>
            </a:r>
            <a:r>
              <a:rPr lang="en-US" sz="2800" dirty="0">
                <a:latin typeface="+mj-lt"/>
              </a:rPr>
              <a:t> of your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template</a:t>
            </a:r>
            <a:r>
              <a:rPr lang="en-US" sz="2800" dirty="0">
                <a:latin typeface="+mj-lt"/>
              </a:rPr>
              <a:t> you can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refer</a:t>
            </a:r>
            <a:r>
              <a:rPr lang="en-US" sz="2800" dirty="0">
                <a:latin typeface="+mj-lt"/>
              </a:rPr>
              <a:t> to your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view class</a:t>
            </a:r>
            <a:r>
              <a:rPr lang="en-US" sz="2800" dirty="0">
                <a:latin typeface="+mj-lt"/>
              </a:rPr>
              <a:t> that is powering that template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8F7A0AF-9EA4-489D-B77E-7CDB7B39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 dirty="0" err="1"/>
              <a:t>get_context_data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3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11D495C8-7A73-483B-851E-C5A79158AA6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Next step: </a:t>
            </a:r>
            <a:r>
              <a:rPr lang="en-US" dirty="0" err="1"/>
              <a:t>render_to_response</a:t>
            </a:r>
            <a:endParaRPr lang="en-US" dirty="0"/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1706412-47F0-4F65-902A-30A2D6D61A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1000" y="6507163"/>
            <a:ext cx="47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5E35B409-577B-4FFD-AA79-781614A52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269000"/>
            <a:ext cx="2311800" cy="2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9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22B14DDE-EDD6-4A77-9F84-DA13C959D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Let's go back to our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BaseDetailView</a:t>
            </a:r>
            <a:r>
              <a:rPr lang="en-US" dirty="0"/>
              <a:t> and look at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dirty="0"/>
              <a:t> method again</a:t>
            </a:r>
          </a:p>
          <a:p>
            <a:r>
              <a:rPr lang="en-US" dirty="0"/>
              <a:t>The last thing that happens 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call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render_to_response</a:t>
            </a:r>
            <a:r>
              <a:rPr lang="en-US" dirty="0"/>
              <a:t> method and pass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</a:p>
          <a:p>
            <a:r>
              <a:rPr lang="en-US" dirty="0"/>
              <a:t>So, let's look at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render_to_response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1E69DA0-369C-4A1D-975E-552FBE6F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render_to_response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00C99F8-0B48-4861-9381-FCD142EA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00" y="3024000"/>
            <a:ext cx="505777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043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22B14DDE-EDD6-4A77-9F84-DA13C959D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5843465" cy="563610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+mj-lt"/>
              </a:rPr>
              <a:t>response_kwargs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are set </a:t>
            </a:r>
            <a:r>
              <a:rPr lang="en-US" dirty="0">
                <a:latin typeface="+mj-lt"/>
              </a:rPr>
              <a:t>to {"</a:t>
            </a:r>
            <a:r>
              <a:rPr lang="en-US" dirty="0" err="1">
                <a:latin typeface="+mj-lt"/>
              </a:rPr>
              <a:t>content_type</a:t>
            </a:r>
            <a:r>
              <a:rPr lang="en-US" dirty="0">
                <a:latin typeface="+mj-lt"/>
              </a:rPr>
              <a:t>": </a:t>
            </a:r>
            <a:r>
              <a:rPr lang="en-US" dirty="0" err="1">
                <a:latin typeface="+mj-lt"/>
              </a:rPr>
              <a:t>self.content_type</a:t>
            </a:r>
            <a:r>
              <a:rPr lang="en-US" dirty="0">
                <a:latin typeface="+mj-lt"/>
              </a:rPr>
              <a:t>}</a:t>
            </a:r>
          </a:p>
          <a:p>
            <a:r>
              <a:rPr lang="en-US" dirty="0">
                <a:latin typeface="+mj-lt"/>
              </a:rPr>
              <a:t>We return the value of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self.response_class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latin typeface="+mj-lt"/>
              </a:rPr>
              <a:t>Passing in request</a:t>
            </a:r>
          </a:p>
          <a:p>
            <a:pPr lvl="1"/>
            <a:r>
              <a:rPr lang="en-US" dirty="0">
                <a:latin typeface="+mj-lt"/>
              </a:rPr>
              <a:t>template</a:t>
            </a:r>
          </a:p>
          <a:p>
            <a:pPr lvl="1"/>
            <a:r>
              <a:rPr lang="en-US" dirty="0">
                <a:latin typeface="+mj-lt"/>
              </a:rPr>
              <a:t>context</a:t>
            </a:r>
          </a:p>
          <a:p>
            <a:pPr lvl="1"/>
            <a:r>
              <a:rPr lang="en-US" dirty="0">
                <a:latin typeface="+mj-lt"/>
              </a:rPr>
              <a:t>using (which template engine)</a:t>
            </a:r>
          </a:p>
          <a:p>
            <a:pPr lvl="1"/>
            <a:r>
              <a:rPr lang="en-US" dirty="0">
                <a:latin typeface="+mj-lt"/>
              </a:rPr>
              <a:t>any **</a:t>
            </a:r>
            <a:r>
              <a:rPr lang="en-US" dirty="0" err="1">
                <a:latin typeface="+mj-lt"/>
              </a:rPr>
              <a:t>response_kwargs</a:t>
            </a:r>
            <a:endParaRPr lang="en-US" dirty="0"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get_template_names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+mj-lt"/>
              </a:rPr>
              <a:t> returns a list of templates to be used for the request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Let us now look at that function</a:t>
            </a:r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97FE5511-3C0F-4269-9C22-F3DADFF3B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641" y="1606500"/>
            <a:ext cx="5566596" cy="364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1E69DA0-369C-4A1D-975E-552FBE6F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render_to_response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8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22B14DDE-EDD6-4A77-9F84-DA13C959D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6140824" cy="5636107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+mj-lt"/>
              </a:rPr>
              <a:t>We try setting names to the 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super</a:t>
            </a:r>
            <a:r>
              <a:rPr lang="en-US" sz="2000" dirty="0">
                <a:latin typeface="+mj-lt"/>
              </a:rPr>
              <a:t> of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get_template_names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()</a:t>
            </a:r>
          </a:p>
          <a:p>
            <a:r>
              <a:rPr lang="en-US" sz="2000" dirty="0">
                <a:latin typeface="+mj-lt"/>
              </a:rPr>
              <a:t>If that doesn't work, an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ImproperlyConfigured</a:t>
            </a:r>
            <a:r>
              <a:rPr lang="en-US" sz="2000" dirty="0">
                <a:latin typeface="+mj-lt"/>
              </a:rPr>
              <a:t> error is raised</a:t>
            </a:r>
          </a:p>
          <a:p>
            <a:r>
              <a:rPr lang="en-US" sz="2000" dirty="0">
                <a:latin typeface="+mj-lt"/>
              </a:rPr>
              <a:t>We check to see if this instance has an object attribute, and a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template_name_field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If it has both of those:</a:t>
            </a:r>
          </a:p>
          <a:p>
            <a:pPr lvl="2"/>
            <a:r>
              <a:rPr lang="en-US" sz="1800" dirty="0">
                <a:latin typeface="+mj-lt"/>
              </a:rPr>
              <a:t>Set name to be the attribute on </a:t>
            </a:r>
            <a:r>
              <a:rPr lang="en-US" sz="1800" b="1" dirty="0" err="1">
                <a:solidFill>
                  <a:schemeClr val="bg1"/>
                </a:solidFill>
                <a:latin typeface="+mj-lt"/>
              </a:rPr>
              <a:t>self.object</a:t>
            </a:r>
            <a:r>
              <a:rPr lang="en-US" sz="1800" dirty="0">
                <a:latin typeface="+mj-lt"/>
              </a:rPr>
              <a:t> that matches the </a:t>
            </a:r>
            <a:r>
              <a:rPr lang="en-US" sz="1800" b="1" dirty="0" err="1">
                <a:solidFill>
                  <a:schemeClr val="bg1"/>
                </a:solidFill>
                <a:latin typeface="+mj-lt"/>
              </a:rPr>
              <a:t>template_name_field</a:t>
            </a:r>
            <a:endParaRPr lang="en-US" sz="1800" b="1" dirty="0">
              <a:solidFill>
                <a:schemeClr val="bg1"/>
              </a:solidFill>
              <a:latin typeface="+mj-lt"/>
            </a:endParaRPr>
          </a:p>
          <a:p>
            <a:pPr lvl="2"/>
            <a:r>
              <a:rPr lang="en-US" sz="1800" dirty="0">
                <a:latin typeface="+mj-lt"/>
              </a:rPr>
              <a:t>If name is set, it's inserted into the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front</a:t>
            </a:r>
            <a:r>
              <a:rPr lang="en-US" sz="1800" dirty="0">
                <a:latin typeface="+mj-lt"/>
              </a:rPr>
              <a:t> of names</a:t>
            </a:r>
          </a:p>
          <a:p>
            <a:pPr lvl="1"/>
            <a:r>
              <a:rPr lang="en-US" sz="2200" dirty="0">
                <a:latin typeface="+mj-lt"/>
              </a:rPr>
              <a:t>If </a:t>
            </a:r>
            <a:r>
              <a:rPr lang="en-US" sz="2200" dirty="0" err="1">
                <a:latin typeface="+mj-lt"/>
              </a:rPr>
              <a:t>self.object</a:t>
            </a:r>
            <a:r>
              <a:rPr lang="en-US" sz="2200" dirty="0">
                <a:latin typeface="+mj-lt"/>
              </a:rPr>
              <a:t> is an instance of </a:t>
            </a:r>
            <a:r>
              <a:rPr lang="en-US" sz="2200" dirty="0" err="1">
                <a:latin typeface="+mj-lt"/>
              </a:rPr>
              <a:t>models.Model</a:t>
            </a:r>
            <a:r>
              <a:rPr lang="en-US" sz="2200" dirty="0">
                <a:latin typeface="+mj-lt"/>
              </a:rPr>
              <a:t> append </a:t>
            </a:r>
            <a:r>
              <a:rPr lang="en-US" sz="1900" b="1" dirty="0">
                <a:solidFill>
                  <a:schemeClr val="bg1"/>
                </a:solidFill>
                <a:latin typeface="+mj-lt"/>
              </a:rPr>
              <a:t>self.object._</a:t>
            </a:r>
            <a:r>
              <a:rPr lang="en-US" sz="1900" b="1" dirty="0" err="1">
                <a:solidFill>
                  <a:schemeClr val="bg1"/>
                </a:solidFill>
                <a:latin typeface="+mj-lt"/>
              </a:rPr>
              <a:t>meta.app_label</a:t>
            </a:r>
            <a:r>
              <a:rPr lang="en-US" sz="1900" dirty="0">
                <a:latin typeface="+mj-lt"/>
              </a:rPr>
              <a:t>, </a:t>
            </a:r>
            <a:r>
              <a:rPr lang="en-US" sz="1900" b="1" dirty="0">
                <a:solidFill>
                  <a:schemeClr val="bg1"/>
                </a:solidFill>
                <a:latin typeface="+mj-lt"/>
              </a:rPr>
              <a:t>self.object._</a:t>
            </a:r>
            <a:r>
              <a:rPr lang="en-US" sz="1900" b="1" dirty="0" err="1">
                <a:solidFill>
                  <a:schemeClr val="bg1"/>
                </a:solidFill>
                <a:latin typeface="+mj-lt"/>
              </a:rPr>
              <a:t>meta.model_name</a:t>
            </a:r>
            <a:r>
              <a:rPr lang="en-US" sz="1900" dirty="0">
                <a:latin typeface="+mj-lt"/>
              </a:rPr>
              <a:t>, </a:t>
            </a:r>
            <a:r>
              <a:rPr lang="en-US" sz="1900" b="1" dirty="0" err="1">
                <a:solidFill>
                  <a:schemeClr val="bg1"/>
                </a:solidFill>
                <a:latin typeface="+mj-lt"/>
              </a:rPr>
              <a:t>self.template_name_suffix</a:t>
            </a:r>
            <a:endParaRPr lang="en-US" sz="19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200" dirty="0">
                <a:latin typeface="+mj-lt"/>
              </a:rPr>
              <a:t>Return the names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1E69DA0-369C-4A1D-975E-552FBE6F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get_template_names</a:t>
            </a:r>
            <a:r>
              <a:rPr lang="en-US" dirty="0"/>
              <a:t>() method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3123B31-7555-4499-A991-408FE7647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000" y="995866"/>
            <a:ext cx="5087460" cy="5636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033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>
                <a:cs typeface="Arial"/>
              </a:rPr>
              <a:t>Using Class-Based-Views</a:t>
            </a:r>
            <a:endParaRPr lang="en-US" sz="3950" dirty="0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006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6"/>
            <a:ext cx="8446247" cy="475270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dirty="0"/>
              <a:t>You should now be able to understand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Class-Based-Views</a:t>
            </a:r>
            <a:r>
              <a:rPr lang="en-US" dirty="0"/>
              <a:t> on deeper level</a:t>
            </a:r>
            <a:endParaRPr lang="bg-BG" b="1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To practice, try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redoing</a:t>
            </a:r>
            <a:r>
              <a:rPr lang="en-US" dirty="0"/>
              <a:t> your older projects and use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CBV's</a:t>
            </a:r>
            <a:r>
              <a:rPr lang="en-US" dirty="0"/>
              <a:t> instead of function bases ones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118D3B-0A2A-4D0A-BCDF-47B679EB65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559175"/>
          </a:xfrm>
        </p:spPr>
        <p:txBody>
          <a:bodyPr/>
          <a:lstStyle/>
          <a:p>
            <a:r>
              <a:rPr lang="en-US" dirty="0"/>
              <a:t>Diving into CBV's inheritance structure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287687-BA24-488B-A07E-1D46F0C2A1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EAA493-8FE0-4130-9125-42AEE30A1C23}"/>
              </a:ext>
            </a:extLst>
          </p:cNvPr>
          <p:cNvSpPr/>
          <p:nvPr/>
        </p:nvSpPr>
        <p:spPr>
          <a:xfrm>
            <a:off x="5750587" y="2889000"/>
            <a:ext cx="1336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CBV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BD2310B5-122A-4B65-A610-0A153B91B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329825"/>
            <a:ext cx="1559175" cy="15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4C8AE-26FE-437D-B790-CFA92BF97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We will take as example a </a:t>
            </a:r>
            <a:r>
              <a:rPr lang="en-US" b="1" dirty="0">
                <a:solidFill>
                  <a:schemeClr val="bg1"/>
                </a:solidFill>
              </a:rPr>
              <a:t>Detail View</a:t>
            </a:r>
            <a:r>
              <a:rPr lang="en-US" dirty="0"/>
              <a:t> and we will walk through a single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</a:t>
            </a:r>
          </a:p>
          <a:p>
            <a:r>
              <a:rPr lang="en-US" dirty="0"/>
              <a:t>Class-Based-Views (CBV's) use class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</a:p>
          <a:p>
            <a:r>
              <a:rPr lang="en-US" dirty="0"/>
              <a:t>They also use the "</a:t>
            </a:r>
            <a:r>
              <a:rPr lang="en-US" b="1" dirty="0" err="1">
                <a:solidFill>
                  <a:schemeClr val="bg1"/>
                </a:solidFill>
              </a:rPr>
              <a:t>mixin</a:t>
            </a:r>
            <a:r>
              <a:rPr lang="en-US" dirty="0"/>
              <a:t>" pattern</a:t>
            </a:r>
          </a:p>
          <a:p>
            <a:pPr lvl="1"/>
            <a:r>
              <a:rPr lang="en-US" dirty="0"/>
              <a:t>You can create classes with related functionality</a:t>
            </a:r>
          </a:p>
          <a:p>
            <a:pPr lvl="1"/>
            <a:r>
              <a:rPr lang="en-US" dirty="0"/>
              <a:t>You can include that class as parent of another class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FCD829-1918-404A-A738-92F7EDA7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CBV's inheritance structure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13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1081200"/>
            <a:ext cx="10659443" cy="5546589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The </a:t>
            </a:r>
            <a:r>
              <a:rPr lang="en-US" sz="2800" dirty="0" err="1"/>
              <a:t>DetailView</a:t>
            </a:r>
            <a:r>
              <a:rPr lang="en-US" sz="2800" dirty="0"/>
              <a:t> is defined in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django/views/generic/details.py</a:t>
            </a:r>
            <a:r>
              <a:rPr lang="en-US" sz="2800" dirty="0"/>
              <a:t> file</a:t>
            </a:r>
          </a:p>
          <a:p>
            <a:pPr marL="442912" lvl="1" indent="0">
              <a:buNone/>
            </a:pPr>
            <a:endParaRPr lang="en-US" sz="2800" dirty="0"/>
          </a:p>
          <a:p>
            <a:pPr marL="442912" lvl="1" indent="0">
              <a:buNone/>
            </a:pPr>
            <a:endParaRPr lang="en-US" sz="2800" dirty="0"/>
          </a:p>
          <a:p>
            <a:pPr marL="442912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We see here that </a:t>
            </a:r>
            <a:r>
              <a:rPr lang="en-US" sz="2800" dirty="0" err="1"/>
              <a:t>DetailView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doesn't define</a:t>
            </a:r>
            <a:r>
              <a:rPr lang="en-US" sz="2800" dirty="0"/>
              <a:t> anything</a:t>
            </a:r>
          </a:p>
          <a:p>
            <a:pPr lvl="1"/>
            <a:r>
              <a:rPr lang="en-US" sz="2800" dirty="0"/>
              <a:t>It </a:t>
            </a:r>
            <a:r>
              <a:rPr lang="en-US" sz="2800" b="1" dirty="0">
                <a:solidFill>
                  <a:schemeClr val="bg1"/>
                </a:solidFill>
              </a:rPr>
              <a:t>inherits</a:t>
            </a:r>
            <a:r>
              <a:rPr lang="en-US" sz="2800" dirty="0"/>
              <a:t> from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SingleObjectTemplateResponseMixin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BaseDetailView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bg-BG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CBV's inheritance structure</a:t>
            </a:r>
            <a:endParaRPr lang="bg-BG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878F4503-12B7-4071-8752-4E155A8D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42" y="2214000"/>
            <a:ext cx="6610350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719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1081200"/>
            <a:ext cx="10659443" cy="5546589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Scrolling up in the same file, we can inspect the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SingleObjectTemplateResponseMixin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/>
              <a:t>It inherits from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TempleteResponseMixin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CBV's inheritance structure</a:t>
            </a:r>
            <a:endParaRPr lang="bg-BG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2857772A-6CDC-4A93-A98B-8BF522D6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00" y="2979000"/>
            <a:ext cx="5143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Стрелка: огъната 8">
            <a:extLst>
              <a:ext uri="{FF2B5EF4-FFF2-40B4-BE49-F238E27FC236}">
                <a16:creationId xmlns:a16="http://schemas.microsoft.com/office/drawing/2014/main" id="{0344171B-1137-4998-B928-95ED98C3E90E}"/>
              </a:ext>
            </a:extLst>
          </p:cNvPr>
          <p:cNvSpPr/>
          <p:nvPr/>
        </p:nvSpPr>
        <p:spPr bwMode="auto">
          <a:xfrm rot="5400000">
            <a:off x="7443081" y="3462750"/>
            <a:ext cx="1327500" cy="585000"/>
          </a:xfrm>
          <a:prstGeom prst="bentArrow">
            <a:avLst>
              <a:gd name="adj1" fmla="val 25000"/>
              <a:gd name="adj2" fmla="val 25719"/>
              <a:gd name="adj3" fmla="val 25000"/>
              <a:gd name="adj4" fmla="val 4375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E031F2CA-A936-4060-AAA0-59B277A29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000" y="4599000"/>
            <a:ext cx="5153025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687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1081200"/>
            <a:ext cx="10659443" cy="5546589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+mj-lt"/>
              </a:rPr>
              <a:t>Going a step back, it is now time to check out the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BaseDetailView</a:t>
            </a:r>
            <a:r>
              <a:rPr lang="en-US" sz="2800" dirty="0">
                <a:latin typeface="+mj-lt"/>
              </a:rPr>
              <a:t>, and it inherits from two things</a:t>
            </a:r>
          </a:p>
          <a:p>
            <a:pPr lvl="2">
              <a:buClr>
                <a:schemeClr val="tx1"/>
              </a:buClr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SingleObjectMixin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CBV's inheritance structure</a:t>
            </a:r>
            <a:endParaRPr lang="bg-BG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7737C2E-2C46-4EFA-9552-D92E5E70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25" y="3404361"/>
            <a:ext cx="4905375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Стрелка надолу 3">
            <a:extLst>
              <a:ext uri="{FF2B5EF4-FFF2-40B4-BE49-F238E27FC236}">
                <a16:creationId xmlns:a16="http://schemas.microsoft.com/office/drawing/2014/main" id="{82C6C31A-6FC8-4EB4-AD0E-F8B6E27FE037}"/>
              </a:ext>
            </a:extLst>
          </p:cNvPr>
          <p:cNvSpPr/>
          <p:nvPr/>
        </p:nvSpPr>
        <p:spPr bwMode="auto">
          <a:xfrm>
            <a:off x="4318314" y="4824000"/>
            <a:ext cx="270000" cy="54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Стрелка надолу 10">
            <a:extLst>
              <a:ext uri="{FF2B5EF4-FFF2-40B4-BE49-F238E27FC236}">
                <a16:creationId xmlns:a16="http://schemas.microsoft.com/office/drawing/2014/main" id="{E51D4F8C-3897-4CE0-863A-019BDD23A475}"/>
              </a:ext>
            </a:extLst>
          </p:cNvPr>
          <p:cNvSpPr/>
          <p:nvPr/>
        </p:nvSpPr>
        <p:spPr bwMode="auto">
          <a:xfrm>
            <a:off x="8098313" y="4824000"/>
            <a:ext cx="270000" cy="54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7E50A4F1-B47D-4343-B1C8-48A22433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313" y="5662596"/>
            <a:ext cx="4905375" cy="600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6C591C15-A15C-4C6F-9A3F-58BBB5ABD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990" y="5662596"/>
            <a:ext cx="4905375" cy="828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24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1081200"/>
            <a:ext cx="10659443" cy="5546589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+mj-lt"/>
              </a:rPr>
              <a:t>Finally, we find that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ContextMixin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TemplateResponseMixin</a:t>
            </a:r>
            <a:r>
              <a:rPr lang="en-US" sz="2800" dirty="0">
                <a:latin typeface="+mj-lt"/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en-US" sz="2800" dirty="0">
                <a:latin typeface="+mj-lt"/>
              </a:rPr>
              <a:t> all inherit from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CBV's inheritance structure</a:t>
            </a:r>
            <a:endParaRPr lang="bg-BG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D8D013EA-7341-4322-808A-0EC66885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000" y="2439000"/>
            <a:ext cx="5627043" cy="366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64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4246</TotalTime>
  <Words>1400</Words>
  <Application>Microsoft Office PowerPoint</Application>
  <PresentationFormat>Широк екран</PresentationFormat>
  <Paragraphs>187</Paragraphs>
  <Slides>29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Class-Based-Views Deep Dive</vt:lpstr>
      <vt:lpstr>Table of Contents</vt:lpstr>
      <vt:lpstr>Have a Question?</vt:lpstr>
      <vt:lpstr>Diving into CBV's inheritance structure</vt:lpstr>
      <vt:lpstr>CBV's inheritance structure</vt:lpstr>
      <vt:lpstr>CBV's inheritance structure</vt:lpstr>
      <vt:lpstr>CBV's inheritance structure</vt:lpstr>
      <vt:lpstr>CBV's inheritance structure</vt:lpstr>
      <vt:lpstr>CBV's inheritance structure</vt:lpstr>
      <vt:lpstr>Understanding the View class</vt:lpstr>
      <vt:lpstr>Understanding the View class</vt:lpstr>
      <vt:lpstr>CBV dispatch()</vt:lpstr>
      <vt:lpstr>CBV dispatch()</vt:lpstr>
      <vt:lpstr>CBV dispatch()</vt:lpstr>
      <vt:lpstr>The get_object method</vt:lpstr>
      <vt:lpstr>The get_object method</vt:lpstr>
      <vt:lpstr>The get_queryset method</vt:lpstr>
      <vt:lpstr>More about get_context_data</vt:lpstr>
      <vt:lpstr>More about get_context_data</vt:lpstr>
      <vt:lpstr>More about get_context_data</vt:lpstr>
      <vt:lpstr>Next step: render_to_response</vt:lpstr>
      <vt:lpstr>The render_to_response</vt:lpstr>
      <vt:lpstr>The render_to_response</vt:lpstr>
      <vt:lpstr>The get_template_names() method</vt:lpstr>
      <vt:lpstr>Practice Time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Advanced - CBV's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52</cp:revision>
  <dcterms:created xsi:type="dcterms:W3CDTF">2018-05-23T13:08:44Z</dcterms:created>
  <dcterms:modified xsi:type="dcterms:W3CDTF">2021-05-18T09:09:38Z</dcterms:modified>
  <cp:category>computer programming;programming;software development;software engineering</cp:category>
</cp:coreProperties>
</file>