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492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7" r:id="rId17"/>
    <p:sldId id="516" r:id="rId18"/>
    <p:sldId id="518" r:id="rId19"/>
    <p:sldId id="519" r:id="rId20"/>
    <p:sldId id="520" r:id="rId21"/>
    <p:sldId id="522" r:id="rId22"/>
    <p:sldId id="523" r:id="rId23"/>
    <p:sldId id="349" r:id="rId24"/>
    <p:sldId id="401" r:id="rId25"/>
    <p:sldId id="490" r:id="rId26"/>
    <p:sldId id="493" r:id="rId27"/>
    <p:sldId id="4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Git" id="{66DCFE1F-60FD-44F2-BE82-706DDBC14898}">
          <p14:sldIdLst>
            <p14:sldId id="504"/>
            <p14:sldId id="505"/>
            <p14:sldId id="506"/>
            <p14:sldId id="507"/>
            <p14:sldId id="508"/>
            <p14:sldId id="509"/>
          </p14:sldIdLst>
        </p14:section>
        <p14:section name="Github" id="{23A7CA3A-9007-42E7-9E3A-889683B9E61F}">
          <p14:sldIdLst>
            <p14:sldId id="510"/>
            <p14:sldId id="511"/>
          </p14:sldIdLst>
        </p14:section>
        <p14:section name="Deployment" id="{6E568E37-6655-4ADD-A525-7283A9FD80AC}">
          <p14:sldIdLst>
            <p14:sldId id="512"/>
            <p14:sldId id="513"/>
            <p14:sldId id="514"/>
            <p14:sldId id="515"/>
            <p14:sldId id="517"/>
            <p14:sldId id="516"/>
            <p14:sldId id="518"/>
            <p14:sldId id="519"/>
            <p14:sldId id="520"/>
            <p14:sldId id="522"/>
            <p14:sldId id="523"/>
          </p14:sldIdLst>
        </p14:section>
        <p14:section name="Conclusion" id="{E19D07F1-86E2-47E9-B2AB-7ADC4F89DC12}">
          <p14:sldIdLst>
            <p14:sldId id="349"/>
            <p14:sldId id="401"/>
            <p14:sldId id="490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48" d="100"/>
          <a:sy n="48" d="100"/>
        </p:scale>
        <p:origin x="53" y="7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8633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0021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908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585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6499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578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141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hyperlink" Target="https://id.heroku.com/logi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ythonanywhere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center.heroku.com/articles/heroku-command-line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desktop.github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and Version 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323566"/>
            <a:ext cx="2528272" cy="25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26942"/>
            <a:ext cx="3283031" cy="3283031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World's Largest Source Code Hosting Site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11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source code 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Issue tracker (bug tracker)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board (Kanban style)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Wiki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063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179000"/>
            <a:ext cx="2614048" cy="261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1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Deployment </a:t>
            </a:r>
            <a:r>
              <a:rPr lang="en-US" dirty="0"/>
              <a:t>means to push changes or update from one environment to another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Deployment?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00" y="3699000"/>
            <a:ext cx="8837117" cy="10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2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We can deploy </a:t>
            </a:r>
            <a:r>
              <a:rPr lang="en-US" b="1" dirty="0">
                <a:solidFill>
                  <a:schemeClr val="bg1"/>
                </a:solidFill>
              </a:rPr>
              <a:t>one project </a:t>
            </a:r>
            <a:r>
              <a:rPr lang="en-US" dirty="0"/>
              <a:t>onto </a:t>
            </a:r>
            <a:r>
              <a:rPr lang="en-US" b="1" dirty="0">
                <a:solidFill>
                  <a:schemeClr val="bg1"/>
                </a:solidFill>
              </a:rPr>
              <a:t>multiple websites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Some of the deployment websites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hlinkClick r:id="rId2"/>
              </a:rPr>
              <a:t>Heroku</a:t>
            </a:r>
            <a:endParaRPr lang="en-US" dirty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hlinkClick r:id="rId3"/>
              </a:rPr>
              <a:t>Amazon Web Services (AWS)</a:t>
            </a:r>
            <a:endParaRPr lang="en-US" dirty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hlinkClick r:id="rId4"/>
              </a:rPr>
              <a:t>PythonAnywhere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deploy a Python Project?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2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3 ways </a:t>
            </a:r>
            <a:r>
              <a:rPr lang="en-US" dirty="0"/>
              <a:t>to deploy a project on Heroku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dirty="0"/>
              <a:t> (Heroku </a:t>
            </a:r>
            <a:r>
              <a:rPr lang="en-US" dirty="0" err="1"/>
              <a:t>Git</a:t>
            </a:r>
            <a:r>
              <a:rPr lang="en-US" dirty="0"/>
              <a:t>, Heroku CLI)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 err="1">
                <a:solidFill>
                  <a:schemeClr val="bg1"/>
                </a:solidFill>
              </a:rPr>
              <a:t>Github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Container Registry </a:t>
            </a:r>
            <a:r>
              <a:rPr lang="en-US" dirty="0"/>
              <a:t>(Heroku CLI)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290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00598" cy="5528766"/>
          </a:xfrm>
        </p:spPr>
        <p:txBody>
          <a:bodyPr/>
          <a:lstStyle/>
          <a:p>
            <a:r>
              <a:rPr lang="en-US" dirty="0"/>
              <a:t>Before running our project, we should add </a:t>
            </a:r>
            <a:r>
              <a:rPr lang="en-US" b="1" dirty="0">
                <a:solidFill>
                  <a:schemeClr val="bg1"/>
                </a:solidFill>
              </a:rPr>
              <a:t>3 important keys </a:t>
            </a:r>
            <a:r>
              <a:rPr lang="en-US" dirty="0"/>
              <a:t>to deploy the project</a:t>
            </a:r>
          </a:p>
          <a:p>
            <a:r>
              <a:rPr lang="en-US" dirty="0"/>
              <a:t>First, add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 err="1">
                <a:solidFill>
                  <a:schemeClr val="bg1"/>
                </a:solidFill>
              </a:rPr>
              <a:t>gunicorn</a:t>
            </a:r>
            <a:r>
              <a:rPr lang="en-US" b="1" dirty="0">
                <a:solidFill>
                  <a:schemeClr val="bg1"/>
                </a:solidFill>
              </a:rPr>
              <a:t>" </a:t>
            </a:r>
            <a:r>
              <a:rPr lang="en-US" dirty="0"/>
              <a:t>to pip</a:t>
            </a:r>
          </a:p>
          <a:p>
            <a:r>
              <a:rPr lang="en-US" dirty="0"/>
              <a:t>Next, create 2 new files in our </a:t>
            </a:r>
            <a:r>
              <a:rPr lang="en-US" b="1" dirty="0">
                <a:solidFill>
                  <a:schemeClr val="bg1"/>
                </a:solidFill>
              </a:rPr>
              <a:t>outer project folder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latin typeface="Consolas" panose="020B0609020204030204" pitchFamily="49" charset="0"/>
              </a:rPr>
              <a:t>Procfile</a:t>
            </a:r>
            <a:endParaRPr lang="en-US" b="1" dirty="0"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anose="020B0609020204030204" pitchFamily="49" charset="0"/>
              </a:rPr>
              <a:t>requirements.txt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0C87F-5A2F-4443-B03B-24CAFB4A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000" y="2124000"/>
            <a:ext cx="2461477" cy="3300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4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Requirements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00" dirty="0"/>
              <a:t>Holds </a:t>
            </a:r>
            <a:r>
              <a:rPr lang="en-US" sz="3100" b="1" dirty="0">
                <a:solidFill>
                  <a:schemeClr val="bg1"/>
                </a:solidFill>
              </a:rPr>
              <a:t>all of your packages </a:t>
            </a:r>
            <a:r>
              <a:rPr lang="en-US" sz="3100" dirty="0"/>
              <a:t>and their versions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00" dirty="0"/>
              <a:t>To add your packages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Procfile</a:t>
            </a: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100" dirty="0"/>
              <a:t>Holds the executed commands by the application on startup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100" dirty="0"/>
              <a:t>Should include</a:t>
            </a:r>
            <a:endParaRPr lang="en-US" sz="31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000" y="5903108"/>
            <a:ext cx="7695000" cy="588147"/>
          </a:xfrm>
        </p:spPr>
        <p:txBody>
          <a:bodyPr/>
          <a:lstStyle/>
          <a:p>
            <a:r>
              <a:rPr lang="en-US" sz="2400" dirty="0"/>
              <a:t>web: </a:t>
            </a:r>
            <a:r>
              <a:rPr lang="en-US" sz="2400" dirty="0" err="1"/>
              <a:t>gunicorn</a:t>
            </a:r>
            <a:r>
              <a:rPr lang="en-US" sz="2400" dirty="0"/>
              <a:t> &lt;</a:t>
            </a:r>
            <a:r>
              <a:rPr lang="en-US" sz="2400" dirty="0" err="1"/>
              <a:t>name_of_project_folder</a:t>
            </a:r>
            <a:r>
              <a:rPr lang="en-US" sz="2400" dirty="0"/>
              <a:t>&gt;.</a:t>
            </a:r>
            <a:r>
              <a:rPr lang="en-US" sz="2400" dirty="0" err="1"/>
              <a:t>wsgi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(3)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12B94CF-0C69-4262-BB89-3FC8E882E89C}"/>
              </a:ext>
            </a:extLst>
          </p:cNvPr>
          <p:cNvSpPr txBox="1">
            <a:spLocks/>
          </p:cNvSpPr>
          <p:nvPr/>
        </p:nvSpPr>
        <p:spPr>
          <a:xfrm>
            <a:off x="1371000" y="3134926"/>
            <a:ext cx="7695000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pip freeze &gt; requirements.txt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In Heroku, after creating a profile, you will be redirected to the dashboard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(4)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190" y="2541857"/>
            <a:ext cx="7047619" cy="385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83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After creating your application in Heroku, you will see </a:t>
            </a:r>
            <a:r>
              <a:rPr lang="en-US" sz="3100" b="1" dirty="0">
                <a:solidFill>
                  <a:schemeClr val="bg1"/>
                </a:solidFill>
              </a:rPr>
              <a:t>3 methods for deployment</a:t>
            </a:r>
          </a:p>
          <a:p>
            <a:endParaRPr lang="en-US" sz="3100" dirty="0"/>
          </a:p>
          <a:p>
            <a:endParaRPr lang="en-US" sz="3100" dirty="0"/>
          </a:p>
          <a:p>
            <a:r>
              <a:rPr lang="en-US" sz="3100" dirty="0"/>
              <a:t>We will deploy our application with </a:t>
            </a:r>
            <a:r>
              <a:rPr lang="en-US" sz="3100" b="1" dirty="0">
                <a:solidFill>
                  <a:schemeClr val="bg1"/>
                </a:solidFill>
              </a:rPr>
              <a:t>Heroku </a:t>
            </a:r>
            <a:r>
              <a:rPr lang="en-US" sz="3100" b="1" dirty="0" err="1">
                <a:solidFill>
                  <a:schemeClr val="bg1"/>
                </a:solidFill>
              </a:rPr>
              <a:t>Git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100" dirty="0"/>
              <a:t>We can use our </a:t>
            </a:r>
            <a:r>
              <a:rPr lang="en-US" sz="3100" b="1" dirty="0">
                <a:solidFill>
                  <a:schemeClr val="bg1"/>
                </a:solidFill>
              </a:rPr>
              <a:t>existing repository </a:t>
            </a:r>
            <a:r>
              <a:rPr lang="en-US" sz="3100" dirty="0"/>
              <a:t>to deploy our application or we can </a:t>
            </a:r>
            <a:r>
              <a:rPr lang="en-US" sz="3100" b="1" dirty="0">
                <a:solidFill>
                  <a:schemeClr val="bg1"/>
                </a:solidFill>
              </a:rPr>
              <a:t>create a new repository</a:t>
            </a:r>
            <a:endParaRPr lang="en-US" sz="3100" dirty="0"/>
          </a:p>
          <a:p>
            <a:endParaRPr lang="en-US" sz="31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(5)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2484000"/>
            <a:ext cx="9590476" cy="828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908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Deployment in Heroku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Download </a:t>
            </a:r>
            <a:r>
              <a:rPr lang="en-US" sz="3400" dirty="0">
                <a:hlinkClick r:id="rId2"/>
              </a:rPr>
              <a:t>Heroku CLI</a:t>
            </a: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In the terminal, write this command</a:t>
            </a:r>
          </a:p>
          <a:p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For creating a new Git repository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Go to the directory of our project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terminal, write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2DB98-03B1-4DBF-BBBA-56AD50B228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619000"/>
            <a:ext cx="2554510" cy="588147"/>
          </a:xfrm>
        </p:spPr>
        <p:txBody>
          <a:bodyPr/>
          <a:lstStyle/>
          <a:p>
            <a:r>
              <a:rPr lang="en-US" sz="2400" dirty="0" err="1"/>
              <a:t>heroku</a:t>
            </a:r>
            <a:r>
              <a:rPr lang="en-US" sz="2400" dirty="0"/>
              <a:t> login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(6)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35FAF06-A470-49C4-8E3A-A75DDD259C49}"/>
              </a:ext>
            </a:extLst>
          </p:cNvPr>
          <p:cNvSpPr txBox="1">
            <a:spLocks/>
          </p:cNvSpPr>
          <p:nvPr/>
        </p:nvSpPr>
        <p:spPr>
          <a:xfrm>
            <a:off x="1326000" y="5409000"/>
            <a:ext cx="849451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git init</a:t>
            </a:r>
          </a:p>
          <a:p>
            <a:r>
              <a:rPr lang="en-US" sz="2400"/>
              <a:t>heroku git:remote –a name_of_your_heroku_project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715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For using an existing repository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Write in the terminal</a:t>
            </a:r>
            <a:endParaRPr lang="en-US" sz="2600" b="1" dirty="0">
              <a:latin typeface="Consolas" panose="020B0609020204030204" pitchFamily="49" charset="0"/>
            </a:endParaRPr>
          </a:p>
          <a:p>
            <a:pPr marL="442912" lvl="1"/>
            <a:endParaRPr lang="bg-BG" sz="2600" b="1" dirty="0">
              <a:latin typeface="Consolas" panose="020B0609020204030204" pitchFamily="49" charset="0"/>
            </a:endParaRPr>
          </a:p>
          <a:p>
            <a:pPr marL="442912" lvl="1"/>
            <a:endParaRPr lang="bg-BG" sz="2600" b="1" dirty="0">
              <a:latin typeface="Consolas" panose="020B0609020204030204" pitchFamily="49" charset="0"/>
            </a:endParaRPr>
          </a:p>
          <a:p>
            <a:pPr marL="442912" lvl="1"/>
            <a:endParaRPr lang="en-US" sz="2600" b="1" dirty="0"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Now, you can see your project on this address</a:t>
            </a:r>
            <a:endParaRPr lang="bg-BG" sz="3400" dirty="0">
              <a:latin typeface="+mj-lt"/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b="1" dirty="0">
                <a:latin typeface="Consolas" panose="020B0609020204030204" pitchFamily="49" charset="0"/>
              </a:rPr>
              <a:t>name_of_heroku_project.herokuapp.com</a:t>
            </a:r>
          </a:p>
          <a:p>
            <a:pPr lvl="1"/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70EED6-A6BF-46D7-8FD1-2D42C24C8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6000" y="2538131"/>
            <a:ext cx="7673794" cy="588147"/>
          </a:xfrm>
        </p:spPr>
        <p:txBody>
          <a:bodyPr/>
          <a:lstStyle/>
          <a:p>
            <a:r>
              <a:rPr lang="en-US" sz="2400" dirty="0" err="1"/>
              <a:t>heroku</a:t>
            </a:r>
            <a:r>
              <a:rPr lang="en-US" sz="2400" dirty="0"/>
              <a:t> </a:t>
            </a:r>
            <a:r>
              <a:rPr lang="en-US" sz="2400" dirty="0" err="1"/>
              <a:t>git:remove</a:t>
            </a:r>
            <a:r>
              <a:rPr lang="en-US" sz="2400" dirty="0"/>
              <a:t> –a </a:t>
            </a:r>
            <a:r>
              <a:rPr lang="en-US" sz="2400" dirty="0" err="1"/>
              <a:t>name_of_heroku_project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(7)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3429000"/>
            <a:ext cx="5218800" cy="662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083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Deploying a Project on Heroku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93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30302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dirty="0" err="1"/>
              <a:t>Git</a:t>
            </a:r>
            <a:r>
              <a:rPr lang="en-US" dirty="0"/>
              <a:t> is a </a:t>
            </a: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source-control system</a:t>
            </a:r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marL="452438" indent="-452438">
              <a:buClr>
                <a:schemeClr val="bg2"/>
              </a:buClr>
            </a:pPr>
            <a:r>
              <a:rPr lang="en-US" dirty="0" err="1"/>
              <a:t>Github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source code hosting site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3 ways of deploying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our app in Heroku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 err="1">
                <a:solidFill>
                  <a:schemeClr val="bg2"/>
                </a:solidFill>
              </a:rPr>
              <a:t>Git</a:t>
            </a:r>
            <a:endParaRPr lang="en-US" dirty="0">
              <a:solidFill>
                <a:schemeClr val="bg2"/>
              </a:solidFill>
            </a:endParaRPr>
          </a:p>
          <a:p>
            <a:pPr marL="1062023" lvl="1" indent="-452438">
              <a:buClr>
                <a:schemeClr val="bg2"/>
              </a:buClr>
            </a:pPr>
            <a:r>
              <a:rPr lang="en-US" dirty="0" err="1">
                <a:solidFill>
                  <a:schemeClr val="bg2"/>
                </a:solidFill>
              </a:rPr>
              <a:t>Github</a:t>
            </a:r>
            <a:endParaRPr lang="en-US" dirty="0">
              <a:solidFill>
                <a:schemeClr val="bg2"/>
              </a:solidFill>
            </a:endParaRP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Container Registry</a:t>
            </a: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Distributed Source-Control System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31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04067"/>
            <a:ext cx="9720000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Distributed </a:t>
            </a:r>
            <a:r>
              <a:rPr lang="en-US" sz="35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dirty="0"/>
              <a:t>The most popular in the world</a:t>
            </a:r>
          </a:p>
          <a:p>
            <a:pPr lvl="1"/>
            <a:r>
              <a:rPr lang="en-US" dirty="0"/>
              <a:t>Free, open-source software</a:t>
            </a:r>
          </a:p>
          <a:p>
            <a:r>
              <a:rPr lang="en-US" sz="3500" dirty="0"/>
              <a:t>Works with </a:t>
            </a:r>
            <a:r>
              <a:rPr lang="en-US" sz="3500" b="1" dirty="0">
                <a:solidFill>
                  <a:schemeClr val="bg1"/>
                </a:solidFill>
              </a:rPr>
              <a:t>local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remote </a:t>
            </a:r>
            <a:r>
              <a:rPr lang="en-US" sz="3500" dirty="0"/>
              <a:t>repositories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 bash </a:t>
            </a:r>
            <a:r>
              <a:rPr lang="en-US" sz="3500" dirty="0"/>
              <a:t>- command line interface for Git</a:t>
            </a:r>
          </a:p>
          <a:p>
            <a:r>
              <a:rPr lang="en-US" sz="3500" dirty="0"/>
              <a:t>Runs on Linux, macOS and Windows (</a:t>
            </a:r>
            <a:r>
              <a:rPr lang="en-US" sz="35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500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16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GitBash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- </a:t>
            </a:r>
            <a:r>
              <a:rPr lang="en-US" sz="3200" dirty="0" err="1"/>
              <a:t>TortoiseGit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200" dirty="0">
                <a:hlinkClick r:id="rId3"/>
              </a:rPr>
              <a:t>https://tortoisegit.org/download/</a:t>
            </a:r>
            <a:endParaRPr lang="en-US" sz="3200" dirty="0"/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GitHub Desktop 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dirty="0">
                <a:hlinkClick r:id="rId4"/>
              </a:rPr>
              <a:t>https://desktop.github.com</a:t>
            </a:r>
            <a:r>
              <a:rPr lang="en-US" sz="3200" dirty="0"/>
              <a:t> </a:t>
            </a:r>
            <a:endParaRPr lang="bg-BG" sz="3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86" y="2170512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167160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700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7" y="1309453"/>
            <a:ext cx="11603117" cy="523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msysGit</a:t>
            </a:r>
            <a:r>
              <a:rPr lang="en-US" sz="3400" noProof="1"/>
              <a:t> installation on Windows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Download Git for Windows: </a:t>
            </a:r>
            <a:r>
              <a:rPr lang="en-US" sz="3200" noProof="1">
                <a:solidFill>
                  <a:srgbClr val="F2A40D"/>
                </a:solidFill>
                <a:hlinkClick r:id="rId3"/>
              </a:rPr>
              <a:t>https://git-scm.com/downloads</a:t>
            </a:r>
            <a:endParaRPr lang="en-US" sz="3200" noProof="1">
              <a:solidFill>
                <a:srgbClr val="F2A40D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noProof="1"/>
              <a:t>Options 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"Checkout Windows-style, commit Unix-style endings"</a:t>
            </a:r>
          </a:p>
          <a:p>
            <a:pPr>
              <a:buClr>
                <a:schemeClr val="tx1"/>
              </a:buClr>
            </a:pPr>
            <a:r>
              <a:rPr lang="en-US" noProof="1"/>
              <a:t>Git Installation on Linux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29" y="5274000"/>
            <a:ext cx="5242976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36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55948" y="1203083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1891401"/>
            <a:ext cx="47025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4662859"/>
            <a:ext cx="95654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1" y="5966235"/>
            <a:ext cx="71507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3232569"/>
            <a:ext cx="21419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583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4560106"/>
            <a:ext cx="81946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5869154"/>
            <a:ext cx="72922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222008"/>
            <a:ext cx="23072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1874517"/>
            <a:ext cx="23088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98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4085</TotalTime>
  <Words>1182</Words>
  <Application>Microsoft Office PowerPoint</Application>
  <PresentationFormat>Widescreen</PresentationFormat>
  <Paragraphs>207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Deployment and Version Control</vt:lpstr>
      <vt:lpstr>Table of Contents</vt:lpstr>
      <vt:lpstr>Have a Question?</vt:lpstr>
      <vt:lpstr>Git</vt:lpstr>
      <vt:lpstr>What is Git?</vt:lpstr>
      <vt:lpstr>PowerPoint Presentation</vt:lpstr>
      <vt:lpstr>PowerPoint Presentation</vt:lpstr>
      <vt:lpstr>PowerPoint Presentation</vt:lpstr>
      <vt:lpstr>PowerPoint Presentation</vt:lpstr>
      <vt:lpstr>GitHub</vt:lpstr>
      <vt:lpstr>What is GitHub?</vt:lpstr>
      <vt:lpstr>Deployment</vt:lpstr>
      <vt:lpstr>What is Deployment?</vt:lpstr>
      <vt:lpstr>Where to deploy a Python Project?</vt:lpstr>
      <vt:lpstr>Deploying on Heroku</vt:lpstr>
      <vt:lpstr>Deploying on Heroku (2)</vt:lpstr>
      <vt:lpstr>Deploying on Heroku (3)</vt:lpstr>
      <vt:lpstr>Deploying on Heroku (4)</vt:lpstr>
      <vt:lpstr>Deploying on Heroku (5)</vt:lpstr>
      <vt:lpstr>Deploying on Heroku (6)</vt:lpstr>
      <vt:lpstr>Deploying on Heroku (7)</vt:lpstr>
      <vt:lpstr>Live Demo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Advanced - Deployment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25</cp:revision>
  <dcterms:created xsi:type="dcterms:W3CDTF">2018-05-23T13:08:44Z</dcterms:created>
  <dcterms:modified xsi:type="dcterms:W3CDTF">2021-05-10T13:03:23Z</dcterms:modified>
  <cp:category>computer programming;programming;software development;software engineering</cp:category>
</cp:coreProperties>
</file>