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309" r:id="rId17"/>
    <p:sldId id="310" r:id="rId18"/>
    <p:sldId id="313" r:id="rId19"/>
    <p:sldId id="319" r:id="rId20"/>
    <p:sldId id="311" r:id="rId21"/>
    <p:sldId id="314" r:id="rId22"/>
    <p:sldId id="312" r:id="rId23"/>
    <p:sldId id="315" r:id="rId24"/>
    <p:sldId id="275" r:id="rId25"/>
    <p:sldId id="276" r:id="rId26"/>
    <p:sldId id="306" r:id="rId27"/>
    <p:sldId id="277" r:id="rId28"/>
    <p:sldId id="278" r:id="rId29"/>
    <p:sldId id="283" r:id="rId30"/>
    <p:sldId id="316" r:id="rId31"/>
    <p:sldId id="318" r:id="rId32"/>
    <p:sldId id="286" r:id="rId33"/>
    <p:sldId id="287" r:id="rId34"/>
    <p:sldId id="307" r:id="rId35"/>
    <p:sldId id="308" r:id="rId36"/>
    <p:sldId id="288" r:id="rId37"/>
    <p:sldId id="289" r:id="rId38"/>
    <p:sldId id="290" r:id="rId39"/>
    <p:sldId id="292" r:id="rId40"/>
    <p:sldId id="296" r:id="rId41"/>
    <p:sldId id="302" r:id="rId42"/>
    <p:sldId id="304" r:id="rId43"/>
    <p:sldId id="3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85929-ABED-4801-8302-A3865E9A87A9}">
          <p14:sldIdLst>
            <p14:sldId id="256"/>
            <p14:sldId id="257"/>
            <p14:sldId id="258"/>
          </p14:sldIdLst>
        </p14:section>
        <p14:section name="Definition" id="{E0E9BDA7-22DE-4C04-8750-7C7A5DB10880}">
          <p14:sldIdLst>
            <p14:sldId id="259"/>
            <p14:sldId id="260"/>
            <p14:sldId id="261"/>
            <p14:sldId id="262"/>
          </p14:sldIdLst>
        </p14:section>
        <p14:section name="Benefits &amp; Drawbacks" id="{96F35AA8-2AE1-4D23-9E4A-CFA925815BA3}">
          <p14:sldIdLst>
            <p14:sldId id="263"/>
            <p14:sldId id="264"/>
            <p14:sldId id="265"/>
          </p14:sldIdLst>
        </p14:section>
        <p14:section name="Types" id="{89F0403F-80A5-4685-94C9-73AFF181E97C}">
          <p14:sldIdLst>
            <p14:sldId id="266"/>
            <p14:sldId id="267"/>
          </p14:sldIdLst>
        </p14:section>
        <p14:section name="Creational Patterns" id="{31F313AD-1710-4B4F-8015-28E3773C103A}">
          <p14:sldIdLst>
            <p14:sldId id="268"/>
            <p14:sldId id="269"/>
            <p14:sldId id="305"/>
            <p14:sldId id="309"/>
            <p14:sldId id="310"/>
            <p14:sldId id="313"/>
            <p14:sldId id="319"/>
            <p14:sldId id="311"/>
            <p14:sldId id="314"/>
            <p14:sldId id="312"/>
            <p14:sldId id="315"/>
          </p14:sldIdLst>
        </p14:section>
        <p14:section name="Structural Patterns" id="{317EB8A2-137E-4DA4-AD75-6525FB2CBED8}">
          <p14:sldIdLst>
            <p14:sldId id="275"/>
            <p14:sldId id="276"/>
            <p14:sldId id="306"/>
            <p14:sldId id="277"/>
            <p14:sldId id="278"/>
            <p14:sldId id="283"/>
            <p14:sldId id="316"/>
            <p14:sldId id="318"/>
          </p14:sldIdLst>
        </p14:section>
        <p14:section name="Behavioral Patterns" id="{93CE4302-232D-4556-8990-0C61F161FF8F}">
          <p14:sldIdLst>
            <p14:sldId id="286"/>
            <p14:sldId id="287"/>
            <p14:sldId id="307"/>
            <p14:sldId id="308"/>
            <p14:sldId id="288"/>
            <p14:sldId id="289"/>
            <p14:sldId id="290"/>
            <p14:sldId id="292"/>
          </p14:sldIdLst>
        </p14:section>
        <p14:section name="Conclusion" id="{B087E7A7-707E-4286-9B39-1C853187E4B1}">
          <p14:sldIdLst>
            <p14:sldId id="296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74E833B-C53B-494D-8E2B-329E2F1DB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7D429BF-3EBE-4C38-9B1D-9B9B0EAF1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5ACA8BB-C1F5-4221-B4E8-F47704FD2F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0F980B-4B2C-4909-A244-440F33E21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AB1A704-0C18-48AF-AEB4-1C0F4F94529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D07FB3D-EDAA-4AA2-B47E-638CA5D468F5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9934D6-0DBE-4151-BDE2-6668919EFE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33EA878-A269-4891-BCB8-D5713F7A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62D4A77-6350-43B2-BF1F-4A9DEAB0F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82666A5-1295-4BCE-98FD-4D1E3E19F4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1762F843-5BA1-4F01-A62C-D6B24EDD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84A9DEE-646B-42A9-B97E-3D5846A9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4309035-B0BD-4552-9E03-5F6C3364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3B30CBD-E4A9-4BC8-A14E-AA5197A1A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01746C-CF7F-4687-B01D-FDA53A8881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A591B45-5DAA-4FA2-8CC7-92AE798D526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79B614E-74BF-47B2-87AA-B40795268AA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A8BE3D8-C16F-4F26-A4F3-2EB14889EA7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B62974-9E45-4127-9E36-7565F05CA3F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334E6C-81F1-48EB-BD54-72AA77F5C9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A474EB1-E6DA-4C56-96EF-FC90839821D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41CFF72-5A6C-4E21-B131-F5DF83787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2328E6-36A7-4CFC-BDEF-3EA251E0828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A360C42-A50A-4E36-B78B-1E99579006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A6F0C-5A2B-4AB7-B39E-41DE683F06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E04AB83-B94D-4AE3-AC9E-F57F592907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C7EBF4-54AE-45C1-AD60-CB2ED4CCA09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578D862-B98F-4DBA-885A-F501B0D41E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21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6A5CA02-DE2D-48F9-B1FE-EA7AD6F33DB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155379C-CE1C-4AC1-BF16-2312AD1F9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E9A9D-2865-4FA3-9A56-B2D2365DF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F3CE161F-EA93-4C16-9AEF-F1280C5BF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A7B5EAF-85BF-4663-8706-5A175133FA0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6C0AC10-E2B5-4538-8C6A-48F337166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20B222-357C-4480-A9FF-1CFFC184E6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A9BDE6C-E103-472F-9DC6-B6AD96C56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1E1B8B-3157-4E21-8918-C087EE4C285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FB78345-5A42-421E-B75D-32573F242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1DCC024-13A4-4241-A10E-26441F7F593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FF1023A-B85B-4797-B8BB-472130FF24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E54082E-FD05-42AF-B4AB-C252CD383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gif"/><Relationship Id="rId5" Type="http://schemas.openxmlformats.org/officeDocument/2006/relationships/image" Target="../media/image52.gif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Developers may suffer from </a:t>
            </a:r>
            <a:r>
              <a:rPr lang="en-US" sz="3600" b="1" dirty="0">
                <a:solidFill>
                  <a:schemeClr val="bg1"/>
                </a:solidFill>
              </a:rPr>
              <a:t>pattern overload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Validated by </a:t>
            </a:r>
            <a:r>
              <a:rPr lang="en-US" sz="3600" b="1" dirty="0">
                <a:solidFill>
                  <a:schemeClr val="bg1"/>
                </a:solidFill>
              </a:rPr>
              <a:t>experience</a:t>
            </a:r>
            <a:r>
              <a:rPr lang="en-US" sz="3600" dirty="0"/>
              <a:t> and discussion, not by automated 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Should be used only if </a:t>
            </a:r>
            <a:r>
              <a:rPr lang="en-US" sz="3600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34000"/>
            <a:ext cx="12054444" cy="57240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</a:t>
            </a:r>
            <a:r>
              <a:rPr lang="en-US" sz="34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4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Describe ways to </a:t>
            </a:r>
            <a:r>
              <a:rPr lang="en-US" sz="3400" b="1" dirty="0">
                <a:solidFill>
                  <a:schemeClr val="bg1"/>
                </a:solidFill>
              </a:rPr>
              <a:t>assemble</a:t>
            </a:r>
            <a:r>
              <a:rPr lang="en-US" sz="3400" dirty="0"/>
              <a:t> objects to implement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Composition</a:t>
            </a:r>
            <a:r>
              <a:rPr lang="en-US" sz="34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dynamic </a:t>
            </a:r>
            <a:r>
              <a:rPr lang="en-US" sz="3400" b="1" dirty="0">
                <a:solidFill>
                  <a:schemeClr val="bg1"/>
                </a:solidFill>
              </a:rPr>
              <a:t>interactions</a:t>
            </a:r>
            <a:r>
              <a:rPr lang="en-US" sz="34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Distribute </a:t>
            </a:r>
            <a:r>
              <a:rPr lang="en-US" sz="34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Deal with </a:t>
            </a:r>
            <a:r>
              <a:rPr lang="en-US" sz="3600" b="1" dirty="0">
                <a:solidFill>
                  <a:schemeClr val="bg1"/>
                </a:solidFill>
              </a:rPr>
              <a:t>object creation </a:t>
            </a:r>
            <a:r>
              <a:rPr lang="en-US" sz="3600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Trying to create objects in a </a:t>
            </a:r>
            <a:r>
              <a:rPr lang="en-US" sz="3600" b="1" dirty="0">
                <a:solidFill>
                  <a:schemeClr val="bg1"/>
                </a:solidFill>
              </a:rPr>
              <a:t>manner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suitable</a:t>
            </a:r>
            <a:br>
              <a:rPr lang="bg-BG" sz="3600" dirty="0"/>
            </a:br>
            <a:r>
              <a:rPr lang="en-US" sz="3600" dirty="0"/>
              <a:t>to the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Encapsulating</a:t>
            </a:r>
            <a:r>
              <a:rPr lang="en-US" sz="3400" dirty="0"/>
              <a:t> knowledge about which classes</a:t>
            </a:r>
            <a:br>
              <a:rPr lang="en-US" sz="3400" dirty="0"/>
            </a:br>
            <a:r>
              <a:rPr lang="en-US" sz="3400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Hiding</a:t>
            </a:r>
            <a:r>
              <a:rPr lang="en-US" sz="3400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Singleton</a:t>
            </a:r>
          </a:p>
          <a:p>
            <a:r>
              <a:rPr lang="en-US" sz="3600" dirty="0"/>
              <a:t>Simple Factory</a:t>
            </a:r>
          </a:p>
          <a:p>
            <a:r>
              <a:rPr lang="en-US" sz="3600" dirty="0"/>
              <a:t>Factory Method</a:t>
            </a:r>
          </a:p>
          <a:p>
            <a:r>
              <a:rPr lang="en-US" sz="3600" dirty="0"/>
              <a:t>Abstract Factory</a:t>
            </a:r>
          </a:p>
          <a:p>
            <a:r>
              <a:rPr lang="en-US" sz="3600" dirty="0"/>
              <a:t>Builder</a:t>
            </a:r>
          </a:p>
          <a:p>
            <a:r>
              <a:rPr lang="en-US" sz="3600" dirty="0"/>
              <a:t>Prototype</a:t>
            </a:r>
          </a:p>
          <a:p>
            <a:r>
              <a:rPr lang="en-US" sz="3600" dirty="0"/>
              <a:t>Fluent Interface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98" y="1187365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20" y="2421021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157" y="1196125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79" y="2947170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57" y="4703440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2991000" y="4158964"/>
            <a:ext cx="4304048" cy="148300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Object Pool</a:t>
            </a:r>
          </a:p>
          <a:p>
            <a:r>
              <a:rPr lang="en-US" sz="3600" dirty="0"/>
              <a:t>Lazy Initialization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93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A5A4B-335F-499D-95F7-2D1D2372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B738-ADE5-44B8-B862-B78C0DF20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language itself provides us with all the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we need to create objects in an </a:t>
            </a:r>
            <a:r>
              <a:rPr lang="en-US" sz="3600" b="1" dirty="0">
                <a:solidFill>
                  <a:schemeClr val="bg1"/>
                </a:solidFill>
              </a:rPr>
              <a:t>elegant fashion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We rarely need to implement anything on top, like </a:t>
            </a:r>
            <a:r>
              <a:rPr lang="en-US" sz="3600" b="1" dirty="0">
                <a:solidFill>
                  <a:schemeClr val="bg1"/>
                </a:solidFill>
              </a:rPr>
              <a:t>Singleton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Factory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Factories </a:t>
            </a:r>
            <a:r>
              <a:rPr lang="en-US" sz="3600" dirty="0"/>
              <a:t>are abstraction on top of </a:t>
            </a:r>
            <a:r>
              <a:rPr lang="en-US" sz="3600" b="1" dirty="0">
                <a:solidFill>
                  <a:schemeClr val="bg1"/>
                </a:solidFill>
              </a:rPr>
              <a:t>constructors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Builders</a:t>
            </a:r>
            <a:r>
              <a:rPr lang="en-US" sz="3600" dirty="0"/>
              <a:t> are abstraction on top of </a:t>
            </a:r>
            <a:r>
              <a:rPr lang="en-US" sz="3600" b="1" dirty="0">
                <a:solidFill>
                  <a:schemeClr val="bg1"/>
                </a:solidFill>
              </a:rPr>
              <a:t>factories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FAC54-58C9-4B9B-8F33-DBCAD2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in 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46AA3D-ED27-498B-8F1E-DAB0CD93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pattern is used when we want to guarantee that only </a:t>
            </a:r>
            <a:r>
              <a:rPr lang="en-US" sz="3600" b="1" dirty="0">
                <a:solidFill>
                  <a:schemeClr val="bg1"/>
                </a:solidFill>
              </a:rPr>
              <a:t>one instance</a:t>
            </a:r>
            <a:r>
              <a:rPr lang="en-US" sz="3600" dirty="0"/>
              <a:t> of a given class exists during runtime</a:t>
            </a:r>
            <a:endParaRPr lang="bg-BG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is considered an anti-pattern, because: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makes the code more complex and less useful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introduces unnecessary restrictions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hard to 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Singleton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62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933500" y="1989000"/>
            <a:ext cx="832500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singleton(</a:t>
            </a:r>
            <a:r>
              <a:rPr lang="en-US" sz="2400" dirty="0" err="1"/>
              <a:t>cls</a:t>
            </a:r>
            <a:r>
              <a:rPr lang="en-US" sz="2400" dirty="0"/>
              <a:t>):    </a:t>
            </a:r>
          </a:p>
          <a:p>
            <a:r>
              <a:rPr lang="en-US" sz="2400" dirty="0"/>
              <a:t>    instance = [None]</a:t>
            </a:r>
          </a:p>
          <a:p>
            <a:r>
              <a:rPr lang="en-US" sz="2400" dirty="0"/>
              <a:t>    def wrapper(*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instance[0] is None:</a:t>
            </a:r>
          </a:p>
          <a:p>
            <a:r>
              <a:rPr lang="en-US" sz="2400" dirty="0"/>
              <a:t>            instance[0] = </a:t>
            </a:r>
            <a:r>
              <a:rPr lang="en-US" sz="2400" dirty="0" err="1"/>
              <a:t>cls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return instance[0]</a:t>
            </a:r>
          </a:p>
          <a:p>
            <a:endParaRPr lang="en-US" sz="2400" dirty="0"/>
          </a:p>
          <a:p>
            <a:r>
              <a:rPr lang="en-US" sz="2400" dirty="0"/>
              <a:t>    return wrapper</a:t>
            </a:r>
            <a:endParaRPr lang="bg-BG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65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238203" y="1674000"/>
            <a:ext cx="971559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/>
              <a:t>@singleton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DBConnection</a:t>
            </a:r>
            <a:r>
              <a:rPr lang="en-US" sz="2400" dirty="0"/>
              <a:t>(object):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  """Initialize your database connection here."""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__str__(self):</a:t>
            </a:r>
          </a:p>
          <a:p>
            <a:r>
              <a:rPr lang="en-US" sz="2400" dirty="0"/>
              <a:t>        return 'Database connection object'</a:t>
            </a:r>
          </a:p>
        </p:txBody>
      </p:sp>
    </p:spTree>
    <p:extLst>
      <p:ext uri="{BB962C8B-B14F-4D97-AF65-F5344CB8AC3E}">
        <p14:creationId xmlns:p14="http://schemas.microsoft.com/office/powerpoint/2010/main" val="10243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40EB2-4004-4557-8736-3BE464448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1284960"/>
            <a:ext cx="9990000" cy="5241729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 err="1"/>
              <a:t>abc</a:t>
            </a:r>
            <a:r>
              <a:rPr lang="en-US" sz="2400" dirty="0"/>
              <a:t> import ABC, </a:t>
            </a:r>
            <a:r>
              <a:rPr lang="en-US" sz="2400" dirty="0" err="1"/>
              <a:t>abstractmethod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data):</a:t>
            </a:r>
          </a:p>
          <a:p>
            <a:r>
              <a:rPr lang="en-US" sz="2400" dirty="0"/>
              <a:t>		pass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CsvDataExporter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 -&gt; str:</a:t>
            </a:r>
          </a:p>
          <a:p>
            <a:r>
              <a:rPr lang="en-US" sz="2400" dirty="0"/>
              <a:t>		pass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Factory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B1872-C276-4F74-AEB1-F0AC43434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EB93-2896-4DE5-A1E6-35B0F8E38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09000"/>
            <a:ext cx="10949531" cy="407833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DataExporterFactory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CsvDataExporterFactory</a:t>
            </a:r>
            <a:r>
              <a:rPr lang="en-US" sz="2400" dirty="0"/>
              <a:t>(</a:t>
            </a:r>
            <a:r>
              <a:rPr lang="en-US" sz="2400" dirty="0" err="1"/>
              <a:t>DataExporterFactory</a:t>
            </a:r>
            <a:r>
              <a:rPr lang="en-US" sz="2400" dirty="0"/>
              <a:t>):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return </a:t>
            </a:r>
            <a:r>
              <a:rPr lang="en-US" sz="2400" dirty="0" err="1"/>
              <a:t>CsvDataExporter</a:t>
            </a:r>
            <a:r>
              <a:rPr lang="en-US" sz="2400" dirty="0"/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8866B-5345-4581-AC57-3C6E6BB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(2)</a:t>
            </a:r>
          </a:p>
        </p:txBody>
      </p:sp>
    </p:spTree>
    <p:extLst>
      <p:ext uri="{BB962C8B-B14F-4D97-AF65-F5344CB8AC3E}">
        <p14:creationId xmlns:p14="http://schemas.microsoft.com/office/powerpoint/2010/main" val="31228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7250" y="1328494"/>
            <a:ext cx="7897500" cy="5178506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import json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JsonDataExporter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  <a:endParaRPr lang="bg-BG" sz="2200" dirty="0"/>
          </a:p>
          <a:p>
            <a:endParaRPr lang="bg-BG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CsvDataExporter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Continues on the next slide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6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562" y="1899000"/>
            <a:ext cx="8746875" cy="3756579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/>
              <a:t>class </a:t>
            </a:r>
            <a:r>
              <a:rPr lang="en-US" sz="2200" dirty="0" err="1"/>
              <a:t>DataExporterFactory</a:t>
            </a:r>
            <a:r>
              <a:rPr lang="en-US" sz="2200" dirty="0"/>
              <a:t>(ABC):</a:t>
            </a:r>
          </a:p>
          <a:p>
            <a:r>
              <a:rPr lang="en-US" sz="2200" i="1" dirty="0"/>
              <a:t>   </a:t>
            </a:r>
            <a:r>
              <a:rPr lang="en-US" sz="2200" dirty="0"/>
              <a:t>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i="1" dirty="0"/>
              <a:t>   </a:t>
            </a:r>
            <a:r>
              <a:rPr lang="en-US" sz="2200" dirty="0"/>
              <a:t>def </a:t>
            </a:r>
            <a:r>
              <a:rPr lang="en-US" sz="2200" dirty="0" err="1"/>
              <a:t>get_json_exporter</a:t>
            </a:r>
            <a:r>
              <a:rPr lang="en-US" sz="2200" dirty="0"/>
              <a:t>(self) -&gt; </a:t>
            </a:r>
            <a:r>
              <a:rPr lang="en-US" sz="2200" dirty="0" err="1"/>
              <a:t>JsonDataExporter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  <a:p>
            <a:r>
              <a:rPr lang="en-US" sz="2200" dirty="0"/>
              <a:t>   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</a:t>
            </a:r>
            <a:r>
              <a:rPr lang="en-US" sz="2200" dirty="0" err="1"/>
              <a:t>get_csv_exporter</a:t>
            </a:r>
            <a:r>
              <a:rPr lang="en-US" sz="2200" dirty="0"/>
              <a:t>(self) -&gt; </a:t>
            </a:r>
            <a:r>
              <a:rPr lang="en-US" sz="2200" dirty="0" err="1"/>
              <a:t>CsvDataExporter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3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Describe ways to assemble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 to implement</a:t>
            </a:r>
            <a:br>
              <a:rPr lang="en-US" sz="3600" dirty="0"/>
            </a:b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Ease the design by identifying a simple way to</a:t>
            </a:r>
            <a:br>
              <a:rPr lang="en-US" sz="3600" dirty="0"/>
            </a:br>
            <a:r>
              <a:rPr lang="en-US" sz="3600" dirty="0"/>
              <a:t>realize </a:t>
            </a:r>
            <a:r>
              <a:rPr lang="en-US" sz="3600" b="1" dirty="0">
                <a:solidFill>
                  <a:schemeClr val="bg1"/>
                </a:solidFill>
              </a:rPr>
              <a:t>relationship</a:t>
            </a:r>
            <a:r>
              <a:rPr lang="en-US" sz="3600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Ways to compose objects to obtain </a:t>
            </a: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Façade</a:t>
            </a:r>
          </a:p>
          <a:p>
            <a:r>
              <a:rPr lang="en-US" sz="3600" dirty="0"/>
              <a:t>Composite</a:t>
            </a:r>
          </a:p>
          <a:p>
            <a:r>
              <a:rPr lang="en-US" sz="3600" dirty="0"/>
              <a:t>Flyweight</a:t>
            </a:r>
          </a:p>
          <a:p>
            <a:r>
              <a:rPr lang="en-US" sz="3600" dirty="0"/>
              <a:t>Proxy</a:t>
            </a:r>
          </a:p>
          <a:p>
            <a:r>
              <a:rPr lang="en-US" sz="3600" dirty="0"/>
              <a:t>Decorator</a:t>
            </a:r>
          </a:p>
          <a:p>
            <a:r>
              <a:rPr lang="en-US" sz="3600" dirty="0"/>
              <a:t>Adapter</a:t>
            </a:r>
          </a:p>
          <a:p>
            <a:r>
              <a:rPr lang="en-US" sz="3600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2349" y="12238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57" y="1223826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82" y="4640972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46" y="2664747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03" y="3128528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462" y="4625492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94" y="306312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Provides a </a:t>
            </a:r>
            <a:r>
              <a:rPr lang="en-GB" sz="3600" b="1" dirty="0">
                <a:solidFill>
                  <a:schemeClr val="bg1"/>
                </a:solidFill>
              </a:rPr>
              <a:t>unified interface </a:t>
            </a:r>
            <a:r>
              <a:rPr lang="en-GB" sz="3600" dirty="0"/>
              <a:t>to a set of interfaces</a:t>
            </a:r>
            <a:br>
              <a:rPr lang="en-GB" sz="3600" dirty="0"/>
            </a:br>
            <a:r>
              <a:rPr lang="en-GB" sz="3600" dirty="0"/>
              <a:t>in a subsystem</a:t>
            </a:r>
          </a:p>
          <a:p>
            <a:r>
              <a:rPr lang="en-GB" sz="3600" dirty="0"/>
              <a:t>Defines a </a:t>
            </a:r>
            <a:r>
              <a:rPr lang="en-GB" sz="3600" b="1" dirty="0">
                <a:solidFill>
                  <a:schemeClr val="bg1"/>
                </a:solidFill>
              </a:rPr>
              <a:t>higher-level interface </a:t>
            </a:r>
            <a:r>
              <a:rPr lang="en-GB" sz="3600" dirty="0"/>
              <a:t>that makes the subsystem</a:t>
            </a:r>
            <a:br>
              <a:rPr lang="en-GB" sz="3600" dirty="0"/>
            </a:br>
            <a:r>
              <a:rPr lang="en-GB" sz="3600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826" y="1827613"/>
            <a:ext cx="8480348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Cook(object):</a:t>
            </a:r>
          </a:p>
          <a:p>
            <a:r>
              <a:rPr lang="en-US" dirty="0"/>
              <a:t>    def </a:t>
            </a:r>
            <a:r>
              <a:rPr lang="en-US" dirty="0" err="1"/>
              <a:t>prepareDish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self.cutter</a:t>
            </a:r>
            <a:r>
              <a:rPr lang="en-US" dirty="0"/>
              <a:t> = Cutter()</a:t>
            </a:r>
          </a:p>
          <a:p>
            <a:r>
              <a:rPr lang="en-US" dirty="0"/>
              <a:t>        </a:t>
            </a:r>
            <a:r>
              <a:rPr lang="en-US" dirty="0" err="1"/>
              <a:t>self.cutter.cutVegetables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</a:t>
            </a:r>
            <a:r>
              <a:rPr lang="en-US" dirty="0"/>
              <a:t> = Boiler()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self.boiler.boilVegetables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5300" y="1566067"/>
            <a:ext cx="7421399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/>
              <a:t>class Cutter(object):</a:t>
            </a:r>
          </a:p>
          <a:p>
            <a:r>
              <a:rPr lang="en-US"/>
              <a:t>    def cutVegetables(self):</a:t>
            </a:r>
          </a:p>
          <a:p>
            <a:r>
              <a:rPr lang="en-US"/>
              <a:t>        print("All vegetables are cut")</a:t>
            </a:r>
          </a:p>
          <a:p>
            <a:endParaRPr lang="en-US"/>
          </a:p>
          <a:p>
            <a:r>
              <a:rPr lang="en-US"/>
              <a:t>class Boiler(object):</a:t>
            </a:r>
          </a:p>
          <a:p>
            <a:r>
              <a:rPr lang="en-US"/>
              <a:t>    def boilVegetables(self):</a:t>
            </a:r>
          </a:p>
          <a:p>
            <a:r>
              <a:rPr lang="en-US"/>
              <a:t>        print("All vegetables are boiled")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A0D3-D731-4FF5-8348-2BA7535B7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240" y="1787421"/>
            <a:ext cx="5839649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DataSource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pass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pass</a:t>
            </a:r>
            <a:endParaRPr lang="bg-BG" sz="2200" dirty="0"/>
          </a:p>
          <a:p>
            <a:endParaRPr lang="en-US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8C44FD-F192-47F4-A7EF-B95BC4FEE77D}"/>
              </a:ext>
            </a:extLst>
          </p:cNvPr>
          <p:cNvSpPr txBox="1">
            <a:spLocks/>
          </p:cNvSpPr>
          <p:nvPr/>
        </p:nvSpPr>
        <p:spPr>
          <a:xfrm>
            <a:off x="6096000" y="1787421"/>
            <a:ext cx="5839650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FileDataSource</a:t>
            </a:r>
            <a:r>
              <a:rPr lang="en-US" sz="2200" dirty="0"/>
              <a:t>(</a:t>
            </a:r>
            <a:r>
              <a:rPr lang="en-US" sz="2200" dirty="0" err="1"/>
              <a:t>DataSource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 (self, filename):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self._file</a:t>
            </a:r>
            <a:r>
              <a:rPr lang="en-US" sz="2200" dirty="0"/>
              <a:t> = filename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write data to file.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read data from file.</a:t>
            </a:r>
          </a:p>
          <a:p>
            <a:r>
              <a:rPr lang="en-US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70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1C2C2A-3DD1-4D76-A27F-397A72708870}"/>
              </a:ext>
            </a:extLst>
          </p:cNvPr>
          <p:cNvSpPr txBox="1">
            <a:spLocks/>
          </p:cNvSpPr>
          <p:nvPr/>
        </p:nvSpPr>
        <p:spPr>
          <a:xfrm>
            <a:off x="1956000" y="1674000"/>
            <a:ext cx="8280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EncryptionDecorator</a:t>
            </a:r>
            <a:r>
              <a:rPr lang="en-US" sz="2400" dirty="0"/>
              <a:t>(</a:t>
            </a:r>
            <a:r>
              <a:rPr lang="en-US" sz="2400" dirty="0" err="1"/>
              <a:t>DataSource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writeData</a:t>
            </a:r>
            <a:r>
              <a:rPr lang="en-US" sz="2400" dirty="0"/>
              <a:t>(self, data):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encrypt the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pass encrypted data to wrapper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readData</a:t>
            </a:r>
            <a:r>
              <a:rPr lang="en-US" sz="2400" dirty="0"/>
              <a:t>(self) -&gt; str: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get encrypted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decrypt it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return it</a:t>
            </a:r>
          </a:p>
          <a:p>
            <a:r>
              <a:rPr lang="en-US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25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Concerned with </a:t>
            </a:r>
            <a:r>
              <a:rPr lang="en-US" sz="3600" b="1" dirty="0">
                <a:solidFill>
                  <a:schemeClr val="bg1"/>
                </a:solidFill>
              </a:rPr>
              <a:t>interaction</a:t>
            </a:r>
            <a:r>
              <a:rPr lang="en-US" sz="3600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Either with the </a:t>
            </a:r>
            <a:r>
              <a:rPr lang="en-US" sz="3400" b="1" dirty="0">
                <a:solidFill>
                  <a:schemeClr val="bg1"/>
                </a:solidFill>
              </a:rPr>
              <a:t>assignment of responsibilities</a:t>
            </a:r>
            <a:br>
              <a:rPr lang="en-US" sz="3400" dirty="0"/>
            </a:br>
            <a:r>
              <a:rPr lang="en-US" sz="3400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encapsulating behavior </a:t>
            </a:r>
            <a:r>
              <a:rPr lang="en-US" sz="3400" dirty="0"/>
              <a:t>in an object and</a:t>
            </a:r>
            <a:br>
              <a:rPr lang="en-US" sz="3400" dirty="0"/>
            </a:br>
            <a:r>
              <a:rPr lang="en-US" sz="3400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Increases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in carrying out cross-classes</a:t>
            </a:r>
            <a:br>
              <a:rPr lang="en-US" sz="3600" dirty="0"/>
            </a:br>
            <a:r>
              <a:rPr lang="en-US" sz="3600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34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Chain of Responsibility</a:t>
            </a:r>
          </a:p>
          <a:p>
            <a:r>
              <a:rPr lang="en-US" sz="3600" dirty="0"/>
              <a:t>Iterator</a:t>
            </a:r>
          </a:p>
          <a:p>
            <a:r>
              <a:rPr lang="en-US" sz="3600" dirty="0"/>
              <a:t>Command</a:t>
            </a:r>
          </a:p>
          <a:p>
            <a:r>
              <a:rPr lang="en-US" sz="3600" dirty="0"/>
              <a:t>Template Method</a:t>
            </a:r>
          </a:p>
          <a:p>
            <a:r>
              <a:rPr lang="en-US" sz="3600" dirty="0"/>
              <a:t>Strategy</a:t>
            </a:r>
          </a:p>
          <a:p>
            <a:r>
              <a:rPr lang="en-US" sz="3600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21" y="3332586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04" y="1206309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0" y="5168584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753" y="5208856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77" y="1211780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488" y="1211780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Mediator</a:t>
            </a:r>
          </a:p>
          <a:p>
            <a:r>
              <a:rPr lang="en-US" sz="3600" dirty="0"/>
              <a:t>Memento</a:t>
            </a:r>
          </a:p>
          <a:p>
            <a:r>
              <a:rPr lang="en-US" sz="3600" dirty="0"/>
              <a:t>State</a:t>
            </a:r>
          </a:p>
          <a:p>
            <a:r>
              <a:rPr lang="en-US" sz="3600" dirty="0"/>
              <a:t>Interpreter</a:t>
            </a:r>
          </a:p>
          <a:p>
            <a:r>
              <a:rPr lang="en-US" sz="3600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1196125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60" y="2829755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00" y="351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12" y="4721461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1196125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1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An object </a:t>
            </a:r>
            <a:r>
              <a:rPr lang="en-GB" sz="3600" b="1" dirty="0">
                <a:solidFill>
                  <a:schemeClr val="bg1"/>
                </a:solidFill>
              </a:rPr>
              <a:t>encapsulates</a:t>
            </a:r>
            <a:r>
              <a:rPr lang="en-GB" sz="3600" dirty="0"/>
              <a:t> all the information needed to call</a:t>
            </a:r>
            <a:br>
              <a:rPr lang="en-GB" sz="3600" dirty="0"/>
            </a:br>
            <a:r>
              <a:rPr lang="en-GB" sz="3600" dirty="0"/>
              <a:t>a method later</a:t>
            </a:r>
          </a:p>
          <a:p>
            <a:pPr lvl="1"/>
            <a:r>
              <a:rPr lang="en-GB" sz="3400" dirty="0"/>
              <a:t>Let's you </a:t>
            </a:r>
            <a:r>
              <a:rPr lang="en-GB" sz="3400" b="1" dirty="0">
                <a:solidFill>
                  <a:schemeClr val="bg1"/>
                </a:solidFill>
              </a:rPr>
              <a:t>parameterize</a:t>
            </a:r>
            <a:r>
              <a:rPr lang="en-GB" sz="3400" dirty="0"/>
              <a:t> clients with different requests,</a:t>
            </a:r>
            <a:br>
              <a:rPr lang="en-GB" sz="3400" dirty="0"/>
            </a:br>
            <a:r>
              <a:rPr lang="en-GB" sz="3400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8784" y="1224000"/>
            <a:ext cx="7094431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class Invoker: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self._commands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store_command</a:t>
            </a:r>
            <a:r>
              <a:rPr lang="en-US" sz="2200" dirty="0"/>
              <a:t>(self, command):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commands.append</a:t>
            </a:r>
            <a:r>
              <a:rPr lang="en-US" sz="2200" dirty="0"/>
              <a:t>(command)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execute_commands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for command in </a:t>
            </a:r>
            <a:r>
              <a:rPr lang="en-US" sz="2200" dirty="0" err="1"/>
              <a:t>self._commands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command.execute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and 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90" y="1773135"/>
            <a:ext cx="598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Command(ABC):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receiver):</a:t>
            </a:r>
          </a:p>
          <a:p>
            <a:r>
              <a:rPr lang="en-US" dirty="0"/>
              <a:t>        </a:t>
            </a:r>
            <a:r>
              <a:rPr lang="en-US" dirty="0" err="1"/>
              <a:t>self._receiver</a:t>
            </a:r>
            <a:r>
              <a:rPr lang="en-US" dirty="0"/>
              <a:t> = receiver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abstractmethod</a:t>
            </a:r>
            <a:endParaRPr lang="en-US" dirty="0"/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pass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5ED4B05-AF51-42CF-9ABF-6822B4B77CA6}"/>
              </a:ext>
            </a:extLst>
          </p:cNvPr>
          <p:cNvSpPr txBox="1">
            <a:spLocks/>
          </p:cNvSpPr>
          <p:nvPr/>
        </p:nvSpPr>
        <p:spPr>
          <a:xfrm>
            <a:off x="6366000" y="1773135"/>
            <a:ext cx="562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</a:t>
            </a:r>
            <a:r>
              <a:rPr lang="en-US" dirty="0" err="1"/>
              <a:t>ConcreteCommand</a:t>
            </a:r>
            <a:r>
              <a:rPr lang="en-US" dirty="0"/>
              <a:t>(Command):</a:t>
            </a:r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receiver.action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class Receiver:</a:t>
            </a:r>
          </a:p>
          <a:p>
            <a:r>
              <a:rPr lang="en-US" dirty="0"/>
              <a:t>    def action(self):</a:t>
            </a:r>
          </a:p>
          <a:p>
            <a:r>
              <a:rPr lang="en-US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9300" y="1404000"/>
            <a:ext cx="8573399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def main():</a:t>
            </a:r>
          </a:p>
          <a:p>
            <a:r>
              <a:rPr lang="en-US" dirty="0"/>
              <a:t>    receiver = Receiver()</a:t>
            </a:r>
          </a:p>
          <a:p>
            <a:r>
              <a:rPr lang="en-US" dirty="0"/>
              <a:t>    </a:t>
            </a:r>
            <a:r>
              <a:rPr lang="en-US" dirty="0" err="1"/>
              <a:t>concrete_command</a:t>
            </a:r>
            <a:r>
              <a:rPr lang="en-US" dirty="0"/>
              <a:t> = </a:t>
            </a:r>
            <a:r>
              <a:rPr lang="en-US" dirty="0" err="1"/>
              <a:t>ConcreteCommand</a:t>
            </a:r>
            <a:r>
              <a:rPr lang="en-US" dirty="0"/>
              <a:t>(receiver)</a:t>
            </a:r>
          </a:p>
          <a:p>
            <a:r>
              <a:rPr lang="en-US" dirty="0"/>
              <a:t>    invoker = Invoker()</a:t>
            </a:r>
          </a:p>
          <a:p>
            <a:r>
              <a:rPr lang="en-US" dirty="0"/>
              <a:t>    </a:t>
            </a:r>
            <a:r>
              <a:rPr lang="en-US" dirty="0" err="1"/>
              <a:t>invoker.store_command</a:t>
            </a:r>
            <a:r>
              <a:rPr lang="en-US" dirty="0"/>
              <a:t>(</a:t>
            </a:r>
            <a:r>
              <a:rPr lang="en-US" dirty="0" err="1"/>
              <a:t>concrete_command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invoker.execute_commands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72927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dirty="0">
                <a:solidFill>
                  <a:schemeClr val="accent1"/>
                </a:solidFill>
              </a:rPr>
              <a:t>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</a:t>
            </a:r>
            <a:r>
              <a:rPr lang="en-US" sz="3400" dirty="0">
                <a:solidFill>
                  <a:schemeClr val="accent1"/>
                </a:solidFill>
              </a:rPr>
              <a:t>additional layers of abstraction</a:t>
            </a:r>
            <a:endParaRPr lang="en-US" sz="34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pattern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Increases </a:t>
            </a:r>
            <a:r>
              <a:rPr lang="en-US" sz="3400" b="1" dirty="0">
                <a:solidFill>
                  <a:schemeClr val="bg1"/>
                </a:solidFill>
              </a:rPr>
              <a:t>vocabulary</a:t>
            </a:r>
            <a:r>
              <a:rPr lang="en-US" sz="34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Intent</a:t>
            </a:r>
            <a:r>
              <a:rPr lang="en-US" sz="34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Results</a:t>
            </a:r>
            <a:r>
              <a:rPr lang="en-US" sz="34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Benefits and Drawbacks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Enable large-scale </a:t>
            </a:r>
            <a:r>
              <a:rPr lang="en-US" sz="3600" b="1" dirty="0">
                <a:solidFill>
                  <a:schemeClr val="bg1"/>
                </a:solidFill>
              </a:rPr>
              <a:t>reuse</a:t>
            </a:r>
            <a:r>
              <a:rPr lang="en-US" sz="36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Help improve developer </a:t>
            </a:r>
            <a:r>
              <a:rPr lang="en-US" sz="36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Can </a:t>
            </a:r>
            <a:r>
              <a:rPr lang="en-US" sz="3600" b="1" dirty="0">
                <a:solidFill>
                  <a:schemeClr val="bg1"/>
                </a:solidFill>
              </a:rPr>
              <a:t>speed-up</a:t>
            </a:r>
            <a:r>
              <a:rPr lang="en-US" sz="36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1774</Words>
  <Application>Microsoft Office PowerPoint</Application>
  <PresentationFormat>Widescreen</PresentationFormat>
  <Paragraphs>375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Creational Patterns in Python</vt:lpstr>
      <vt:lpstr>Singleton</vt:lpstr>
      <vt:lpstr>Singleton: Example (1)</vt:lpstr>
      <vt:lpstr>Singleton: Example (2)</vt:lpstr>
      <vt:lpstr>Factory Method (1)</vt:lpstr>
      <vt:lpstr>Factory Method (2)</vt:lpstr>
      <vt:lpstr>Abstract Factory (1)</vt:lpstr>
      <vt:lpstr>Abstract Factory (2)</vt:lpstr>
      <vt:lpstr>Structural Patterns</vt:lpstr>
      <vt:lpstr>Purposes</vt:lpstr>
      <vt:lpstr>List of Structural Patterns</vt:lpstr>
      <vt:lpstr>Façade Pattern</vt:lpstr>
      <vt:lpstr>Façade Example (1)</vt:lpstr>
      <vt:lpstr>Façade Example (2)</vt:lpstr>
      <vt:lpstr>Decorator Pattern (1)</vt:lpstr>
      <vt:lpstr>Decorator Pattern (2)</vt:lpstr>
      <vt:lpstr>Behavioral Patterns</vt:lpstr>
      <vt:lpstr>Purposes</vt:lpstr>
      <vt:lpstr>List of Behavioral Patterns</vt:lpstr>
      <vt:lpstr>List of Behavioral Patterns (2)</vt:lpstr>
      <vt:lpstr>Command Pattern</vt:lpstr>
      <vt:lpstr>The Invoker Class</vt:lpstr>
      <vt:lpstr>Command and Concrete Command Class</vt:lpstr>
      <vt:lpstr>Example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Design Patterns</dc:title>
  <dc:subject>C# OOP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62</cp:revision>
  <dcterms:created xsi:type="dcterms:W3CDTF">2018-05-23T13:08:44Z</dcterms:created>
  <dcterms:modified xsi:type="dcterms:W3CDTF">2021-07-04T22:48:49Z</dcterms:modified>
  <cp:category>programming, education, software engineering, software development</cp:category>
</cp:coreProperties>
</file>