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Montserrat"/>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3" roundtripDataSignature="AMtx7mgI0F/Roe4lLFkBGjq2F4mWyX4x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11" Type="http://schemas.openxmlformats.org/officeDocument/2006/relationships/slide" Target="slides/slide6.xml"/><Relationship Id="rId22" Type="http://schemas.openxmlformats.org/officeDocument/2006/relationships/font" Target="fonts/Montserrat-boldItalic.fntdata"/><Relationship Id="rId10" Type="http://schemas.openxmlformats.org/officeDocument/2006/relationships/slide" Target="slides/slide5.xml"/><Relationship Id="rId21" Type="http://schemas.openxmlformats.org/officeDocument/2006/relationships/font" Target="fonts/Montserrat-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1792288" y="612775"/>
            <a:ext cx="5486400" cy="4114800"/>
          </a:xfrm>
          <a:prstGeom prst="rect">
            <a:avLst/>
          </a:prstGeom>
          <a:noFill/>
          <a:ln>
            <a:noFill/>
          </a:ln>
        </p:spPr>
      </p:sp>
      <p:sp>
        <p:nvSpPr>
          <p:cNvPr id="64" name="Google Shape;64;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2.jpg"/><Relationship Id="rId6" Type="http://schemas.openxmlformats.org/officeDocument/2006/relationships/image" Target="../media/image12.jpg"/><Relationship Id="rId7" Type="http://schemas.openxmlformats.org/officeDocument/2006/relationships/image" Target="../media/image10.png"/><Relationship Id="rId8"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7.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3.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2.jpg"/><Relationship Id="rId7"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9.jpg"/><Relationship Id="rId4" Type="http://schemas.openxmlformats.org/officeDocument/2006/relationships/image" Target="../media/image4.png"/><Relationship Id="rId11" Type="http://schemas.openxmlformats.org/officeDocument/2006/relationships/image" Target="../media/image27.png"/><Relationship Id="rId10" Type="http://schemas.openxmlformats.org/officeDocument/2006/relationships/image" Target="../media/image31.png"/><Relationship Id="rId9" Type="http://schemas.openxmlformats.org/officeDocument/2006/relationships/image" Target="../media/image28.png"/><Relationship Id="rId5" Type="http://schemas.openxmlformats.org/officeDocument/2006/relationships/image" Target="../media/image5.png"/><Relationship Id="rId6" Type="http://schemas.openxmlformats.org/officeDocument/2006/relationships/image" Target="../media/image22.jpg"/><Relationship Id="rId7" Type="http://schemas.openxmlformats.org/officeDocument/2006/relationships/image" Target="../media/image32.png"/><Relationship Id="rId8"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8.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2.jpg"/><Relationship Id="rId7" Type="http://schemas.openxmlformats.org/officeDocument/2006/relationships/image" Target="../media/image36.png"/><Relationship Id="rId8"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 Id="rId10" Type="http://schemas.openxmlformats.org/officeDocument/2006/relationships/image" Target="../media/image6.png"/><Relationship Id="rId9" Type="http://schemas.openxmlformats.org/officeDocument/2006/relationships/image" Target="../media/image10.png"/><Relationship Id="rId5" Type="http://schemas.openxmlformats.org/officeDocument/2006/relationships/image" Target="../media/image22.jpg"/><Relationship Id="rId6" Type="http://schemas.openxmlformats.org/officeDocument/2006/relationships/image" Target="../media/image9.jpg"/><Relationship Id="rId7" Type="http://schemas.openxmlformats.org/officeDocument/2006/relationships/image" Target="../media/image3.jpg"/><Relationship Id="rId8"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 Id="rId9" Type="http://schemas.openxmlformats.org/officeDocument/2006/relationships/image" Target="../media/image10.png"/><Relationship Id="rId5" Type="http://schemas.openxmlformats.org/officeDocument/2006/relationships/image" Target="../media/image20.jpg"/><Relationship Id="rId6" Type="http://schemas.openxmlformats.org/officeDocument/2006/relationships/image" Target="../media/image22.jpg"/><Relationship Id="rId7" Type="http://schemas.openxmlformats.org/officeDocument/2006/relationships/image" Target="../media/image13.jpg"/><Relationship Id="rId8"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5.jpg"/><Relationship Id="rId6" Type="http://schemas.openxmlformats.org/officeDocument/2006/relationships/image" Target="../media/image22.jp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2.jpg"/><Relationship Id="rId6" Type="http://schemas.openxmlformats.org/officeDocument/2006/relationships/image" Target="../media/image18.jpg"/><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2.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6.png"/><Relationship Id="rId7" Type="http://schemas.openxmlformats.org/officeDocument/2006/relationships/image" Target="../media/image14.jpg"/><Relationship Id="rId8" Type="http://schemas.openxmlformats.org/officeDocument/2006/relationships/image" Target="../media/image2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2.jpg"/><Relationship Id="rId4" Type="http://schemas.openxmlformats.org/officeDocument/2006/relationships/image" Target="../media/image4.png"/><Relationship Id="rId5" Type="http://schemas.openxmlformats.org/officeDocument/2006/relationships/image" Target="../media/image23.jpg"/><Relationship Id="rId6" Type="http://schemas.openxmlformats.org/officeDocument/2006/relationships/image" Target="../media/image19.jpg"/><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2.jpg"/><Relationship Id="rId6" Type="http://schemas.openxmlformats.org/officeDocument/2006/relationships/image" Target="../media/image25.png"/><Relationship Id="rId7" Type="http://schemas.openxmlformats.org/officeDocument/2006/relationships/image" Target="../media/image34.jpg"/><Relationship Id="rId8"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5.jp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863452" y="786953"/>
            <a:ext cx="501946" cy="685251"/>
          </a:xfrm>
          <a:custGeom>
            <a:rect b="b" l="l" r="r" t="t"/>
            <a:pathLst>
              <a:path extrusionOk="0" h="685251" w="501946">
                <a:moveTo>
                  <a:pt x="0" y="0"/>
                </a:moveTo>
                <a:lnTo>
                  <a:pt x="501946" y="0"/>
                </a:lnTo>
                <a:lnTo>
                  <a:pt x="501946" y="685251"/>
                </a:lnTo>
                <a:lnTo>
                  <a:pt x="0" y="685251"/>
                </a:lnTo>
                <a:lnTo>
                  <a:pt x="0" y="0"/>
                </a:lnTo>
                <a:close/>
              </a:path>
            </a:pathLst>
          </a:custGeom>
          <a:blipFill rotWithShape="1">
            <a:blip r:embed="rId3">
              <a:alphaModFix/>
            </a:blip>
            <a:stretch>
              <a:fillRect b="0" l="0" r="0" t="0"/>
            </a:stretch>
          </a:blipFill>
          <a:ln>
            <a:noFill/>
          </a:ln>
        </p:spPr>
      </p:sp>
      <p:sp>
        <p:nvSpPr>
          <p:cNvPr id="85" name="Google Shape;85;p1"/>
          <p:cNvSpPr/>
          <p:nvPr/>
        </p:nvSpPr>
        <p:spPr>
          <a:xfrm>
            <a:off x="16941165" y="970511"/>
            <a:ext cx="318135" cy="318135"/>
          </a:xfrm>
          <a:custGeom>
            <a:rect b="b" l="l" r="r" t="t"/>
            <a:pathLst>
              <a:path extrusionOk="0" h="318135" w="318135">
                <a:moveTo>
                  <a:pt x="0" y="0"/>
                </a:moveTo>
                <a:lnTo>
                  <a:pt x="318135" y="0"/>
                </a:lnTo>
                <a:lnTo>
                  <a:pt x="318135" y="318135"/>
                </a:lnTo>
                <a:lnTo>
                  <a:pt x="0" y="318135"/>
                </a:lnTo>
                <a:lnTo>
                  <a:pt x="0" y="0"/>
                </a:lnTo>
                <a:close/>
              </a:path>
            </a:pathLst>
          </a:custGeom>
          <a:blipFill rotWithShape="1">
            <a:blip r:embed="rId4">
              <a:alphaModFix/>
            </a:blip>
            <a:stretch>
              <a:fillRect b="0" l="0" r="0" t="0"/>
            </a:stretch>
          </a:blipFill>
          <a:ln>
            <a:noFill/>
          </a:ln>
        </p:spPr>
      </p:sp>
      <p:sp>
        <p:nvSpPr>
          <p:cNvPr id="86" name="Google Shape;86;p1"/>
          <p:cNvSpPr/>
          <p:nvPr/>
        </p:nvSpPr>
        <p:spPr>
          <a:xfrm>
            <a:off x="7822152" y="-4182949"/>
            <a:ext cx="8344335" cy="8229600"/>
          </a:xfrm>
          <a:custGeom>
            <a:rect b="b" l="l" r="r" t="t"/>
            <a:pathLst>
              <a:path extrusionOk="0" h="8229600" w="8344335">
                <a:moveTo>
                  <a:pt x="0" y="0"/>
                </a:moveTo>
                <a:lnTo>
                  <a:pt x="8344335" y="0"/>
                </a:lnTo>
                <a:lnTo>
                  <a:pt x="8344335" y="8229600"/>
                </a:lnTo>
                <a:lnTo>
                  <a:pt x="0" y="8229600"/>
                </a:lnTo>
                <a:lnTo>
                  <a:pt x="0" y="0"/>
                </a:lnTo>
                <a:close/>
              </a:path>
            </a:pathLst>
          </a:custGeom>
          <a:blipFill rotWithShape="1">
            <a:blip r:embed="rId5">
              <a:alphaModFix amt="5000"/>
            </a:blip>
            <a:stretch>
              <a:fillRect b="0" l="0" r="0" t="0"/>
            </a:stretch>
          </a:blipFill>
          <a:ln>
            <a:noFill/>
          </a:ln>
        </p:spPr>
      </p:sp>
      <p:pic>
        <p:nvPicPr>
          <p:cNvPr id="87" name="Google Shape;87;p1"/>
          <p:cNvPicPr preferRelativeResize="0"/>
          <p:nvPr/>
        </p:nvPicPr>
        <p:blipFill rotWithShape="1">
          <a:blip r:embed="rId6">
            <a:alphaModFix/>
          </a:blip>
          <a:srcRect b="0" l="22778" r="36614" t="0"/>
          <a:stretch/>
        </p:blipFill>
        <p:spPr>
          <a:xfrm>
            <a:off x="8854915" y="0"/>
            <a:ext cx="6269544" cy="10287000"/>
          </a:xfrm>
          <a:prstGeom prst="rect">
            <a:avLst/>
          </a:prstGeom>
          <a:noFill/>
          <a:ln>
            <a:noFill/>
          </a:ln>
        </p:spPr>
      </p:pic>
      <p:sp>
        <p:nvSpPr>
          <p:cNvPr id="88" name="Google Shape;88;p1"/>
          <p:cNvSpPr/>
          <p:nvPr/>
        </p:nvSpPr>
        <p:spPr>
          <a:xfrm>
            <a:off x="1934770" y="9277350"/>
            <a:ext cx="8344335" cy="8229600"/>
          </a:xfrm>
          <a:custGeom>
            <a:rect b="b" l="l" r="r" t="t"/>
            <a:pathLst>
              <a:path extrusionOk="0" h="8229600" w="8344335">
                <a:moveTo>
                  <a:pt x="0" y="0"/>
                </a:moveTo>
                <a:lnTo>
                  <a:pt x="8344334" y="0"/>
                </a:lnTo>
                <a:lnTo>
                  <a:pt x="8344334" y="8229600"/>
                </a:lnTo>
                <a:lnTo>
                  <a:pt x="0" y="8229600"/>
                </a:lnTo>
                <a:lnTo>
                  <a:pt x="0" y="0"/>
                </a:lnTo>
                <a:close/>
              </a:path>
            </a:pathLst>
          </a:custGeom>
          <a:blipFill rotWithShape="1">
            <a:blip r:embed="rId5">
              <a:alphaModFix amt="5000"/>
            </a:blip>
            <a:stretch>
              <a:fillRect b="0" l="0" r="0" t="0"/>
            </a:stretch>
          </a:blipFill>
          <a:ln>
            <a:noFill/>
          </a:ln>
        </p:spPr>
      </p:sp>
      <p:sp>
        <p:nvSpPr>
          <p:cNvPr id="89" name="Google Shape;89;p1"/>
          <p:cNvSpPr/>
          <p:nvPr/>
        </p:nvSpPr>
        <p:spPr>
          <a:xfrm>
            <a:off x="-209536" y="8416406"/>
            <a:ext cx="1756883" cy="1976802"/>
          </a:xfrm>
          <a:custGeom>
            <a:rect b="b" l="l" r="r" t="t"/>
            <a:pathLst>
              <a:path extrusionOk="0" h="1976802" w="1756883">
                <a:moveTo>
                  <a:pt x="0" y="0"/>
                </a:moveTo>
                <a:lnTo>
                  <a:pt x="1756883" y="0"/>
                </a:lnTo>
                <a:lnTo>
                  <a:pt x="1756883" y="1976802"/>
                </a:lnTo>
                <a:lnTo>
                  <a:pt x="0" y="1976802"/>
                </a:lnTo>
                <a:lnTo>
                  <a:pt x="0" y="0"/>
                </a:lnTo>
                <a:close/>
              </a:path>
            </a:pathLst>
          </a:custGeom>
          <a:blipFill rotWithShape="1">
            <a:blip r:embed="rId7">
              <a:alphaModFix/>
            </a:blip>
            <a:stretch>
              <a:fillRect b="0" l="0" r="0" t="0"/>
            </a:stretch>
          </a:blipFill>
          <a:ln>
            <a:noFill/>
          </a:ln>
        </p:spPr>
      </p:sp>
      <p:sp>
        <p:nvSpPr>
          <p:cNvPr id="90" name="Google Shape;90;p1"/>
          <p:cNvSpPr/>
          <p:nvPr/>
        </p:nvSpPr>
        <p:spPr>
          <a:xfrm>
            <a:off x="15511416" y="-989210"/>
            <a:ext cx="2859498" cy="2859498"/>
          </a:xfrm>
          <a:custGeom>
            <a:rect b="b" l="l" r="r" t="t"/>
            <a:pathLst>
              <a:path extrusionOk="0" h="2859498" w="2859498">
                <a:moveTo>
                  <a:pt x="0" y="0"/>
                </a:moveTo>
                <a:lnTo>
                  <a:pt x="2859498" y="0"/>
                </a:lnTo>
                <a:lnTo>
                  <a:pt x="2859498" y="2859499"/>
                </a:lnTo>
                <a:lnTo>
                  <a:pt x="0" y="2859499"/>
                </a:lnTo>
                <a:lnTo>
                  <a:pt x="0" y="0"/>
                </a:lnTo>
                <a:close/>
              </a:path>
            </a:pathLst>
          </a:custGeom>
          <a:blipFill rotWithShape="1">
            <a:blip r:embed="rId8">
              <a:alphaModFix/>
            </a:blip>
            <a:stretch>
              <a:fillRect b="0" l="0" r="0" t="0"/>
            </a:stretch>
          </a:blipFill>
          <a:ln>
            <a:noFill/>
          </a:ln>
        </p:spPr>
      </p:sp>
      <p:sp>
        <p:nvSpPr>
          <p:cNvPr id="91" name="Google Shape;91;p1"/>
          <p:cNvSpPr txBox="1"/>
          <p:nvPr/>
        </p:nvSpPr>
        <p:spPr>
          <a:xfrm>
            <a:off x="1114425" y="6373720"/>
            <a:ext cx="7415106" cy="7277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PLATAFORMA WEB PARA ESTUDIO GUIADO DE AJEDREZ</a:t>
            </a:r>
            <a:endParaRPr/>
          </a:p>
        </p:txBody>
      </p:sp>
      <p:sp>
        <p:nvSpPr>
          <p:cNvPr id="92" name="Google Shape;92;p1"/>
          <p:cNvSpPr txBox="1"/>
          <p:nvPr/>
        </p:nvSpPr>
        <p:spPr>
          <a:xfrm>
            <a:off x="1547347" y="1012421"/>
            <a:ext cx="6274805" cy="4892678"/>
          </a:xfrm>
          <a:prstGeom prst="rect">
            <a:avLst/>
          </a:prstGeom>
          <a:noFill/>
          <a:ln>
            <a:noFill/>
          </a:ln>
        </p:spPr>
        <p:txBody>
          <a:bodyPr anchorCtr="0" anchor="t" bIns="0" lIns="0" spcFirstLastPara="1" rIns="0" wrap="square" tIns="0">
            <a:spAutoFit/>
          </a:bodyPr>
          <a:lstStyle/>
          <a:p>
            <a:pPr indent="0" lvl="0" marL="0" marR="0" rtl="0" algn="l">
              <a:lnSpc>
                <a:spcPct val="140002"/>
              </a:lnSpc>
              <a:spcBef>
                <a:spcPts val="0"/>
              </a:spcBef>
              <a:spcAft>
                <a:spcPts val="0"/>
              </a:spcAft>
              <a:buNone/>
            </a:pPr>
            <a:r>
              <a:rPr b="1" i="0" lang="en-US" sz="13999" u="none" cap="none" strike="noStrike">
                <a:solidFill>
                  <a:srgbClr val="1D1D1D"/>
                </a:solidFill>
                <a:latin typeface="Arial"/>
                <a:ea typeface="Arial"/>
                <a:cs typeface="Arial"/>
                <a:sym typeface="Arial"/>
              </a:rPr>
              <a:t>STUDY CHESS</a:t>
            </a:r>
            <a:endParaRPr/>
          </a:p>
        </p:txBody>
      </p:sp>
      <p:sp>
        <p:nvSpPr>
          <p:cNvPr id="93" name="Google Shape;93;p1"/>
          <p:cNvSpPr txBox="1"/>
          <p:nvPr/>
        </p:nvSpPr>
        <p:spPr>
          <a:xfrm>
            <a:off x="1028700" y="7162800"/>
            <a:ext cx="5559022" cy="147065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Autor: Bruno Salvador Rojo Chávez - Rafael Ancalipe.</a:t>
            </a:r>
            <a:endParaRPr/>
          </a:p>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Ingeniería en Informática, DUOC UC</a:t>
            </a:r>
            <a:endParaRPr/>
          </a:p>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Fecha: 14-09-2025</a:t>
            </a:r>
            <a:endParaRPr/>
          </a:p>
        </p:txBody>
      </p:sp>
      <p:sp>
        <p:nvSpPr>
          <p:cNvPr id="94" name="Google Shape;94;p1"/>
          <p:cNvSpPr txBox="1"/>
          <p:nvPr/>
        </p:nvSpPr>
        <p:spPr>
          <a:xfrm>
            <a:off x="1756883" y="932411"/>
            <a:ext cx="1995612" cy="35616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Chess Events</a:t>
            </a:r>
            <a:endParaRPr/>
          </a:p>
        </p:txBody>
      </p:sp>
      <p:sp>
        <p:nvSpPr>
          <p:cNvPr id="95" name="Google Shape;95;p1"/>
          <p:cNvSpPr txBox="1"/>
          <p:nvPr/>
        </p:nvSpPr>
        <p:spPr>
          <a:xfrm rot="-5400000">
            <a:off x="15023783" y="7022783"/>
            <a:ext cx="4114800"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https://www.duoc.cl/</a:t>
            </a:r>
            <a:endParaRPr/>
          </a:p>
        </p:txBody>
      </p:sp>
      <p:sp>
        <p:nvSpPr>
          <p:cNvPr id="96" name="Google Shape;96;p1"/>
          <p:cNvSpPr txBox="1"/>
          <p:nvPr/>
        </p:nvSpPr>
        <p:spPr>
          <a:xfrm rot="-5400000">
            <a:off x="16357021" y="2056348"/>
            <a:ext cx="1448257" cy="356169"/>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PAGE 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0"/>
          <p:cNvSpPr txBox="1"/>
          <p:nvPr/>
        </p:nvSpPr>
        <p:spPr>
          <a:xfrm>
            <a:off x="285562" y="7714286"/>
            <a:ext cx="6245290" cy="2585084"/>
          </a:xfrm>
          <a:prstGeom prst="rect">
            <a:avLst/>
          </a:prstGeom>
          <a:noFill/>
          <a:ln>
            <a:noFill/>
          </a:ln>
        </p:spPr>
        <p:txBody>
          <a:bodyPr anchorCtr="0" anchor="t" bIns="0" lIns="0" spcFirstLastPara="1" rIns="0" wrap="square" tIns="0">
            <a:spAutoFit/>
          </a:bodyPr>
          <a:lstStyle/>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Proyecto factible y pertinente para el aprendizaje de ajedrez.</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Evidencia competencias del egreso (dev, cloud, IA, UX, pruebas, gestión).</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Base para mejoras futuras (recomendador ML, PWA).</a:t>
            </a:r>
            <a:endParaRPr/>
          </a:p>
          <a:p>
            <a:pPr indent="0" lvl="0" marL="0" marR="0" rtl="0" algn="l">
              <a:lnSpc>
                <a:spcPct val="140000"/>
              </a:lnSpc>
              <a:spcBef>
                <a:spcPts val="0"/>
              </a:spcBef>
              <a:spcAft>
                <a:spcPts val="0"/>
              </a:spcAft>
              <a:buNone/>
            </a:pPr>
            <a:r>
              <a:t/>
            </a:r>
            <a:endParaRPr b="0" i="0" sz="2100" u="none" cap="none" strike="noStrike">
              <a:solidFill>
                <a:srgbClr val="1D1D1D"/>
              </a:solidFill>
              <a:latin typeface="Montserrat"/>
              <a:ea typeface="Montserrat"/>
              <a:cs typeface="Montserrat"/>
              <a:sym typeface="Montserrat"/>
            </a:endParaRPr>
          </a:p>
        </p:txBody>
      </p:sp>
      <p:sp>
        <p:nvSpPr>
          <p:cNvPr id="254" name="Google Shape;254;p10"/>
          <p:cNvSpPr txBox="1"/>
          <p:nvPr/>
        </p:nvSpPr>
        <p:spPr>
          <a:xfrm>
            <a:off x="9843413" y="961299"/>
            <a:ext cx="6398340" cy="1193802"/>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6999" u="none" cap="none" strike="noStrike">
                <a:solidFill>
                  <a:srgbClr val="1D1D1D"/>
                </a:solidFill>
                <a:latin typeface="Arial"/>
                <a:ea typeface="Arial"/>
                <a:cs typeface="Arial"/>
                <a:sym typeface="Arial"/>
              </a:rPr>
              <a:t>Conclusiones</a:t>
            </a:r>
            <a:endParaRPr/>
          </a:p>
        </p:txBody>
      </p:sp>
      <p:pic>
        <p:nvPicPr>
          <p:cNvPr id="255" name="Google Shape;255;p10"/>
          <p:cNvPicPr preferRelativeResize="0"/>
          <p:nvPr/>
        </p:nvPicPr>
        <p:blipFill rotWithShape="1">
          <a:blip r:embed="rId3">
            <a:alphaModFix/>
          </a:blip>
          <a:srcRect b="0" l="2454" r="2454" t="0"/>
          <a:stretch/>
        </p:blipFill>
        <p:spPr>
          <a:xfrm>
            <a:off x="143612" y="1632323"/>
            <a:ext cx="8503819" cy="5958138"/>
          </a:xfrm>
          <a:prstGeom prst="rect">
            <a:avLst/>
          </a:prstGeom>
          <a:noFill/>
          <a:ln>
            <a:noFill/>
          </a:ln>
        </p:spPr>
      </p:pic>
      <p:sp>
        <p:nvSpPr>
          <p:cNvPr id="256" name="Google Shape;256;p10"/>
          <p:cNvSpPr txBox="1"/>
          <p:nvPr/>
        </p:nvSpPr>
        <p:spPr>
          <a:xfrm>
            <a:off x="8864528" y="7371258"/>
            <a:ext cx="3970068" cy="35616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100" u="none" cap="none" strike="noStrike">
                <a:solidFill>
                  <a:srgbClr val="FFFFFF"/>
                </a:solidFill>
                <a:latin typeface="Montserrat"/>
                <a:ea typeface="Montserrat"/>
                <a:cs typeface="Montserrat"/>
                <a:sym typeface="Montserrat"/>
              </a:rPr>
              <a:t>Professional Tournament</a:t>
            </a:r>
            <a:endParaRPr/>
          </a:p>
        </p:txBody>
      </p:sp>
      <p:sp>
        <p:nvSpPr>
          <p:cNvPr id="257" name="Google Shape;257;p10"/>
          <p:cNvSpPr txBox="1"/>
          <p:nvPr/>
        </p:nvSpPr>
        <p:spPr>
          <a:xfrm>
            <a:off x="12834597" y="7371258"/>
            <a:ext cx="2751871" cy="35616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100" u="none" cap="none" strike="noStrike">
                <a:solidFill>
                  <a:srgbClr val="FFFFFF"/>
                </a:solidFill>
                <a:latin typeface="Montserrat"/>
                <a:ea typeface="Montserrat"/>
                <a:cs typeface="Montserrat"/>
                <a:sym typeface="Montserrat"/>
              </a:rPr>
              <a:t>World Cup</a:t>
            </a:r>
            <a:endParaRPr/>
          </a:p>
        </p:txBody>
      </p:sp>
      <p:sp>
        <p:nvSpPr>
          <p:cNvPr id="258" name="Google Shape;258;p10"/>
          <p:cNvSpPr txBox="1"/>
          <p:nvPr/>
        </p:nvSpPr>
        <p:spPr>
          <a:xfrm>
            <a:off x="9473627" y="6588649"/>
            <a:ext cx="2751871" cy="771459"/>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1" i="0" lang="en-US" sz="4500" u="none" cap="none" strike="noStrike">
                <a:solidFill>
                  <a:srgbClr val="FFFFFF"/>
                </a:solidFill>
                <a:latin typeface="Arial"/>
                <a:ea typeface="Arial"/>
                <a:cs typeface="Arial"/>
                <a:sym typeface="Arial"/>
              </a:rPr>
              <a:t>25++</a:t>
            </a:r>
            <a:endParaRPr/>
          </a:p>
        </p:txBody>
      </p:sp>
      <p:sp>
        <p:nvSpPr>
          <p:cNvPr id="259" name="Google Shape;259;p10"/>
          <p:cNvSpPr txBox="1"/>
          <p:nvPr/>
        </p:nvSpPr>
        <p:spPr>
          <a:xfrm>
            <a:off x="12834597" y="6588649"/>
            <a:ext cx="2751871" cy="771459"/>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1" i="0" lang="en-US" sz="4500" u="none" cap="none" strike="noStrike">
                <a:solidFill>
                  <a:srgbClr val="FFFFFF"/>
                </a:solidFill>
                <a:latin typeface="Arial"/>
                <a:ea typeface="Arial"/>
                <a:cs typeface="Arial"/>
                <a:sym typeface="Arial"/>
              </a:rPr>
              <a:t>10</a:t>
            </a:r>
            <a:endParaRPr/>
          </a:p>
        </p:txBody>
      </p:sp>
      <p:sp>
        <p:nvSpPr>
          <p:cNvPr id="260" name="Google Shape;260;p10"/>
          <p:cNvSpPr/>
          <p:nvPr/>
        </p:nvSpPr>
        <p:spPr>
          <a:xfrm>
            <a:off x="863452" y="786953"/>
            <a:ext cx="501946" cy="685251"/>
          </a:xfrm>
          <a:custGeom>
            <a:rect b="b" l="l" r="r" t="t"/>
            <a:pathLst>
              <a:path extrusionOk="0" h="685251" w="501946">
                <a:moveTo>
                  <a:pt x="0" y="0"/>
                </a:moveTo>
                <a:lnTo>
                  <a:pt x="501946" y="0"/>
                </a:lnTo>
                <a:lnTo>
                  <a:pt x="501946" y="685251"/>
                </a:lnTo>
                <a:lnTo>
                  <a:pt x="0" y="685251"/>
                </a:lnTo>
                <a:lnTo>
                  <a:pt x="0" y="0"/>
                </a:lnTo>
                <a:close/>
              </a:path>
            </a:pathLst>
          </a:custGeom>
          <a:blipFill rotWithShape="1">
            <a:blip r:embed="rId4">
              <a:alphaModFix/>
            </a:blip>
            <a:stretch>
              <a:fillRect b="0" l="0" r="0" t="0"/>
            </a:stretch>
          </a:blipFill>
          <a:ln>
            <a:noFill/>
          </a:ln>
        </p:spPr>
      </p:sp>
      <p:sp>
        <p:nvSpPr>
          <p:cNvPr id="261" name="Google Shape;261;p10"/>
          <p:cNvSpPr/>
          <p:nvPr/>
        </p:nvSpPr>
        <p:spPr>
          <a:xfrm>
            <a:off x="16941165" y="970511"/>
            <a:ext cx="318135" cy="318135"/>
          </a:xfrm>
          <a:custGeom>
            <a:rect b="b" l="l" r="r" t="t"/>
            <a:pathLst>
              <a:path extrusionOk="0" h="318135" w="318135">
                <a:moveTo>
                  <a:pt x="0" y="0"/>
                </a:moveTo>
                <a:lnTo>
                  <a:pt x="318135" y="0"/>
                </a:lnTo>
                <a:lnTo>
                  <a:pt x="318135" y="318135"/>
                </a:lnTo>
                <a:lnTo>
                  <a:pt x="0" y="318135"/>
                </a:lnTo>
                <a:lnTo>
                  <a:pt x="0" y="0"/>
                </a:lnTo>
                <a:close/>
              </a:path>
            </a:pathLst>
          </a:custGeom>
          <a:blipFill rotWithShape="1">
            <a:blip r:embed="rId5">
              <a:alphaModFix/>
            </a:blip>
            <a:stretch>
              <a:fillRect b="0" l="0" r="0" t="0"/>
            </a:stretch>
          </a:blipFill>
          <a:ln>
            <a:noFill/>
          </a:ln>
        </p:spPr>
      </p:sp>
      <p:sp>
        <p:nvSpPr>
          <p:cNvPr id="262" name="Google Shape;262;p10"/>
          <p:cNvSpPr/>
          <p:nvPr/>
        </p:nvSpPr>
        <p:spPr>
          <a:xfrm>
            <a:off x="5317413" y="-7259089"/>
            <a:ext cx="8344335" cy="8229600"/>
          </a:xfrm>
          <a:custGeom>
            <a:rect b="b" l="l" r="r" t="t"/>
            <a:pathLst>
              <a:path extrusionOk="0" h="8229600" w="8344335">
                <a:moveTo>
                  <a:pt x="0" y="0"/>
                </a:moveTo>
                <a:lnTo>
                  <a:pt x="8344334" y="0"/>
                </a:lnTo>
                <a:lnTo>
                  <a:pt x="8344334" y="8229600"/>
                </a:lnTo>
                <a:lnTo>
                  <a:pt x="0" y="8229600"/>
                </a:lnTo>
                <a:lnTo>
                  <a:pt x="0" y="0"/>
                </a:lnTo>
                <a:close/>
              </a:path>
            </a:pathLst>
          </a:custGeom>
          <a:blipFill rotWithShape="1">
            <a:blip r:embed="rId6">
              <a:alphaModFix amt="5000"/>
            </a:blip>
            <a:stretch>
              <a:fillRect b="0" l="0" r="0" t="0"/>
            </a:stretch>
          </a:blipFill>
          <a:ln>
            <a:noFill/>
          </a:ln>
        </p:spPr>
      </p:sp>
      <p:sp>
        <p:nvSpPr>
          <p:cNvPr id="263" name="Google Shape;263;p10"/>
          <p:cNvSpPr txBox="1"/>
          <p:nvPr/>
        </p:nvSpPr>
        <p:spPr>
          <a:xfrm rot="-5400000">
            <a:off x="16357054" y="2056314"/>
            <a:ext cx="1448257" cy="35623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PAGE 10</a:t>
            </a:r>
            <a:endParaRPr/>
          </a:p>
        </p:txBody>
      </p:sp>
      <p:sp>
        <p:nvSpPr>
          <p:cNvPr id="264" name="Google Shape;264;p10"/>
          <p:cNvSpPr txBox="1"/>
          <p:nvPr/>
        </p:nvSpPr>
        <p:spPr>
          <a:xfrm>
            <a:off x="1756883" y="932411"/>
            <a:ext cx="1995612" cy="35616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Chess Events</a:t>
            </a:r>
            <a:endParaRPr/>
          </a:p>
        </p:txBody>
      </p:sp>
      <p:sp>
        <p:nvSpPr>
          <p:cNvPr id="265" name="Google Shape;265;p10"/>
          <p:cNvSpPr txBox="1"/>
          <p:nvPr/>
        </p:nvSpPr>
        <p:spPr>
          <a:xfrm>
            <a:off x="8984933" y="2298442"/>
            <a:ext cx="7956233" cy="332803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Study Chess demuestra ser una solución pertinente y factible para el aprendizaje de ajedrez: aborda el problema central ,la dificultad de interpretar salidas técnicas de un motor y transformándolas en retroalimentación pedagógica clara y accionable. Con un MVP alcanzable en un semestre y un stack open-source (React, Firebase, Stockfish, GitHub), el proyecto se puede ejecutar con sprints semanales y control de riesgos (latencia del motor y alcance, mitigados con profundidad ajustada y foco MVP).</a:t>
            </a:r>
            <a:endParaRPr/>
          </a:p>
        </p:txBody>
      </p:sp>
      <p:sp>
        <p:nvSpPr>
          <p:cNvPr id="266" name="Google Shape;266;p10"/>
          <p:cNvSpPr txBox="1"/>
          <p:nvPr/>
        </p:nvSpPr>
        <p:spPr>
          <a:xfrm>
            <a:off x="8984933" y="6406602"/>
            <a:ext cx="7956233" cy="369950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Study Chess es un proyecto factible y pertinente que evidencia competencias del perfil (full-stack, cloud, IA, UX, pruebas y gestión ágil), aporta valor pedagógico al mejorar indicadores de aprendizaje y usabilidad, y deja una base sólida para escalar (recomendador con ML, PWA/offline, analítica de progreso y adopción en contextos educativos).</a:t>
            </a:r>
            <a:endParaRPr/>
          </a:p>
          <a:p>
            <a:pPr indent="0" lvl="0" marL="0" marR="0" rtl="0" algn="l">
              <a:lnSpc>
                <a:spcPct val="140000"/>
              </a:lnSpc>
              <a:spcBef>
                <a:spcPts val="0"/>
              </a:spcBef>
              <a:spcAft>
                <a:spcPts val="0"/>
              </a:spcAft>
              <a:buNone/>
            </a:pPr>
            <a:r>
              <a:t/>
            </a:r>
            <a:endParaRPr b="0" i="0" sz="2100" u="none" cap="none" strike="noStrike">
              <a:solidFill>
                <a:srgbClr val="1D1D1D"/>
              </a:solidFill>
              <a:latin typeface="Montserrat"/>
              <a:ea typeface="Montserrat"/>
              <a:cs typeface="Montserrat"/>
              <a:sym typeface="Montserrat"/>
            </a:endParaRPr>
          </a:p>
          <a:p>
            <a:pPr indent="0" lvl="0" marL="0" marR="0" rtl="0" algn="l">
              <a:lnSpc>
                <a:spcPct val="140000"/>
              </a:lnSpc>
              <a:spcBef>
                <a:spcPts val="0"/>
              </a:spcBef>
              <a:spcAft>
                <a:spcPts val="0"/>
              </a:spcAft>
              <a:buNone/>
            </a:pPr>
            <a:r>
              <a:t/>
            </a:r>
            <a:endParaRPr b="0" i="0" sz="2100" u="none" cap="none" strike="noStrike">
              <a:solidFill>
                <a:srgbClr val="1D1D1D"/>
              </a:solidFill>
              <a:latin typeface="Montserrat"/>
              <a:ea typeface="Montserrat"/>
              <a:cs typeface="Montserrat"/>
              <a:sym typeface="Montserrat"/>
            </a:endParaRPr>
          </a:p>
          <a:p>
            <a:pPr indent="0" lvl="0" marL="0" marR="0" rtl="0" algn="l">
              <a:lnSpc>
                <a:spcPct val="140000"/>
              </a:lnSpc>
              <a:spcBef>
                <a:spcPts val="0"/>
              </a:spcBef>
              <a:spcAft>
                <a:spcPts val="0"/>
              </a:spcAft>
              <a:buNone/>
            </a:pPr>
            <a:r>
              <a:t/>
            </a:r>
            <a:endParaRPr b="0" i="0" sz="2100" u="none" cap="none" strike="noStrike">
              <a:solidFill>
                <a:srgbClr val="1D1D1D"/>
              </a:solidFill>
              <a:latin typeface="Montserrat"/>
              <a:ea typeface="Montserrat"/>
              <a:cs typeface="Montserrat"/>
              <a:sym typeface="Montserrat"/>
            </a:endParaRPr>
          </a:p>
          <a:p>
            <a:pPr indent="0" lvl="0" marL="0" marR="0" rtl="0" algn="l">
              <a:lnSpc>
                <a:spcPct val="140000"/>
              </a:lnSpc>
              <a:spcBef>
                <a:spcPts val="0"/>
              </a:spcBef>
              <a:spcAft>
                <a:spcPts val="0"/>
              </a:spcAft>
              <a:buNone/>
            </a:pPr>
            <a:r>
              <a:t/>
            </a:r>
            <a:endParaRPr b="0" i="0" sz="2100" u="none" cap="none" strike="noStrike">
              <a:solidFill>
                <a:srgbClr val="1D1D1D"/>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11"/>
          <p:cNvPicPr preferRelativeResize="0"/>
          <p:nvPr/>
        </p:nvPicPr>
        <p:blipFill rotWithShape="1">
          <a:blip r:embed="rId3">
            <a:alphaModFix/>
          </a:blip>
          <a:srcRect b="0" l="2454" r="2454" t="0"/>
          <a:stretch/>
        </p:blipFill>
        <p:spPr>
          <a:xfrm>
            <a:off x="285562" y="1610254"/>
            <a:ext cx="8503819" cy="5958138"/>
          </a:xfrm>
          <a:prstGeom prst="rect">
            <a:avLst/>
          </a:prstGeom>
          <a:noFill/>
          <a:ln>
            <a:noFill/>
          </a:ln>
        </p:spPr>
      </p:pic>
      <p:sp>
        <p:nvSpPr>
          <p:cNvPr id="272" name="Google Shape;272;p11"/>
          <p:cNvSpPr/>
          <p:nvPr/>
        </p:nvSpPr>
        <p:spPr>
          <a:xfrm>
            <a:off x="863452" y="786953"/>
            <a:ext cx="501946" cy="685251"/>
          </a:xfrm>
          <a:custGeom>
            <a:rect b="b" l="l" r="r" t="t"/>
            <a:pathLst>
              <a:path extrusionOk="0" h="685251" w="501946">
                <a:moveTo>
                  <a:pt x="0" y="0"/>
                </a:moveTo>
                <a:lnTo>
                  <a:pt x="501946" y="0"/>
                </a:lnTo>
                <a:lnTo>
                  <a:pt x="501946" y="685251"/>
                </a:lnTo>
                <a:lnTo>
                  <a:pt x="0" y="685251"/>
                </a:lnTo>
                <a:lnTo>
                  <a:pt x="0" y="0"/>
                </a:lnTo>
                <a:close/>
              </a:path>
            </a:pathLst>
          </a:custGeom>
          <a:blipFill rotWithShape="1">
            <a:blip r:embed="rId4">
              <a:alphaModFix/>
            </a:blip>
            <a:stretch>
              <a:fillRect b="0" l="0" r="0" t="0"/>
            </a:stretch>
          </a:blipFill>
          <a:ln>
            <a:noFill/>
          </a:ln>
        </p:spPr>
      </p:sp>
      <p:sp>
        <p:nvSpPr>
          <p:cNvPr id="273" name="Google Shape;273;p11"/>
          <p:cNvSpPr/>
          <p:nvPr/>
        </p:nvSpPr>
        <p:spPr>
          <a:xfrm>
            <a:off x="16941165" y="970511"/>
            <a:ext cx="318135" cy="318135"/>
          </a:xfrm>
          <a:custGeom>
            <a:rect b="b" l="l" r="r" t="t"/>
            <a:pathLst>
              <a:path extrusionOk="0" h="318135" w="318135">
                <a:moveTo>
                  <a:pt x="0" y="0"/>
                </a:moveTo>
                <a:lnTo>
                  <a:pt x="318135" y="0"/>
                </a:lnTo>
                <a:lnTo>
                  <a:pt x="318135" y="318135"/>
                </a:lnTo>
                <a:lnTo>
                  <a:pt x="0" y="318135"/>
                </a:lnTo>
                <a:lnTo>
                  <a:pt x="0" y="0"/>
                </a:lnTo>
                <a:close/>
              </a:path>
            </a:pathLst>
          </a:custGeom>
          <a:blipFill rotWithShape="1">
            <a:blip r:embed="rId5">
              <a:alphaModFix/>
            </a:blip>
            <a:stretch>
              <a:fillRect b="0" l="0" r="0" t="0"/>
            </a:stretch>
          </a:blipFill>
          <a:ln>
            <a:noFill/>
          </a:ln>
        </p:spPr>
      </p:sp>
      <p:sp>
        <p:nvSpPr>
          <p:cNvPr id="274" name="Google Shape;274;p11"/>
          <p:cNvSpPr/>
          <p:nvPr/>
        </p:nvSpPr>
        <p:spPr>
          <a:xfrm>
            <a:off x="5317413" y="-7259089"/>
            <a:ext cx="8344335" cy="8229600"/>
          </a:xfrm>
          <a:custGeom>
            <a:rect b="b" l="l" r="r" t="t"/>
            <a:pathLst>
              <a:path extrusionOk="0" h="8229600" w="8344335">
                <a:moveTo>
                  <a:pt x="0" y="0"/>
                </a:moveTo>
                <a:lnTo>
                  <a:pt x="8344334" y="0"/>
                </a:lnTo>
                <a:lnTo>
                  <a:pt x="8344334" y="8229600"/>
                </a:lnTo>
                <a:lnTo>
                  <a:pt x="0" y="8229600"/>
                </a:lnTo>
                <a:lnTo>
                  <a:pt x="0" y="0"/>
                </a:lnTo>
                <a:close/>
              </a:path>
            </a:pathLst>
          </a:custGeom>
          <a:blipFill rotWithShape="1">
            <a:blip r:embed="rId6">
              <a:alphaModFix amt="5000"/>
            </a:blip>
            <a:stretch>
              <a:fillRect b="0" l="0" r="0" t="0"/>
            </a:stretch>
          </a:blipFill>
          <a:ln>
            <a:noFill/>
          </a:ln>
        </p:spPr>
      </p:sp>
      <p:sp>
        <p:nvSpPr>
          <p:cNvPr id="275" name="Google Shape;275;p11"/>
          <p:cNvSpPr/>
          <p:nvPr/>
        </p:nvSpPr>
        <p:spPr>
          <a:xfrm>
            <a:off x="8926552" y="6750574"/>
            <a:ext cx="7315200" cy="3245289"/>
          </a:xfrm>
          <a:custGeom>
            <a:rect b="b" l="l" r="r" t="t"/>
            <a:pathLst>
              <a:path extrusionOk="0" h="3245289" w="7315200">
                <a:moveTo>
                  <a:pt x="0" y="0"/>
                </a:moveTo>
                <a:lnTo>
                  <a:pt x="7315200" y="0"/>
                </a:lnTo>
                <a:lnTo>
                  <a:pt x="7315200" y="3245288"/>
                </a:lnTo>
                <a:lnTo>
                  <a:pt x="0" y="3245288"/>
                </a:lnTo>
                <a:lnTo>
                  <a:pt x="0" y="0"/>
                </a:lnTo>
                <a:close/>
              </a:path>
            </a:pathLst>
          </a:custGeom>
          <a:blipFill rotWithShape="1">
            <a:blip r:embed="rId7">
              <a:alphaModFix/>
            </a:blip>
            <a:stretch>
              <a:fillRect b="0" l="0" r="0" t="0"/>
            </a:stretch>
          </a:blipFill>
          <a:ln>
            <a:noFill/>
          </a:ln>
        </p:spPr>
      </p:sp>
      <p:sp>
        <p:nvSpPr>
          <p:cNvPr id="276" name="Google Shape;276;p11"/>
          <p:cNvSpPr txBox="1"/>
          <p:nvPr/>
        </p:nvSpPr>
        <p:spPr>
          <a:xfrm>
            <a:off x="285562" y="7714286"/>
            <a:ext cx="6245290" cy="2585084"/>
          </a:xfrm>
          <a:prstGeom prst="rect">
            <a:avLst/>
          </a:prstGeom>
          <a:noFill/>
          <a:ln>
            <a:noFill/>
          </a:ln>
        </p:spPr>
        <p:txBody>
          <a:bodyPr anchorCtr="0" anchor="t" bIns="0" lIns="0" spcFirstLastPara="1" rIns="0" wrap="square" tIns="0">
            <a:spAutoFit/>
          </a:bodyPr>
          <a:lstStyle/>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Planificación ágil y iteración continua mejoraron el enfoque.</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Aprendizaje clave: traducir salida técnica en valor pedagógico.</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Fortalece mi stack y mi portafolio profesional.</a:t>
            </a:r>
            <a:endParaRPr/>
          </a:p>
          <a:p>
            <a:pPr indent="0" lvl="0" marL="0" marR="0" rtl="0" algn="l">
              <a:lnSpc>
                <a:spcPct val="140000"/>
              </a:lnSpc>
              <a:spcBef>
                <a:spcPts val="0"/>
              </a:spcBef>
              <a:spcAft>
                <a:spcPts val="0"/>
              </a:spcAft>
              <a:buNone/>
            </a:pPr>
            <a:r>
              <a:t/>
            </a:r>
            <a:endParaRPr b="0" i="0" sz="2100" u="none" cap="none" strike="noStrike">
              <a:solidFill>
                <a:srgbClr val="1D1D1D"/>
              </a:solidFill>
              <a:latin typeface="Montserrat"/>
              <a:ea typeface="Montserrat"/>
              <a:cs typeface="Montserrat"/>
              <a:sym typeface="Montserrat"/>
            </a:endParaRPr>
          </a:p>
        </p:txBody>
      </p:sp>
      <p:sp>
        <p:nvSpPr>
          <p:cNvPr id="277" name="Google Shape;277;p11"/>
          <p:cNvSpPr txBox="1"/>
          <p:nvPr/>
        </p:nvSpPr>
        <p:spPr>
          <a:xfrm>
            <a:off x="9843413" y="961299"/>
            <a:ext cx="6398340" cy="1193802"/>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6999" u="none" cap="none" strike="noStrike">
                <a:solidFill>
                  <a:srgbClr val="1D1D1D"/>
                </a:solidFill>
                <a:latin typeface="Arial"/>
                <a:ea typeface="Arial"/>
                <a:cs typeface="Arial"/>
                <a:sym typeface="Arial"/>
              </a:rPr>
              <a:t>Reflexión</a:t>
            </a:r>
            <a:endParaRPr/>
          </a:p>
        </p:txBody>
      </p:sp>
      <p:sp>
        <p:nvSpPr>
          <p:cNvPr id="278" name="Google Shape;278;p11"/>
          <p:cNvSpPr txBox="1"/>
          <p:nvPr/>
        </p:nvSpPr>
        <p:spPr>
          <a:xfrm rot="-5400000">
            <a:off x="16357054" y="2056314"/>
            <a:ext cx="1448257" cy="35623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PAGE 11</a:t>
            </a:r>
            <a:endParaRPr/>
          </a:p>
        </p:txBody>
      </p:sp>
      <p:sp>
        <p:nvSpPr>
          <p:cNvPr id="279" name="Google Shape;279;p11"/>
          <p:cNvSpPr txBox="1"/>
          <p:nvPr/>
        </p:nvSpPr>
        <p:spPr>
          <a:xfrm>
            <a:off x="1756883" y="932411"/>
            <a:ext cx="1995612" cy="35616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Chess Events</a:t>
            </a:r>
            <a:endParaRPr/>
          </a:p>
        </p:txBody>
      </p:sp>
      <p:sp>
        <p:nvSpPr>
          <p:cNvPr id="280" name="Google Shape;280;p11"/>
          <p:cNvSpPr txBox="1"/>
          <p:nvPr/>
        </p:nvSpPr>
        <p:spPr>
          <a:xfrm>
            <a:off x="9144000" y="3298714"/>
            <a:ext cx="7956233" cy="332803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Trabajar en Study Chess con planificación ágil e iteraciones cortas me permitió mantener el foco, priorizar el MVP y decidir con evidencia. El aprendizaje central fue transformar la salida técnica del motor en explicaciones pedagógicas útiles para el usuario, conectando tecnología con valor educativo. Este proyecto consolidó mi stack web e IA, fortaleció mis buenas prácticas de ingeniería y documentación, y aportó evidencia concreta a mi portafolio y proyección profesional.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12"/>
          <p:cNvPicPr preferRelativeResize="0"/>
          <p:nvPr/>
        </p:nvPicPr>
        <p:blipFill rotWithShape="1">
          <a:blip r:embed="rId3">
            <a:alphaModFix/>
          </a:blip>
          <a:srcRect b="0" l="13337" r="13336" t="0"/>
          <a:stretch/>
        </p:blipFill>
        <p:spPr>
          <a:xfrm>
            <a:off x="285562" y="1610254"/>
            <a:ext cx="8503819" cy="5958138"/>
          </a:xfrm>
          <a:prstGeom prst="rect">
            <a:avLst/>
          </a:prstGeom>
          <a:noFill/>
          <a:ln>
            <a:noFill/>
          </a:ln>
        </p:spPr>
      </p:pic>
      <p:sp>
        <p:nvSpPr>
          <p:cNvPr id="286" name="Google Shape;286;p12"/>
          <p:cNvSpPr/>
          <p:nvPr/>
        </p:nvSpPr>
        <p:spPr>
          <a:xfrm>
            <a:off x="863452" y="786953"/>
            <a:ext cx="501946" cy="685251"/>
          </a:xfrm>
          <a:custGeom>
            <a:rect b="b" l="l" r="r" t="t"/>
            <a:pathLst>
              <a:path extrusionOk="0" h="685251" w="501946">
                <a:moveTo>
                  <a:pt x="0" y="0"/>
                </a:moveTo>
                <a:lnTo>
                  <a:pt x="501946" y="0"/>
                </a:lnTo>
                <a:lnTo>
                  <a:pt x="501946" y="685251"/>
                </a:lnTo>
                <a:lnTo>
                  <a:pt x="0" y="685251"/>
                </a:lnTo>
                <a:lnTo>
                  <a:pt x="0" y="0"/>
                </a:lnTo>
                <a:close/>
              </a:path>
            </a:pathLst>
          </a:custGeom>
          <a:blipFill rotWithShape="1">
            <a:blip r:embed="rId4">
              <a:alphaModFix/>
            </a:blip>
            <a:stretch>
              <a:fillRect b="0" l="0" r="0" t="0"/>
            </a:stretch>
          </a:blipFill>
          <a:ln>
            <a:noFill/>
          </a:ln>
        </p:spPr>
      </p:sp>
      <p:sp>
        <p:nvSpPr>
          <p:cNvPr id="287" name="Google Shape;287;p12"/>
          <p:cNvSpPr/>
          <p:nvPr/>
        </p:nvSpPr>
        <p:spPr>
          <a:xfrm>
            <a:off x="16941165" y="970511"/>
            <a:ext cx="318135" cy="318135"/>
          </a:xfrm>
          <a:custGeom>
            <a:rect b="b" l="l" r="r" t="t"/>
            <a:pathLst>
              <a:path extrusionOk="0" h="318135" w="318135">
                <a:moveTo>
                  <a:pt x="0" y="0"/>
                </a:moveTo>
                <a:lnTo>
                  <a:pt x="318135" y="0"/>
                </a:lnTo>
                <a:lnTo>
                  <a:pt x="318135" y="318135"/>
                </a:lnTo>
                <a:lnTo>
                  <a:pt x="0" y="318135"/>
                </a:lnTo>
                <a:lnTo>
                  <a:pt x="0" y="0"/>
                </a:lnTo>
                <a:close/>
              </a:path>
            </a:pathLst>
          </a:custGeom>
          <a:blipFill rotWithShape="1">
            <a:blip r:embed="rId5">
              <a:alphaModFix/>
            </a:blip>
            <a:stretch>
              <a:fillRect b="0" l="0" r="0" t="0"/>
            </a:stretch>
          </a:blipFill>
          <a:ln>
            <a:noFill/>
          </a:ln>
        </p:spPr>
      </p:sp>
      <p:sp>
        <p:nvSpPr>
          <p:cNvPr id="288" name="Google Shape;288;p12"/>
          <p:cNvSpPr/>
          <p:nvPr/>
        </p:nvSpPr>
        <p:spPr>
          <a:xfrm>
            <a:off x="5317413" y="-7259089"/>
            <a:ext cx="8344335" cy="8229600"/>
          </a:xfrm>
          <a:custGeom>
            <a:rect b="b" l="l" r="r" t="t"/>
            <a:pathLst>
              <a:path extrusionOk="0" h="8229600" w="8344335">
                <a:moveTo>
                  <a:pt x="0" y="0"/>
                </a:moveTo>
                <a:lnTo>
                  <a:pt x="8344334" y="0"/>
                </a:lnTo>
                <a:lnTo>
                  <a:pt x="8344334" y="8229600"/>
                </a:lnTo>
                <a:lnTo>
                  <a:pt x="0" y="8229600"/>
                </a:lnTo>
                <a:lnTo>
                  <a:pt x="0" y="0"/>
                </a:lnTo>
                <a:close/>
              </a:path>
            </a:pathLst>
          </a:custGeom>
          <a:blipFill rotWithShape="1">
            <a:blip r:embed="rId6">
              <a:alphaModFix amt="5000"/>
            </a:blip>
            <a:stretch>
              <a:fillRect b="0" l="0" r="0" t="0"/>
            </a:stretch>
          </a:blipFill>
          <a:ln>
            <a:noFill/>
          </a:ln>
        </p:spPr>
      </p:sp>
      <p:sp>
        <p:nvSpPr>
          <p:cNvPr id="289" name="Google Shape;289;p12"/>
          <p:cNvSpPr/>
          <p:nvPr/>
        </p:nvSpPr>
        <p:spPr>
          <a:xfrm>
            <a:off x="11474603" y="5091776"/>
            <a:ext cx="1567980" cy="1649519"/>
          </a:xfrm>
          <a:custGeom>
            <a:rect b="b" l="l" r="r" t="t"/>
            <a:pathLst>
              <a:path extrusionOk="0" h="1649519" w="1567980">
                <a:moveTo>
                  <a:pt x="0" y="0"/>
                </a:moveTo>
                <a:lnTo>
                  <a:pt x="1567980" y="0"/>
                </a:lnTo>
                <a:lnTo>
                  <a:pt x="1567980" y="1649519"/>
                </a:lnTo>
                <a:lnTo>
                  <a:pt x="0" y="1649519"/>
                </a:lnTo>
                <a:lnTo>
                  <a:pt x="0" y="0"/>
                </a:lnTo>
                <a:close/>
              </a:path>
            </a:pathLst>
          </a:custGeom>
          <a:blipFill rotWithShape="1">
            <a:blip r:embed="rId7">
              <a:alphaModFix/>
            </a:blip>
            <a:stretch>
              <a:fillRect b="0" l="-2457" r="-11164" t="-6269"/>
            </a:stretch>
          </a:blipFill>
          <a:ln>
            <a:noFill/>
          </a:ln>
        </p:spPr>
      </p:sp>
      <p:sp>
        <p:nvSpPr>
          <p:cNvPr id="290" name="Google Shape;290;p12"/>
          <p:cNvSpPr/>
          <p:nvPr/>
        </p:nvSpPr>
        <p:spPr>
          <a:xfrm>
            <a:off x="10878715" y="2634415"/>
            <a:ext cx="2490526" cy="1400921"/>
          </a:xfrm>
          <a:custGeom>
            <a:rect b="b" l="l" r="r" t="t"/>
            <a:pathLst>
              <a:path extrusionOk="0" h="1400921" w="2490526">
                <a:moveTo>
                  <a:pt x="0" y="0"/>
                </a:moveTo>
                <a:lnTo>
                  <a:pt x="2490526" y="0"/>
                </a:lnTo>
                <a:lnTo>
                  <a:pt x="2490526" y="1400921"/>
                </a:lnTo>
                <a:lnTo>
                  <a:pt x="0" y="1400921"/>
                </a:lnTo>
                <a:lnTo>
                  <a:pt x="0" y="0"/>
                </a:lnTo>
                <a:close/>
              </a:path>
            </a:pathLst>
          </a:custGeom>
          <a:blipFill rotWithShape="1">
            <a:blip r:embed="rId8">
              <a:alphaModFix/>
            </a:blip>
            <a:stretch>
              <a:fillRect b="0" l="0" r="0" t="0"/>
            </a:stretch>
          </a:blipFill>
          <a:ln>
            <a:noFill/>
          </a:ln>
        </p:spPr>
      </p:sp>
      <p:sp>
        <p:nvSpPr>
          <p:cNvPr id="291" name="Google Shape;291;p12"/>
          <p:cNvSpPr/>
          <p:nvPr/>
        </p:nvSpPr>
        <p:spPr>
          <a:xfrm>
            <a:off x="11662704" y="7069244"/>
            <a:ext cx="2440821" cy="883403"/>
          </a:xfrm>
          <a:custGeom>
            <a:rect b="b" l="l" r="r" t="t"/>
            <a:pathLst>
              <a:path extrusionOk="0" h="883403" w="2440821">
                <a:moveTo>
                  <a:pt x="0" y="0"/>
                </a:moveTo>
                <a:lnTo>
                  <a:pt x="2440821" y="0"/>
                </a:lnTo>
                <a:lnTo>
                  <a:pt x="2440821" y="883403"/>
                </a:lnTo>
                <a:lnTo>
                  <a:pt x="0" y="883403"/>
                </a:lnTo>
                <a:lnTo>
                  <a:pt x="0" y="0"/>
                </a:lnTo>
                <a:close/>
              </a:path>
            </a:pathLst>
          </a:custGeom>
          <a:blipFill rotWithShape="1">
            <a:blip r:embed="rId9">
              <a:alphaModFix/>
            </a:blip>
            <a:stretch>
              <a:fillRect b="0" l="0" r="-6467" t="0"/>
            </a:stretch>
          </a:blipFill>
          <a:ln>
            <a:noFill/>
          </a:ln>
        </p:spPr>
      </p:sp>
      <p:sp>
        <p:nvSpPr>
          <p:cNvPr id="292" name="Google Shape;292;p12"/>
          <p:cNvSpPr/>
          <p:nvPr/>
        </p:nvSpPr>
        <p:spPr>
          <a:xfrm>
            <a:off x="10878715" y="3697062"/>
            <a:ext cx="2430608" cy="1194688"/>
          </a:xfrm>
          <a:custGeom>
            <a:rect b="b" l="l" r="r" t="t"/>
            <a:pathLst>
              <a:path extrusionOk="0" h="1194688" w="2430608">
                <a:moveTo>
                  <a:pt x="0" y="0"/>
                </a:moveTo>
                <a:lnTo>
                  <a:pt x="2430607" y="0"/>
                </a:lnTo>
                <a:lnTo>
                  <a:pt x="2430607" y="1194689"/>
                </a:lnTo>
                <a:lnTo>
                  <a:pt x="0" y="1194689"/>
                </a:lnTo>
                <a:lnTo>
                  <a:pt x="0" y="0"/>
                </a:lnTo>
                <a:close/>
              </a:path>
            </a:pathLst>
          </a:custGeom>
          <a:blipFill rotWithShape="1">
            <a:blip r:embed="rId10">
              <a:alphaModFix/>
            </a:blip>
            <a:stretch>
              <a:fillRect b="-576" l="0" r="-11607" t="-575"/>
            </a:stretch>
          </a:blipFill>
          <a:ln>
            <a:noFill/>
          </a:ln>
        </p:spPr>
      </p:sp>
      <p:sp>
        <p:nvSpPr>
          <p:cNvPr id="293" name="Google Shape;293;p12"/>
          <p:cNvSpPr/>
          <p:nvPr/>
        </p:nvSpPr>
        <p:spPr>
          <a:xfrm>
            <a:off x="10768713" y="8152672"/>
            <a:ext cx="2368241" cy="1529489"/>
          </a:xfrm>
          <a:custGeom>
            <a:rect b="b" l="l" r="r" t="t"/>
            <a:pathLst>
              <a:path extrusionOk="0" h="1529489" w="2368241">
                <a:moveTo>
                  <a:pt x="0" y="0"/>
                </a:moveTo>
                <a:lnTo>
                  <a:pt x="2368241" y="0"/>
                </a:lnTo>
                <a:lnTo>
                  <a:pt x="2368241" y="1529489"/>
                </a:lnTo>
                <a:lnTo>
                  <a:pt x="0" y="1529489"/>
                </a:lnTo>
                <a:lnTo>
                  <a:pt x="0" y="0"/>
                </a:lnTo>
                <a:close/>
              </a:path>
            </a:pathLst>
          </a:custGeom>
          <a:blipFill rotWithShape="1">
            <a:blip r:embed="rId11">
              <a:alphaModFix/>
            </a:blip>
            <a:stretch>
              <a:fillRect b="0" l="0" r="0" t="0"/>
            </a:stretch>
          </a:blipFill>
          <a:ln>
            <a:noFill/>
          </a:ln>
        </p:spPr>
      </p:sp>
      <p:sp>
        <p:nvSpPr>
          <p:cNvPr id="294" name="Google Shape;294;p12"/>
          <p:cNvSpPr txBox="1"/>
          <p:nvPr/>
        </p:nvSpPr>
        <p:spPr>
          <a:xfrm>
            <a:off x="9843413" y="961299"/>
            <a:ext cx="6398340" cy="1193802"/>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6999" u="none" cap="none" strike="noStrike">
                <a:solidFill>
                  <a:srgbClr val="1D1D1D"/>
                </a:solidFill>
                <a:latin typeface="Arial"/>
                <a:ea typeface="Arial"/>
                <a:cs typeface="Arial"/>
                <a:sym typeface="Arial"/>
              </a:rPr>
              <a:t>Bibliografía</a:t>
            </a:r>
            <a:endParaRPr/>
          </a:p>
        </p:txBody>
      </p:sp>
      <p:sp>
        <p:nvSpPr>
          <p:cNvPr id="295" name="Google Shape;295;p12"/>
          <p:cNvSpPr txBox="1"/>
          <p:nvPr/>
        </p:nvSpPr>
        <p:spPr>
          <a:xfrm rot="-5400000">
            <a:off x="16542792" y="1870577"/>
            <a:ext cx="1448257" cy="72771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PAGE 12</a:t>
            </a:r>
            <a:endParaRPr/>
          </a:p>
          <a:p>
            <a:pPr indent="0" lvl="0" marL="0" marR="0" rtl="0" algn="r">
              <a:lnSpc>
                <a:spcPct val="140000"/>
              </a:lnSpc>
              <a:spcBef>
                <a:spcPts val="0"/>
              </a:spcBef>
              <a:spcAft>
                <a:spcPts val="0"/>
              </a:spcAft>
              <a:buNone/>
            </a:pPr>
            <a:r>
              <a:t/>
            </a:r>
            <a:endParaRPr b="1" i="0" sz="2100" u="none" cap="none" strike="noStrike">
              <a:solidFill>
                <a:srgbClr val="1D1D1D"/>
              </a:solidFill>
              <a:latin typeface="Montserrat"/>
              <a:ea typeface="Montserrat"/>
              <a:cs typeface="Montserrat"/>
              <a:sym typeface="Montserrat"/>
            </a:endParaRPr>
          </a:p>
        </p:txBody>
      </p:sp>
      <p:sp>
        <p:nvSpPr>
          <p:cNvPr id="296" name="Google Shape;296;p12"/>
          <p:cNvSpPr txBox="1"/>
          <p:nvPr/>
        </p:nvSpPr>
        <p:spPr>
          <a:xfrm>
            <a:off x="1756883" y="932411"/>
            <a:ext cx="1995612" cy="35616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Chess Events</a:t>
            </a:r>
            <a:endParaRPr/>
          </a:p>
        </p:txBody>
      </p:sp>
      <p:sp>
        <p:nvSpPr>
          <p:cNvPr id="297" name="Google Shape;297;p12"/>
          <p:cNvSpPr txBox="1"/>
          <p:nvPr/>
        </p:nvSpPr>
        <p:spPr>
          <a:xfrm>
            <a:off x="9231242" y="2577265"/>
            <a:ext cx="1340226" cy="999193"/>
          </a:xfrm>
          <a:prstGeom prst="rect">
            <a:avLst/>
          </a:prstGeom>
          <a:noFill/>
          <a:ln>
            <a:noFill/>
          </a:ln>
        </p:spPr>
        <p:txBody>
          <a:bodyPr anchorCtr="0" anchor="t" bIns="0" lIns="0" spcFirstLastPara="1" rIns="0" wrap="square" tIns="0">
            <a:spAutoFit/>
          </a:bodyPr>
          <a:lstStyle/>
          <a:p>
            <a:pPr indent="0" lvl="0" marL="0" marR="0" rtl="0" algn="l">
              <a:lnSpc>
                <a:spcPct val="22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0027"/>
              </a:lnSpc>
              <a:spcBef>
                <a:spcPts val="0"/>
              </a:spcBef>
              <a:spcAft>
                <a:spcPts val="0"/>
              </a:spcAft>
              <a:buNone/>
            </a:pPr>
            <a:r>
              <a:rPr b="0" i="0" lang="en-US" sz="2868" u="none" cap="none" strike="noStrike">
                <a:solidFill>
                  <a:srgbClr val="1D1D1D"/>
                </a:solidFill>
                <a:latin typeface="Montserrat"/>
                <a:ea typeface="Montserrat"/>
                <a:cs typeface="Montserrat"/>
                <a:sym typeface="Montserrat"/>
              </a:rPr>
              <a:t>React </a:t>
            </a:r>
            <a:endParaRPr/>
          </a:p>
        </p:txBody>
      </p:sp>
      <p:sp>
        <p:nvSpPr>
          <p:cNvPr id="298" name="Google Shape;298;p12"/>
          <p:cNvSpPr txBox="1"/>
          <p:nvPr/>
        </p:nvSpPr>
        <p:spPr>
          <a:xfrm>
            <a:off x="9144000" y="4182364"/>
            <a:ext cx="1734715" cy="491739"/>
          </a:xfrm>
          <a:prstGeom prst="rect">
            <a:avLst/>
          </a:prstGeom>
          <a:noFill/>
          <a:ln>
            <a:noFill/>
          </a:ln>
        </p:spPr>
        <p:txBody>
          <a:bodyPr anchorCtr="0" anchor="t" bIns="0" lIns="0" spcFirstLastPara="1" rIns="0" wrap="square" tIns="0">
            <a:spAutoFit/>
          </a:bodyPr>
          <a:lstStyle/>
          <a:p>
            <a:pPr indent="0" lvl="0" marL="0" marR="0" rtl="0" algn="l">
              <a:lnSpc>
                <a:spcPct val="140027"/>
              </a:lnSpc>
              <a:spcBef>
                <a:spcPts val="0"/>
              </a:spcBef>
              <a:spcAft>
                <a:spcPts val="0"/>
              </a:spcAft>
              <a:buNone/>
            </a:pPr>
            <a:r>
              <a:rPr b="0" i="0" lang="en-US" sz="2868" u="none" cap="none" strike="noStrike">
                <a:solidFill>
                  <a:srgbClr val="1D1D1D"/>
                </a:solidFill>
                <a:latin typeface="Montserrat"/>
                <a:ea typeface="Montserrat"/>
                <a:cs typeface="Montserrat"/>
                <a:sym typeface="Montserrat"/>
              </a:rPr>
              <a:t>Firebase</a:t>
            </a:r>
            <a:endParaRPr/>
          </a:p>
        </p:txBody>
      </p:sp>
      <p:sp>
        <p:nvSpPr>
          <p:cNvPr id="299" name="Google Shape;299;p12"/>
          <p:cNvSpPr txBox="1"/>
          <p:nvPr/>
        </p:nvSpPr>
        <p:spPr>
          <a:xfrm>
            <a:off x="9033998" y="5642091"/>
            <a:ext cx="1734715" cy="491739"/>
          </a:xfrm>
          <a:prstGeom prst="rect">
            <a:avLst/>
          </a:prstGeom>
          <a:noFill/>
          <a:ln>
            <a:noFill/>
          </a:ln>
        </p:spPr>
        <p:txBody>
          <a:bodyPr anchorCtr="0" anchor="t" bIns="0" lIns="0" spcFirstLastPara="1" rIns="0" wrap="square" tIns="0">
            <a:spAutoFit/>
          </a:bodyPr>
          <a:lstStyle/>
          <a:p>
            <a:pPr indent="0" lvl="0" marL="0" marR="0" rtl="0" algn="l">
              <a:lnSpc>
                <a:spcPct val="140027"/>
              </a:lnSpc>
              <a:spcBef>
                <a:spcPts val="0"/>
              </a:spcBef>
              <a:spcAft>
                <a:spcPts val="0"/>
              </a:spcAft>
              <a:buNone/>
            </a:pPr>
            <a:r>
              <a:rPr b="0" i="0" lang="en-US" sz="2868" u="none" cap="none" strike="noStrike">
                <a:solidFill>
                  <a:srgbClr val="1D1D1D"/>
                </a:solidFill>
                <a:latin typeface="Montserrat"/>
                <a:ea typeface="Montserrat"/>
                <a:cs typeface="Montserrat"/>
                <a:sym typeface="Montserrat"/>
              </a:rPr>
              <a:t>Stockfish</a:t>
            </a:r>
            <a:endParaRPr/>
          </a:p>
        </p:txBody>
      </p:sp>
      <p:sp>
        <p:nvSpPr>
          <p:cNvPr id="300" name="Google Shape;300;p12"/>
          <p:cNvSpPr txBox="1"/>
          <p:nvPr/>
        </p:nvSpPr>
        <p:spPr>
          <a:xfrm>
            <a:off x="9144000" y="6672728"/>
            <a:ext cx="2653319" cy="999193"/>
          </a:xfrm>
          <a:prstGeom prst="rect">
            <a:avLst/>
          </a:prstGeom>
          <a:noFill/>
          <a:ln>
            <a:noFill/>
          </a:ln>
        </p:spPr>
        <p:txBody>
          <a:bodyPr anchorCtr="0" anchor="t" bIns="0" lIns="0" spcFirstLastPara="1" rIns="0" wrap="square" tIns="0">
            <a:spAutoFit/>
          </a:bodyPr>
          <a:lstStyle/>
          <a:p>
            <a:pPr indent="0" lvl="0" marL="0" marR="0" rtl="0" algn="l">
              <a:lnSpc>
                <a:spcPct val="22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0027"/>
              </a:lnSpc>
              <a:spcBef>
                <a:spcPts val="0"/>
              </a:spcBef>
              <a:spcAft>
                <a:spcPts val="0"/>
              </a:spcAft>
              <a:buNone/>
            </a:pPr>
            <a:r>
              <a:rPr b="0" i="0" lang="en-US" sz="2868" u="none" cap="none" strike="noStrike">
                <a:solidFill>
                  <a:srgbClr val="1D1D1D"/>
                </a:solidFill>
                <a:latin typeface="Montserrat"/>
                <a:ea typeface="Montserrat"/>
                <a:cs typeface="Montserrat"/>
                <a:sym typeface="Montserrat"/>
              </a:rPr>
              <a:t>Scrum Guide  </a:t>
            </a:r>
            <a:endParaRPr/>
          </a:p>
        </p:txBody>
      </p:sp>
      <p:sp>
        <p:nvSpPr>
          <p:cNvPr id="301" name="Google Shape;301;p12"/>
          <p:cNvSpPr txBox="1"/>
          <p:nvPr/>
        </p:nvSpPr>
        <p:spPr>
          <a:xfrm>
            <a:off x="9144000" y="8205322"/>
            <a:ext cx="1340226" cy="999193"/>
          </a:xfrm>
          <a:prstGeom prst="rect">
            <a:avLst/>
          </a:prstGeom>
          <a:noFill/>
          <a:ln>
            <a:noFill/>
          </a:ln>
        </p:spPr>
        <p:txBody>
          <a:bodyPr anchorCtr="0" anchor="t" bIns="0" lIns="0" spcFirstLastPara="1" rIns="0" wrap="square" tIns="0">
            <a:spAutoFit/>
          </a:bodyPr>
          <a:lstStyle/>
          <a:p>
            <a:pPr indent="0" lvl="0" marL="0" marR="0" rtl="0" algn="l">
              <a:lnSpc>
                <a:spcPct val="223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0027"/>
              </a:lnSpc>
              <a:spcBef>
                <a:spcPts val="0"/>
              </a:spcBef>
              <a:spcAft>
                <a:spcPts val="0"/>
              </a:spcAft>
              <a:buNone/>
            </a:pPr>
            <a:r>
              <a:rPr b="0" i="0" lang="en-US" sz="2868" u="none" cap="none" strike="noStrike">
                <a:solidFill>
                  <a:srgbClr val="1D1D1D"/>
                </a:solidFill>
                <a:latin typeface="Montserrat"/>
                <a:ea typeface="Montserrat"/>
                <a:cs typeface="Montserrat"/>
                <a:sym typeface="Montserrat"/>
              </a:rPr>
              <a:t>FIDE </a:t>
            </a:r>
            <a:endParaRPr/>
          </a:p>
        </p:txBody>
      </p:sp>
      <p:sp>
        <p:nvSpPr>
          <p:cNvPr id="302" name="Google Shape;302;p12"/>
          <p:cNvSpPr txBox="1"/>
          <p:nvPr/>
        </p:nvSpPr>
        <p:spPr>
          <a:xfrm>
            <a:off x="14034629" y="3130010"/>
            <a:ext cx="4253371" cy="423069"/>
          </a:xfrm>
          <a:prstGeom prst="rect">
            <a:avLst/>
          </a:prstGeom>
          <a:noFill/>
          <a:ln>
            <a:noFill/>
          </a:ln>
        </p:spPr>
        <p:txBody>
          <a:bodyPr anchorCtr="0" anchor="t" bIns="0" lIns="0" spcFirstLastPara="1" rIns="0" wrap="square" tIns="0">
            <a:spAutoFit/>
          </a:bodyPr>
          <a:lstStyle/>
          <a:p>
            <a:pPr indent="0" lvl="0" marL="0" marR="0" rtl="0" algn="l">
              <a:lnSpc>
                <a:spcPct val="140032"/>
              </a:lnSpc>
              <a:spcBef>
                <a:spcPts val="0"/>
              </a:spcBef>
              <a:spcAft>
                <a:spcPts val="0"/>
              </a:spcAft>
              <a:buNone/>
            </a:pPr>
            <a:r>
              <a:rPr b="0" i="0" lang="en-US" sz="2468" u="none" cap="none" strike="noStrike">
                <a:solidFill>
                  <a:srgbClr val="1D1D1D"/>
                </a:solidFill>
                <a:latin typeface="Montserrat"/>
                <a:ea typeface="Montserrat"/>
                <a:cs typeface="Montserrat"/>
                <a:sym typeface="Montserrat"/>
              </a:rPr>
              <a:t> https://react.dev/learn</a:t>
            </a:r>
            <a:endParaRPr/>
          </a:p>
        </p:txBody>
      </p:sp>
      <p:sp>
        <p:nvSpPr>
          <p:cNvPr id="303" name="Google Shape;303;p12"/>
          <p:cNvSpPr txBox="1"/>
          <p:nvPr/>
        </p:nvSpPr>
        <p:spPr>
          <a:xfrm>
            <a:off x="14034629" y="4343720"/>
            <a:ext cx="4253371" cy="861219"/>
          </a:xfrm>
          <a:prstGeom prst="rect">
            <a:avLst/>
          </a:prstGeom>
          <a:noFill/>
          <a:ln>
            <a:noFill/>
          </a:ln>
        </p:spPr>
        <p:txBody>
          <a:bodyPr anchorCtr="0" anchor="t" bIns="0" lIns="0" spcFirstLastPara="1" rIns="0" wrap="square" tIns="0">
            <a:spAutoFit/>
          </a:bodyPr>
          <a:lstStyle/>
          <a:p>
            <a:pPr indent="0" lvl="0" marL="0" marR="0" rtl="0" algn="l">
              <a:lnSpc>
                <a:spcPct val="140032"/>
              </a:lnSpc>
              <a:spcBef>
                <a:spcPts val="0"/>
              </a:spcBef>
              <a:spcAft>
                <a:spcPts val="0"/>
              </a:spcAft>
              <a:buNone/>
            </a:pPr>
            <a:r>
              <a:rPr b="0" i="0" lang="en-US" sz="2468" u="none" cap="none" strike="noStrike">
                <a:solidFill>
                  <a:srgbClr val="1D1D1D"/>
                </a:solidFill>
                <a:latin typeface="Montserrat"/>
                <a:ea typeface="Montserrat"/>
                <a:cs typeface="Montserrat"/>
                <a:sym typeface="Montserrat"/>
              </a:rPr>
              <a:t>https://firebase.google.com/docs</a:t>
            </a:r>
            <a:endParaRPr/>
          </a:p>
        </p:txBody>
      </p:sp>
      <p:sp>
        <p:nvSpPr>
          <p:cNvPr id="304" name="Google Shape;304;p12"/>
          <p:cNvSpPr txBox="1"/>
          <p:nvPr/>
        </p:nvSpPr>
        <p:spPr>
          <a:xfrm>
            <a:off x="14115067" y="5681189"/>
            <a:ext cx="4253371" cy="861219"/>
          </a:xfrm>
          <a:prstGeom prst="rect">
            <a:avLst/>
          </a:prstGeom>
          <a:noFill/>
          <a:ln>
            <a:noFill/>
          </a:ln>
        </p:spPr>
        <p:txBody>
          <a:bodyPr anchorCtr="0" anchor="t" bIns="0" lIns="0" spcFirstLastPara="1" rIns="0" wrap="square" tIns="0">
            <a:spAutoFit/>
          </a:bodyPr>
          <a:lstStyle/>
          <a:p>
            <a:pPr indent="0" lvl="0" marL="0" marR="0" rtl="0" algn="l">
              <a:lnSpc>
                <a:spcPct val="140032"/>
              </a:lnSpc>
              <a:spcBef>
                <a:spcPts val="0"/>
              </a:spcBef>
              <a:spcAft>
                <a:spcPts val="0"/>
              </a:spcAft>
              <a:buNone/>
            </a:pPr>
            <a:r>
              <a:rPr b="0" i="0" lang="en-US" sz="2468" u="none" cap="none" strike="noStrike">
                <a:solidFill>
                  <a:srgbClr val="1D1D1D"/>
                </a:solidFill>
                <a:latin typeface="Montserrat"/>
                <a:ea typeface="Montserrat"/>
                <a:cs typeface="Montserrat"/>
                <a:sym typeface="Montserrat"/>
              </a:rPr>
              <a:t>https://github.com/official-stockfish/Stockfish</a:t>
            </a:r>
            <a:endParaRPr/>
          </a:p>
        </p:txBody>
      </p:sp>
      <p:sp>
        <p:nvSpPr>
          <p:cNvPr id="305" name="Google Shape;305;p12"/>
          <p:cNvSpPr txBox="1"/>
          <p:nvPr/>
        </p:nvSpPr>
        <p:spPr>
          <a:xfrm>
            <a:off x="14103525" y="7333045"/>
            <a:ext cx="4253371" cy="423069"/>
          </a:xfrm>
          <a:prstGeom prst="rect">
            <a:avLst/>
          </a:prstGeom>
          <a:noFill/>
          <a:ln>
            <a:noFill/>
          </a:ln>
        </p:spPr>
        <p:txBody>
          <a:bodyPr anchorCtr="0" anchor="t" bIns="0" lIns="0" spcFirstLastPara="1" rIns="0" wrap="square" tIns="0">
            <a:spAutoFit/>
          </a:bodyPr>
          <a:lstStyle/>
          <a:p>
            <a:pPr indent="0" lvl="0" marL="0" marR="0" rtl="0" algn="l">
              <a:lnSpc>
                <a:spcPct val="140032"/>
              </a:lnSpc>
              <a:spcBef>
                <a:spcPts val="0"/>
              </a:spcBef>
              <a:spcAft>
                <a:spcPts val="0"/>
              </a:spcAft>
              <a:buNone/>
            </a:pPr>
            <a:r>
              <a:rPr b="0" i="0" lang="en-US" sz="2468" u="none" cap="none" strike="noStrike">
                <a:solidFill>
                  <a:srgbClr val="1D1D1D"/>
                </a:solidFill>
                <a:latin typeface="Montserrat"/>
                <a:ea typeface="Montserrat"/>
                <a:cs typeface="Montserrat"/>
                <a:sym typeface="Montserrat"/>
              </a:rPr>
              <a:t>https://scrumguides.org/</a:t>
            </a:r>
            <a:endParaRPr/>
          </a:p>
        </p:txBody>
      </p:sp>
      <p:sp>
        <p:nvSpPr>
          <p:cNvPr id="306" name="Google Shape;306;p12"/>
          <p:cNvSpPr txBox="1"/>
          <p:nvPr/>
        </p:nvSpPr>
        <p:spPr>
          <a:xfrm>
            <a:off x="14115067" y="8570548"/>
            <a:ext cx="4253371" cy="861219"/>
          </a:xfrm>
          <a:prstGeom prst="rect">
            <a:avLst/>
          </a:prstGeom>
          <a:noFill/>
          <a:ln>
            <a:noFill/>
          </a:ln>
        </p:spPr>
        <p:txBody>
          <a:bodyPr anchorCtr="0" anchor="t" bIns="0" lIns="0" spcFirstLastPara="1" rIns="0" wrap="square" tIns="0">
            <a:spAutoFit/>
          </a:bodyPr>
          <a:lstStyle/>
          <a:p>
            <a:pPr indent="0" lvl="0" marL="0" marR="0" rtl="0" algn="l">
              <a:lnSpc>
                <a:spcPct val="140032"/>
              </a:lnSpc>
              <a:spcBef>
                <a:spcPts val="0"/>
              </a:spcBef>
              <a:spcAft>
                <a:spcPts val="0"/>
              </a:spcAft>
              <a:buNone/>
            </a:pPr>
            <a:r>
              <a:rPr b="0" i="0" lang="en-US" sz="2468" u="none" cap="none" strike="noStrike">
                <a:solidFill>
                  <a:srgbClr val="1D1D1D"/>
                </a:solidFill>
                <a:latin typeface="Montserrat"/>
                <a:ea typeface="Montserrat"/>
                <a:cs typeface="Montserrat"/>
                <a:sym typeface="Montserrat"/>
              </a:rPr>
              <a:t>https://handbook.fide.com/chapter/e012023</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15404" r="-15405" t="0"/>
            </a:stretch>
          </a:blipFill>
          <a:ln>
            <a:noFill/>
          </a:ln>
        </p:spPr>
      </p:sp>
      <p:sp>
        <p:nvSpPr>
          <p:cNvPr id="312" name="Google Shape;312;p13"/>
          <p:cNvSpPr/>
          <p:nvPr/>
        </p:nvSpPr>
        <p:spPr>
          <a:xfrm>
            <a:off x="863452" y="786953"/>
            <a:ext cx="501946" cy="685251"/>
          </a:xfrm>
          <a:custGeom>
            <a:rect b="b" l="l" r="r" t="t"/>
            <a:pathLst>
              <a:path extrusionOk="0" h="685251" w="501946">
                <a:moveTo>
                  <a:pt x="0" y="0"/>
                </a:moveTo>
                <a:lnTo>
                  <a:pt x="501946" y="0"/>
                </a:lnTo>
                <a:lnTo>
                  <a:pt x="501946" y="685251"/>
                </a:lnTo>
                <a:lnTo>
                  <a:pt x="0" y="685251"/>
                </a:lnTo>
                <a:lnTo>
                  <a:pt x="0" y="0"/>
                </a:lnTo>
                <a:close/>
              </a:path>
            </a:pathLst>
          </a:custGeom>
          <a:blipFill rotWithShape="1">
            <a:blip r:embed="rId4">
              <a:alphaModFix/>
            </a:blip>
            <a:stretch>
              <a:fillRect b="0" l="0" r="0" t="0"/>
            </a:stretch>
          </a:blipFill>
          <a:ln>
            <a:noFill/>
          </a:ln>
        </p:spPr>
      </p:sp>
      <p:sp>
        <p:nvSpPr>
          <p:cNvPr id="313" name="Google Shape;313;p13"/>
          <p:cNvSpPr/>
          <p:nvPr/>
        </p:nvSpPr>
        <p:spPr>
          <a:xfrm>
            <a:off x="16941165" y="970511"/>
            <a:ext cx="318135" cy="318135"/>
          </a:xfrm>
          <a:custGeom>
            <a:rect b="b" l="l" r="r" t="t"/>
            <a:pathLst>
              <a:path extrusionOk="0" h="318135" w="318135">
                <a:moveTo>
                  <a:pt x="0" y="0"/>
                </a:moveTo>
                <a:lnTo>
                  <a:pt x="318135" y="0"/>
                </a:lnTo>
                <a:lnTo>
                  <a:pt x="318135" y="318135"/>
                </a:lnTo>
                <a:lnTo>
                  <a:pt x="0" y="318135"/>
                </a:lnTo>
                <a:lnTo>
                  <a:pt x="0" y="0"/>
                </a:lnTo>
                <a:close/>
              </a:path>
            </a:pathLst>
          </a:custGeom>
          <a:blipFill rotWithShape="1">
            <a:blip r:embed="rId5">
              <a:alphaModFix/>
            </a:blip>
            <a:stretch>
              <a:fillRect b="0" l="0" r="0" t="0"/>
            </a:stretch>
          </a:blipFill>
          <a:ln>
            <a:noFill/>
          </a:ln>
        </p:spPr>
      </p:sp>
      <p:sp>
        <p:nvSpPr>
          <p:cNvPr id="314" name="Google Shape;314;p13"/>
          <p:cNvSpPr/>
          <p:nvPr/>
        </p:nvSpPr>
        <p:spPr>
          <a:xfrm>
            <a:off x="7493402" y="-5965438"/>
            <a:ext cx="8344335" cy="8229600"/>
          </a:xfrm>
          <a:custGeom>
            <a:rect b="b" l="l" r="r" t="t"/>
            <a:pathLst>
              <a:path extrusionOk="0" h="8229600" w="8344335">
                <a:moveTo>
                  <a:pt x="0" y="0"/>
                </a:moveTo>
                <a:lnTo>
                  <a:pt x="8344334" y="0"/>
                </a:lnTo>
                <a:lnTo>
                  <a:pt x="8344334" y="8229600"/>
                </a:lnTo>
                <a:lnTo>
                  <a:pt x="0" y="8229600"/>
                </a:lnTo>
                <a:lnTo>
                  <a:pt x="0" y="0"/>
                </a:lnTo>
                <a:close/>
              </a:path>
            </a:pathLst>
          </a:custGeom>
          <a:blipFill rotWithShape="1">
            <a:blip r:embed="rId6">
              <a:alphaModFix amt="5000"/>
            </a:blip>
            <a:stretch>
              <a:fillRect b="0" l="0" r="0" t="0"/>
            </a:stretch>
          </a:blipFill>
          <a:ln>
            <a:noFill/>
          </a:ln>
        </p:spPr>
      </p:sp>
      <p:sp>
        <p:nvSpPr>
          <p:cNvPr id="315" name="Google Shape;315;p13"/>
          <p:cNvSpPr/>
          <p:nvPr/>
        </p:nvSpPr>
        <p:spPr>
          <a:xfrm>
            <a:off x="-850933" y="9277350"/>
            <a:ext cx="8344335" cy="8229600"/>
          </a:xfrm>
          <a:custGeom>
            <a:rect b="b" l="l" r="r" t="t"/>
            <a:pathLst>
              <a:path extrusionOk="0" h="8229600" w="8344335">
                <a:moveTo>
                  <a:pt x="0" y="0"/>
                </a:moveTo>
                <a:lnTo>
                  <a:pt x="8344335" y="0"/>
                </a:lnTo>
                <a:lnTo>
                  <a:pt x="8344335" y="8229600"/>
                </a:lnTo>
                <a:lnTo>
                  <a:pt x="0" y="8229600"/>
                </a:lnTo>
                <a:lnTo>
                  <a:pt x="0" y="0"/>
                </a:lnTo>
                <a:close/>
              </a:path>
            </a:pathLst>
          </a:custGeom>
          <a:blipFill rotWithShape="1">
            <a:blip r:embed="rId6">
              <a:alphaModFix amt="5000"/>
            </a:blip>
            <a:stretch>
              <a:fillRect b="0" l="0" r="0" t="0"/>
            </a:stretch>
          </a:blipFill>
          <a:ln>
            <a:noFill/>
          </a:ln>
        </p:spPr>
      </p:sp>
      <p:sp>
        <p:nvSpPr>
          <p:cNvPr id="316" name="Google Shape;316;p13"/>
          <p:cNvSpPr txBox="1"/>
          <p:nvPr/>
        </p:nvSpPr>
        <p:spPr>
          <a:xfrm>
            <a:off x="-850933" y="2355520"/>
            <a:ext cx="9545401" cy="2505717"/>
          </a:xfrm>
          <a:prstGeom prst="rect">
            <a:avLst/>
          </a:prstGeom>
          <a:noFill/>
          <a:ln>
            <a:noFill/>
          </a:ln>
        </p:spPr>
        <p:txBody>
          <a:bodyPr anchorCtr="0" anchor="t" bIns="0" lIns="0" spcFirstLastPara="1" rIns="0" wrap="square" tIns="0">
            <a:spAutoFit/>
          </a:bodyPr>
          <a:lstStyle/>
          <a:p>
            <a:pPr indent="0" lvl="0" marL="0" marR="0" rtl="0" algn="r">
              <a:lnSpc>
                <a:spcPct val="140002"/>
              </a:lnSpc>
              <a:spcBef>
                <a:spcPts val="0"/>
              </a:spcBef>
              <a:spcAft>
                <a:spcPts val="0"/>
              </a:spcAft>
              <a:buNone/>
            </a:pPr>
            <a:r>
              <a:rPr b="1" i="0" lang="en-US" sz="14599" u="none" cap="none" strike="noStrike">
                <a:solidFill>
                  <a:srgbClr val="1D1D1D"/>
                </a:solidFill>
                <a:latin typeface="Arial"/>
                <a:ea typeface="Arial"/>
                <a:cs typeface="Arial"/>
                <a:sym typeface="Arial"/>
              </a:rPr>
              <a:t>MUCHAS</a:t>
            </a:r>
            <a:endParaRPr/>
          </a:p>
        </p:txBody>
      </p:sp>
      <p:sp>
        <p:nvSpPr>
          <p:cNvPr id="317" name="Google Shape;317;p13"/>
          <p:cNvSpPr txBox="1"/>
          <p:nvPr/>
        </p:nvSpPr>
        <p:spPr>
          <a:xfrm>
            <a:off x="8694468" y="2327963"/>
            <a:ext cx="8764320" cy="2505717"/>
          </a:xfrm>
          <a:prstGeom prst="rect">
            <a:avLst/>
          </a:prstGeom>
          <a:noFill/>
          <a:ln>
            <a:noFill/>
          </a:ln>
        </p:spPr>
        <p:txBody>
          <a:bodyPr anchorCtr="0" anchor="t" bIns="0" lIns="0" spcFirstLastPara="1" rIns="0" wrap="square" tIns="0">
            <a:spAutoFit/>
          </a:bodyPr>
          <a:lstStyle/>
          <a:p>
            <a:pPr indent="0" lvl="0" marL="0" marR="0" rtl="0" algn="l">
              <a:lnSpc>
                <a:spcPct val="140002"/>
              </a:lnSpc>
              <a:spcBef>
                <a:spcPts val="0"/>
              </a:spcBef>
              <a:spcAft>
                <a:spcPts val="0"/>
              </a:spcAft>
              <a:buNone/>
            </a:pPr>
            <a:r>
              <a:rPr b="1" i="0" lang="en-US" sz="14599" u="none" cap="none" strike="noStrike">
                <a:solidFill>
                  <a:srgbClr val="03989E"/>
                </a:solidFill>
                <a:latin typeface="Arial"/>
                <a:ea typeface="Arial"/>
                <a:cs typeface="Arial"/>
                <a:sym typeface="Arial"/>
              </a:rPr>
              <a:t>GRACIAS</a:t>
            </a:r>
            <a:endParaRPr/>
          </a:p>
        </p:txBody>
      </p:sp>
      <p:sp>
        <p:nvSpPr>
          <p:cNvPr id="318" name="Google Shape;318;p13"/>
          <p:cNvSpPr txBox="1"/>
          <p:nvPr/>
        </p:nvSpPr>
        <p:spPr>
          <a:xfrm>
            <a:off x="3087483" y="5649539"/>
            <a:ext cx="11379298" cy="72757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Presentations are tools that can be used as lectures, speeches, reports, and more. It is mostly presented like before an audience Presentations are tools </a:t>
            </a:r>
            <a:endParaRPr/>
          </a:p>
        </p:txBody>
      </p:sp>
      <p:sp>
        <p:nvSpPr>
          <p:cNvPr id="319" name="Google Shape;319;p13"/>
          <p:cNvSpPr txBox="1"/>
          <p:nvPr/>
        </p:nvSpPr>
        <p:spPr>
          <a:xfrm rot="-5400000">
            <a:off x="16188038" y="2225331"/>
            <a:ext cx="1786289" cy="356235"/>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PAGE 13</a:t>
            </a:r>
            <a:endParaRPr/>
          </a:p>
        </p:txBody>
      </p:sp>
      <p:pic>
        <p:nvPicPr>
          <p:cNvPr id="320" name="Google Shape;320;p13"/>
          <p:cNvPicPr preferRelativeResize="0"/>
          <p:nvPr/>
        </p:nvPicPr>
        <p:blipFill rotWithShape="1">
          <a:blip r:embed="rId7">
            <a:alphaModFix/>
          </a:blip>
          <a:srcRect b="27828" l="0" r="0" t="41928"/>
          <a:stretch/>
        </p:blipFill>
        <p:spPr>
          <a:xfrm>
            <a:off x="2050807" y="4867480"/>
            <a:ext cx="14186385" cy="3019274"/>
          </a:xfrm>
          <a:prstGeom prst="rect">
            <a:avLst/>
          </a:prstGeom>
          <a:noFill/>
          <a:ln>
            <a:noFill/>
          </a:ln>
        </p:spPr>
      </p:pic>
      <p:sp>
        <p:nvSpPr>
          <p:cNvPr id="321" name="Google Shape;321;p13"/>
          <p:cNvSpPr/>
          <p:nvPr/>
        </p:nvSpPr>
        <p:spPr>
          <a:xfrm>
            <a:off x="0" y="8310198"/>
            <a:ext cx="1756883" cy="1976802"/>
          </a:xfrm>
          <a:custGeom>
            <a:rect b="b" l="l" r="r" t="t"/>
            <a:pathLst>
              <a:path extrusionOk="0" h="1976802" w="1756883">
                <a:moveTo>
                  <a:pt x="0" y="0"/>
                </a:moveTo>
                <a:lnTo>
                  <a:pt x="1756883" y="0"/>
                </a:lnTo>
                <a:lnTo>
                  <a:pt x="1756883" y="1976802"/>
                </a:lnTo>
                <a:lnTo>
                  <a:pt x="0" y="1976802"/>
                </a:lnTo>
                <a:lnTo>
                  <a:pt x="0" y="0"/>
                </a:lnTo>
                <a:close/>
              </a:path>
            </a:pathLst>
          </a:custGeom>
          <a:blipFill rotWithShape="1">
            <a:blip r:embed="rId8">
              <a:alphaModFix/>
            </a:blip>
            <a:stretch>
              <a:fillRect b="0" l="0" r="0" t="0"/>
            </a:stretch>
          </a:blipFill>
          <a:ln>
            <a:noFill/>
          </a:ln>
        </p:spPr>
      </p:sp>
      <p:sp>
        <p:nvSpPr>
          <p:cNvPr id="322" name="Google Shape;322;p13"/>
          <p:cNvSpPr txBox="1"/>
          <p:nvPr/>
        </p:nvSpPr>
        <p:spPr>
          <a:xfrm>
            <a:off x="1756883" y="932411"/>
            <a:ext cx="1995612" cy="35616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Chess Events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p:nvPr/>
        </p:nvSpPr>
        <p:spPr>
          <a:xfrm>
            <a:off x="863452" y="786953"/>
            <a:ext cx="501946" cy="685251"/>
          </a:xfrm>
          <a:custGeom>
            <a:rect b="b" l="l" r="r" t="t"/>
            <a:pathLst>
              <a:path extrusionOk="0" h="685251" w="501946">
                <a:moveTo>
                  <a:pt x="0" y="0"/>
                </a:moveTo>
                <a:lnTo>
                  <a:pt x="501946" y="0"/>
                </a:lnTo>
                <a:lnTo>
                  <a:pt x="501946" y="685251"/>
                </a:lnTo>
                <a:lnTo>
                  <a:pt x="0" y="685251"/>
                </a:lnTo>
                <a:lnTo>
                  <a:pt x="0" y="0"/>
                </a:lnTo>
                <a:close/>
              </a:path>
            </a:pathLst>
          </a:custGeom>
          <a:blipFill rotWithShape="1">
            <a:blip r:embed="rId3">
              <a:alphaModFix/>
            </a:blip>
            <a:stretch>
              <a:fillRect b="0" l="0" r="0" t="0"/>
            </a:stretch>
          </a:blipFill>
          <a:ln>
            <a:noFill/>
          </a:ln>
        </p:spPr>
      </p:sp>
      <p:sp>
        <p:nvSpPr>
          <p:cNvPr id="102" name="Google Shape;102;p2"/>
          <p:cNvSpPr/>
          <p:nvPr/>
        </p:nvSpPr>
        <p:spPr>
          <a:xfrm>
            <a:off x="16941165" y="970511"/>
            <a:ext cx="318135" cy="318135"/>
          </a:xfrm>
          <a:custGeom>
            <a:rect b="b" l="l" r="r" t="t"/>
            <a:pathLst>
              <a:path extrusionOk="0" h="318135" w="318135">
                <a:moveTo>
                  <a:pt x="0" y="0"/>
                </a:moveTo>
                <a:lnTo>
                  <a:pt x="318135" y="0"/>
                </a:lnTo>
                <a:lnTo>
                  <a:pt x="318135" y="318135"/>
                </a:lnTo>
                <a:lnTo>
                  <a:pt x="0" y="318135"/>
                </a:lnTo>
                <a:lnTo>
                  <a:pt x="0" y="0"/>
                </a:lnTo>
                <a:close/>
              </a:path>
            </a:pathLst>
          </a:custGeom>
          <a:blipFill rotWithShape="1">
            <a:blip r:embed="rId4">
              <a:alphaModFix/>
            </a:blip>
            <a:stretch>
              <a:fillRect b="0" l="0" r="0" t="0"/>
            </a:stretch>
          </a:blipFill>
          <a:ln>
            <a:noFill/>
          </a:ln>
        </p:spPr>
      </p:sp>
      <p:sp>
        <p:nvSpPr>
          <p:cNvPr id="103" name="Google Shape;103;p2"/>
          <p:cNvSpPr/>
          <p:nvPr/>
        </p:nvSpPr>
        <p:spPr>
          <a:xfrm>
            <a:off x="0" y="7200900"/>
            <a:ext cx="8344335" cy="8229600"/>
          </a:xfrm>
          <a:custGeom>
            <a:rect b="b" l="l" r="r" t="t"/>
            <a:pathLst>
              <a:path extrusionOk="0" h="8229600" w="8344335">
                <a:moveTo>
                  <a:pt x="0" y="0"/>
                </a:moveTo>
                <a:lnTo>
                  <a:pt x="8344335" y="0"/>
                </a:lnTo>
                <a:lnTo>
                  <a:pt x="8344335" y="8229600"/>
                </a:lnTo>
                <a:lnTo>
                  <a:pt x="0" y="8229600"/>
                </a:lnTo>
                <a:lnTo>
                  <a:pt x="0" y="0"/>
                </a:lnTo>
                <a:close/>
              </a:path>
            </a:pathLst>
          </a:custGeom>
          <a:blipFill rotWithShape="1">
            <a:blip r:embed="rId5">
              <a:alphaModFix amt="5000"/>
            </a:blip>
            <a:stretch>
              <a:fillRect b="0" l="0" r="0" t="0"/>
            </a:stretch>
          </a:blipFill>
          <a:ln>
            <a:noFill/>
          </a:ln>
        </p:spPr>
      </p:sp>
      <p:pic>
        <p:nvPicPr>
          <p:cNvPr id="104" name="Google Shape;104;p2"/>
          <p:cNvPicPr preferRelativeResize="0"/>
          <p:nvPr/>
        </p:nvPicPr>
        <p:blipFill rotWithShape="1">
          <a:blip r:embed="rId6">
            <a:alphaModFix amt="25000"/>
          </a:blip>
          <a:srcRect b="0" l="49436" r="24747" t="24687"/>
          <a:stretch/>
        </p:blipFill>
        <p:spPr>
          <a:xfrm>
            <a:off x="1756883" y="2234432"/>
            <a:ext cx="3215267" cy="6249441"/>
          </a:xfrm>
          <a:prstGeom prst="rect">
            <a:avLst/>
          </a:prstGeom>
          <a:noFill/>
          <a:ln>
            <a:noFill/>
          </a:ln>
        </p:spPr>
      </p:pic>
      <p:pic>
        <p:nvPicPr>
          <p:cNvPr id="105" name="Google Shape;105;p2"/>
          <p:cNvPicPr preferRelativeResize="0"/>
          <p:nvPr/>
        </p:nvPicPr>
        <p:blipFill rotWithShape="1">
          <a:blip r:embed="rId7">
            <a:alphaModFix amt="25000"/>
          </a:blip>
          <a:srcRect b="0" l="32861" r="32861" t="0"/>
          <a:stretch/>
        </p:blipFill>
        <p:spPr>
          <a:xfrm>
            <a:off x="5800148" y="2234432"/>
            <a:ext cx="3215267" cy="6249441"/>
          </a:xfrm>
          <a:prstGeom prst="rect">
            <a:avLst/>
          </a:prstGeom>
          <a:noFill/>
          <a:ln>
            <a:noFill/>
          </a:ln>
        </p:spPr>
      </p:pic>
      <p:pic>
        <p:nvPicPr>
          <p:cNvPr id="106" name="Google Shape;106;p2"/>
          <p:cNvPicPr preferRelativeResize="0"/>
          <p:nvPr/>
        </p:nvPicPr>
        <p:blipFill rotWithShape="1">
          <a:blip r:embed="rId8">
            <a:alphaModFix/>
          </a:blip>
          <a:srcRect b="0" l="31082" r="31083" t="0"/>
          <a:stretch/>
        </p:blipFill>
        <p:spPr>
          <a:xfrm>
            <a:off x="3366776" y="1848714"/>
            <a:ext cx="3986703" cy="7020877"/>
          </a:xfrm>
          <a:prstGeom prst="rect">
            <a:avLst/>
          </a:prstGeom>
          <a:noFill/>
          <a:ln>
            <a:noFill/>
          </a:ln>
        </p:spPr>
      </p:pic>
      <p:cxnSp>
        <p:nvCxnSpPr>
          <p:cNvPr id="107" name="Google Shape;107;p2"/>
          <p:cNvCxnSpPr/>
          <p:nvPr/>
        </p:nvCxnSpPr>
        <p:spPr>
          <a:xfrm>
            <a:off x="9843388" y="8869595"/>
            <a:ext cx="2485500" cy="0"/>
          </a:xfrm>
          <a:prstGeom prst="straightConnector1">
            <a:avLst/>
          </a:prstGeom>
          <a:noFill/>
          <a:ln cap="rnd" cmpd="sng" w="704850">
            <a:solidFill>
              <a:srgbClr val="03989E"/>
            </a:solidFill>
            <a:prstDash val="solid"/>
            <a:round/>
            <a:headEnd len="sm" w="sm" type="none"/>
            <a:tailEnd len="sm" w="sm" type="none"/>
          </a:ln>
        </p:spPr>
      </p:cxnSp>
      <p:sp>
        <p:nvSpPr>
          <p:cNvPr id="108" name="Google Shape;108;p2"/>
          <p:cNvSpPr/>
          <p:nvPr/>
        </p:nvSpPr>
        <p:spPr>
          <a:xfrm>
            <a:off x="5317413" y="-7259089"/>
            <a:ext cx="8344335" cy="8229600"/>
          </a:xfrm>
          <a:custGeom>
            <a:rect b="b" l="l" r="r" t="t"/>
            <a:pathLst>
              <a:path extrusionOk="0" h="8229600" w="8344335">
                <a:moveTo>
                  <a:pt x="0" y="0"/>
                </a:moveTo>
                <a:lnTo>
                  <a:pt x="8344334" y="0"/>
                </a:lnTo>
                <a:lnTo>
                  <a:pt x="8344334" y="8229600"/>
                </a:lnTo>
                <a:lnTo>
                  <a:pt x="0" y="8229600"/>
                </a:lnTo>
                <a:lnTo>
                  <a:pt x="0" y="0"/>
                </a:lnTo>
                <a:close/>
              </a:path>
            </a:pathLst>
          </a:custGeom>
          <a:blipFill rotWithShape="1">
            <a:blip r:embed="rId5">
              <a:alphaModFix amt="5000"/>
            </a:blip>
            <a:stretch>
              <a:fillRect b="0" l="0" r="0" t="0"/>
            </a:stretch>
          </a:blipFill>
          <a:ln>
            <a:noFill/>
          </a:ln>
        </p:spPr>
      </p:sp>
      <p:sp>
        <p:nvSpPr>
          <p:cNvPr id="109" name="Google Shape;109;p2"/>
          <p:cNvSpPr txBox="1"/>
          <p:nvPr/>
        </p:nvSpPr>
        <p:spPr>
          <a:xfrm>
            <a:off x="1756883" y="932411"/>
            <a:ext cx="1995612" cy="35616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Chess Game</a:t>
            </a:r>
            <a:endParaRPr/>
          </a:p>
        </p:txBody>
      </p:sp>
      <p:sp>
        <p:nvSpPr>
          <p:cNvPr id="110" name="Google Shape;110;p2"/>
          <p:cNvSpPr txBox="1"/>
          <p:nvPr/>
        </p:nvSpPr>
        <p:spPr>
          <a:xfrm rot="-5400000">
            <a:off x="16355316" y="2268764"/>
            <a:ext cx="1448257" cy="356169"/>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PAGE 02</a:t>
            </a:r>
            <a:endParaRPr/>
          </a:p>
        </p:txBody>
      </p:sp>
      <p:sp>
        <p:nvSpPr>
          <p:cNvPr id="111" name="Google Shape;111;p2"/>
          <p:cNvSpPr txBox="1"/>
          <p:nvPr/>
        </p:nvSpPr>
        <p:spPr>
          <a:xfrm>
            <a:off x="9947695" y="4819100"/>
            <a:ext cx="5352000" cy="3491100"/>
          </a:xfrm>
          <a:prstGeom prst="rect">
            <a:avLst/>
          </a:prstGeom>
          <a:noFill/>
          <a:ln>
            <a:noFill/>
          </a:ln>
        </p:spPr>
        <p:txBody>
          <a:bodyPr anchorCtr="0" anchor="t" bIns="0" lIns="0" spcFirstLastPara="1" rIns="0" wrap="square" tIns="0">
            <a:spAutoFit/>
          </a:bodyPr>
          <a:lstStyle/>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Plataforma web con tablero interactivo, análisis con Stockfish y feedback pedagógico.</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Carga/lectura de PGN, evaluación por jugada y variantes.</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Biblioteca de estudios por usuario (progreso y guardado).</a:t>
            </a:r>
            <a:endParaRPr/>
          </a:p>
          <a:p>
            <a:pPr indent="0" lvl="0" marL="0" marR="0" rtl="0" algn="l">
              <a:lnSpc>
                <a:spcPct val="140000"/>
              </a:lnSpc>
              <a:spcBef>
                <a:spcPts val="0"/>
              </a:spcBef>
              <a:spcAft>
                <a:spcPts val="0"/>
              </a:spcAft>
              <a:buNone/>
            </a:pPr>
            <a:r>
              <a:t/>
            </a:r>
            <a:endParaRPr b="0" i="0" sz="2100" u="none" cap="none" strike="noStrike">
              <a:solidFill>
                <a:srgbClr val="1D1D1D"/>
              </a:solidFill>
              <a:latin typeface="Montserrat"/>
              <a:ea typeface="Montserrat"/>
              <a:cs typeface="Montserrat"/>
              <a:sym typeface="Montserrat"/>
            </a:endParaRPr>
          </a:p>
        </p:txBody>
      </p:sp>
      <p:sp>
        <p:nvSpPr>
          <p:cNvPr id="112" name="Google Shape;112;p2"/>
          <p:cNvSpPr txBox="1"/>
          <p:nvPr/>
        </p:nvSpPr>
        <p:spPr>
          <a:xfrm>
            <a:off x="9759175" y="970500"/>
            <a:ext cx="6398400" cy="40938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6999" u="none" cap="none" strike="noStrike">
                <a:solidFill>
                  <a:srgbClr val="1D1D1D"/>
                </a:solidFill>
                <a:latin typeface="Arial"/>
                <a:ea typeface="Arial"/>
                <a:cs typeface="Arial"/>
                <a:sym typeface="Arial"/>
              </a:rPr>
              <a:t>Descripción del Proyecto APT</a:t>
            </a:r>
            <a:endParaRPr/>
          </a:p>
        </p:txBody>
      </p:sp>
      <p:sp>
        <p:nvSpPr>
          <p:cNvPr id="113" name="Google Shape;113;p2"/>
          <p:cNvSpPr txBox="1"/>
          <p:nvPr/>
        </p:nvSpPr>
        <p:spPr>
          <a:xfrm>
            <a:off x="10060448" y="8730995"/>
            <a:ext cx="2051400" cy="277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800" u="none" cap="none" strike="noStrike">
                <a:solidFill>
                  <a:srgbClr val="FFFFFF"/>
                </a:solidFill>
                <a:latin typeface="Montserrat"/>
                <a:ea typeface="Montserrat"/>
                <a:cs typeface="Montserrat"/>
                <a:sym typeface="Montserrat"/>
              </a:rPr>
              <a:t>READ MORE</a:t>
            </a:r>
            <a:endParaRPr/>
          </a:p>
        </p:txBody>
      </p:sp>
      <p:sp>
        <p:nvSpPr>
          <p:cNvPr id="114" name="Google Shape;114;p2"/>
          <p:cNvSpPr/>
          <p:nvPr/>
        </p:nvSpPr>
        <p:spPr>
          <a:xfrm>
            <a:off x="0" y="8310198"/>
            <a:ext cx="1756883" cy="1976802"/>
          </a:xfrm>
          <a:custGeom>
            <a:rect b="b" l="l" r="r" t="t"/>
            <a:pathLst>
              <a:path extrusionOk="0" h="1976802" w="1756883">
                <a:moveTo>
                  <a:pt x="0" y="0"/>
                </a:moveTo>
                <a:lnTo>
                  <a:pt x="1756883" y="0"/>
                </a:lnTo>
                <a:lnTo>
                  <a:pt x="1756883" y="1976802"/>
                </a:lnTo>
                <a:lnTo>
                  <a:pt x="0" y="1976802"/>
                </a:lnTo>
                <a:lnTo>
                  <a:pt x="0" y="0"/>
                </a:lnTo>
                <a:close/>
              </a:path>
            </a:pathLst>
          </a:custGeom>
          <a:blipFill rotWithShape="1">
            <a:blip r:embed="rId9">
              <a:alphaModFix/>
            </a:blip>
            <a:stretch>
              <a:fillRect b="0" l="0" r="0" t="0"/>
            </a:stretch>
          </a:blipFill>
          <a:ln>
            <a:noFill/>
          </a:ln>
        </p:spPr>
      </p:sp>
      <p:sp>
        <p:nvSpPr>
          <p:cNvPr id="115" name="Google Shape;115;p2"/>
          <p:cNvSpPr/>
          <p:nvPr/>
        </p:nvSpPr>
        <p:spPr>
          <a:xfrm>
            <a:off x="15509711" y="-737080"/>
            <a:ext cx="2859498" cy="2343629"/>
          </a:xfrm>
          <a:custGeom>
            <a:rect b="b" l="l" r="r" t="t"/>
            <a:pathLst>
              <a:path extrusionOk="0" h="2343629" w="2859498">
                <a:moveTo>
                  <a:pt x="0" y="0"/>
                </a:moveTo>
                <a:lnTo>
                  <a:pt x="2859498" y="0"/>
                </a:lnTo>
                <a:lnTo>
                  <a:pt x="2859498" y="2343628"/>
                </a:lnTo>
                <a:lnTo>
                  <a:pt x="0" y="2343628"/>
                </a:lnTo>
                <a:lnTo>
                  <a:pt x="0" y="0"/>
                </a:lnTo>
                <a:close/>
              </a:path>
            </a:pathLst>
          </a:custGeom>
          <a:blipFill rotWithShape="1">
            <a:blip r:embed="rId10">
              <a:alphaModFix/>
            </a:blip>
            <a:stretch>
              <a:fillRect b="-2201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p:nvPr/>
        </p:nvSpPr>
        <p:spPr>
          <a:xfrm>
            <a:off x="863452" y="786953"/>
            <a:ext cx="501946" cy="685251"/>
          </a:xfrm>
          <a:custGeom>
            <a:rect b="b" l="l" r="r" t="t"/>
            <a:pathLst>
              <a:path extrusionOk="0" h="685251" w="501946">
                <a:moveTo>
                  <a:pt x="0" y="0"/>
                </a:moveTo>
                <a:lnTo>
                  <a:pt x="501946" y="0"/>
                </a:lnTo>
                <a:lnTo>
                  <a:pt x="501946" y="685251"/>
                </a:lnTo>
                <a:lnTo>
                  <a:pt x="0" y="685251"/>
                </a:lnTo>
                <a:lnTo>
                  <a:pt x="0" y="0"/>
                </a:lnTo>
                <a:close/>
              </a:path>
            </a:pathLst>
          </a:custGeom>
          <a:blipFill rotWithShape="1">
            <a:blip r:embed="rId3">
              <a:alphaModFix/>
            </a:blip>
            <a:stretch>
              <a:fillRect b="0" l="0" r="0" t="0"/>
            </a:stretch>
          </a:blipFill>
          <a:ln>
            <a:noFill/>
          </a:ln>
        </p:spPr>
      </p:sp>
      <p:sp>
        <p:nvSpPr>
          <p:cNvPr id="121" name="Google Shape;121;p3"/>
          <p:cNvSpPr/>
          <p:nvPr/>
        </p:nvSpPr>
        <p:spPr>
          <a:xfrm>
            <a:off x="16941165" y="970511"/>
            <a:ext cx="318135" cy="318135"/>
          </a:xfrm>
          <a:custGeom>
            <a:rect b="b" l="l" r="r" t="t"/>
            <a:pathLst>
              <a:path extrusionOk="0" h="318135" w="318135">
                <a:moveTo>
                  <a:pt x="0" y="0"/>
                </a:moveTo>
                <a:lnTo>
                  <a:pt x="318135" y="0"/>
                </a:lnTo>
                <a:lnTo>
                  <a:pt x="318135" y="318135"/>
                </a:lnTo>
                <a:lnTo>
                  <a:pt x="0" y="318135"/>
                </a:lnTo>
                <a:lnTo>
                  <a:pt x="0" y="0"/>
                </a:lnTo>
                <a:close/>
              </a:path>
            </a:pathLst>
          </a:custGeom>
          <a:blipFill rotWithShape="1">
            <a:blip r:embed="rId4">
              <a:alphaModFix/>
            </a:blip>
            <a:stretch>
              <a:fillRect b="0" l="0" r="0" t="0"/>
            </a:stretch>
          </a:blipFill>
          <a:ln>
            <a:noFill/>
          </a:ln>
        </p:spPr>
      </p:sp>
      <p:pic>
        <p:nvPicPr>
          <p:cNvPr id="122" name="Google Shape;122;p3"/>
          <p:cNvPicPr preferRelativeResize="0"/>
          <p:nvPr/>
        </p:nvPicPr>
        <p:blipFill rotWithShape="1">
          <a:blip r:embed="rId5">
            <a:alphaModFix/>
          </a:blip>
          <a:srcRect b="365" l="11673" r="29245" t="53182"/>
          <a:stretch/>
        </p:blipFill>
        <p:spPr>
          <a:xfrm>
            <a:off x="1756883" y="6511291"/>
            <a:ext cx="7207510" cy="3775709"/>
          </a:xfrm>
          <a:prstGeom prst="rect">
            <a:avLst/>
          </a:prstGeom>
          <a:noFill/>
          <a:ln>
            <a:noFill/>
          </a:ln>
        </p:spPr>
      </p:pic>
      <p:sp>
        <p:nvSpPr>
          <p:cNvPr id="123" name="Google Shape;123;p3"/>
          <p:cNvSpPr/>
          <p:nvPr/>
        </p:nvSpPr>
        <p:spPr>
          <a:xfrm>
            <a:off x="6492905" y="-6195193"/>
            <a:ext cx="8344335" cy="8229600"/>
          </a:xfrm>
          <a:custGeom>
            <a:rect b="b" l="l" r="r" t="t"/>
            <a:pathLst>
              <a:path extrusionOk="0" h="8229600" w="8344335">
                <a:moveTo>
                  <a:pt x="0" y="0"/>
                </a:moveTo>
                <a:lnTo>
                  <a:pt x="8344334" y="0"/>
                </a:lnTo>
                <a:lnTo>
                  <a:pt x="8344334" y="8229600"/>
                </a:lnTo>
                <a:lnTo>
                  <a:pt x="0" y="8229600"/>
                </a:lnTo>
                <a:lnTo>
                  <a:pt x="0" y="0"/>
                </a:lnTo>
                <a:close/>
              </a:path>
            </a:pathLst>
          </a:custGeom>
          <a:blipFill rotWithShape="1">
            <a:blip r:embed="rId6">
              <a:alphaModFix amt="5000"/>
            </a:blip>
            <a:stretch>
              <a:fillRect b="0" l="0" r="0" t="0"/>
            </a:stretch>
          </a:blipFill>
          <a:ln>
            <a:noFill/>
          </a:ln>
        </p:spPr>
      </p:sp>
      <p:pic>
        <p:nvPicPr>
          <p:cNvPr id="124" name="Google Shape;124;p3"/>
          <p:cNvPicPr preferRelativeResize="0"/>
          <p:nvPr/>
        </p:nvPicPr>
        <p:blipFill rotWithShape="1">
          <a:blip r:embed="rId7">
            <a:alphaModFix/>
          </a:blip>
          <a:srcRect b="0" l="1172" r="21087" t="0"/>
          <a:stretch/>
        </p:blipFill>
        <p:spPr>
          <a:xfrm>
            <a:off x="10058893" y="0"/>
            <a:ext cx="5790785" cy="4953536"/>
          </a:xfrm>
          <a:prstGeom prst="rect">
            <a:avLst/>
          </a:prstGeom>
          <a:noFill/>
          <a:ln>
            <a:noFill/>
          </a:ln>
        </p:spPr>
      </p:pic>
      <p:sp>
        <p:nvSpPr>
          <p:cNvPr id="125" name="Google Shape;125;p3"/>
          <p:cNvSpPr/>
          <p:nvPr/>
        </p:nvSpPr>
        <p:spPr>
          <a:xfrm>
            <a:off x="10058893" y="5694915"/>
            <a:ext cx="450325" cy="415425"/>
          </a:xfrm>
          <a:custGeom>
            <a:rect b="b" l="l" r="r" t="t"/>
            <a:pathLst>
              <a:path extrusionOk="0" h="415425" w="450325">
                <a:moveTo>
                  <a:pt x="0" y="0"/>
                </a:moveTo>
                <a:lnTo>
                  <a:pt x="450325" y="0"/>
                </a:lnTo>
                <a:lnTo>
                  <a:pt x="450325" y="415425"/>
                </a:lnTo>
                <a:lnTo>
                  <a:pt x="0" y="415425"/>
                </a:lnTo>
                <a:lnTo>
                  <a:pt x="0" y="0"/>
                </a:lnTo>
                <a:close/>
              </a:path>
            </a:pathLst>
          </a:custGeom>
          <a:blipFill rotWithShape="1">
            <a:blip r:embed="rId8">
              <a:alphaModFix/>
            </a:blip>
            <a:stretch>
              <a:fillRect b="0" l="0" r="0" t="0"/>
            </a:stretch>
          </a:blipFill>
          <a:ln>
            <a:noFill/>
          </a:ln>
        </p:spPr>
      </p:sp>
      <p:sp>
        <p:nvSpPr>
          <p:cNvPr id="126" name="Google Shape;126;p3"/>
          <p:cNvSpPr/>
          <p:nvPr/>
        </p:nvSpPr>
        <p:spPr>
          <a:xfrm>
            <a:off x="10058893" y="7698540"/>
            <a:ext cx="450325" cy="415425"/>
          </a:xfrm>
          <a:custGeom>
            <a:rect b="b" l="l" r="r" t="t"/>
            <a:pathLst>
              <a:path extrusionOk="0" h="415425" w="450325">
                <a:moveTo>
                  <a:pt x="0" y="0"/>
                </a:moveTo>
                <a:lnTo>
                  <a:pt x="450325" y="0"/>
                </a:lnTo>
                <a:lnTo>
                  <a:pt x="450325" y="415425"/>
                </a:lnTo>
                <a:lnTo>
                  <a:pt x="0" y="415425"/>
                </a:lnTo>
                <a:lnTo>
                  <a:pt x="0" y="0"/>
                </a:lnTo>
                <a:close/>
              </a:path>
            </a:pathLst>
          </a:custGeom>
          <a:blipFill rotWithShape="1">
            <a:blip r:embed="rId8">
              <a:alphaModFix/>
            </a:blip>
            <a:stretch>
              <a:fillRect b="0" l="0" r="0" t="0"/>
            </a:stretch>
          </a:blipFill>
          <a:ln>
            <a:noFill/>
          </a:ln>
        </p:spPr>
      </p:sp>
      <p:sp>
        <p:nvSpPr>
          <p:cNvPr id="127" name="Google Shape;127;p3"/>
          <p:cNvSpPr txBox="1"/>
          <p:nvPr/>
        </p:nvSpPr>
        <p:spPr>
          <a:xfrm>
            <a:off x="1756883" y="932411"/>
            <a:ext cx="1995612" cy="35616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Chess Game</a:t>
            </a:r>
            <a:endParaRPr/>
          </a:p>
        </p:txBody>
      </p:sp>
      <p:sp>
        <p:nvSpPr>
          <p:cNvPr id="128" name="Google Shape;128;p3"/>
          <p:cNvSpPr txBox="1"/>
          <p:nvPr/>
        </p:nvSpPr>
        <p:spPr>
          <a:xfrm rot="-5400000">
            <a:off x="16357021" y="2056348"/>
            <a:ext cx="1448257" cy="356169"/>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PAGE 02</a:t>
            </a:r>
            <a:endParaRPr/>
          </a:p>
        </p:txBody>
      </p:sp>
      <p:sp>
        <p:nvSpPr>
          <p:cNvPr id="129" name="Google Shape;129;p3"/>
          <p:cNvSpPr txBox="1"/>
          <p:nvPr/>
        </p:nvSpPr>
        <p:spPr>
          <a:xfrm>
            <a:off x="1756008" y="3848086"/>
            <a:ext cx="7207510" cy="1842134"/>
          </a:xfrm>
          <a:prstGeom prst="rect">
            <a:avLst/>
          </a:prstGeom>
          <a:noFill/>
          <a:ln>
            <a:noFill/>
          </a:ln>
        </p:spPr>
        <p:txBody>
          <a:bodyPr anchorCtr="0" anchor="t" bIns="0" lIns="0" spcFirstLastPara="1" rIns="0" wrap="square" tIns="0">
            <a:spAutoFit/>
          </a:bodyPr>
          <a:lstStyle/>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Problema: análisis técnico difícil de interpretar para principiantes/intermedios.</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Aporte: convierte evaluaciones en retroalimentación didáctica accionable.</a:t>
            </a:r>
            <a:endParaRPr/>
          </a:p>
          <a:p>
            <a:pPr indent="0" lvl="0" marL="0" marR="0" rtl="0" algn="l">
              <a:lnSpc>
                <a:spcPct val="140000"/>
              </a:lnSpc>
              <a:spcBef>
                <a:spcPts val="0"/>
              </a:spcBef>
              <a:spcAft>
                <a:spcPts val="0"/>
              </a:spcAft>
              <a:buNone/>
            </a:pPr>
            <a:r>
              <a:t/>
            </a:r>
            <a:endParaRPr b="0" i="0" sz="2100" u="none" cap="none" strike="noStrike">
              <a:solidFill>
                <a:srgbClr val="1D1D1D"/>
              </a:solidFill>
              <a:latin typeface="Montserrat"/>
              <a:ea typeface="Montserrat"/>
              <a:cs typeface="Montserrat"/>
              <a:sym typeface="Montserrat"/>
            </a:endParaRPr>
          </a:p>
        </p:txBody>
      </p:sp>
      <p:sp>
        <p:nvSpPr>
          <p:cNvPr id="130" name="Google Shape;130;p3"/>
          <p:cNvSpPr txBox="1"/>
          <p:nvPr/>
        </p:nvSpPr>
        <p:spPr>
          <a:xfrm>
            <a:off x="1756883" y="1338854"/>
            <a:ext cx="6398340" cy="11938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6999" u="none" cap="none" strike="noStrike">
                <a:solidFill>
                  <a:srgbClr val="1D1D1D"/>
                </a:solidFill>
                <a:latin typeface="Arial"/>
                <a:ea typeface="Arial"/>
                <a:cs typeface="Arial"/>
                <a:sym typeface="Arial"/>
              </a:rPr>
              <a:t>Relevancia</a:t>
            </a:r>
            <a:endParaRPr/>
          </a:p>
        </p:txBody>
      </p:sp>
      <p:sp>
        <p:nvSpPr>
          <p:cNvPr id="131" name="Google Shape;131;p3"/>
          <p:cNvSpPr txBox="1"/>
          <p:nvPr/>
        </p:nvSpPr>
        <p:spPr>
          <a:xfrm>
            <a:off x="1756883" y="2427511"/>
            <a:ext cx="6398340" cy="11938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6999" u="none" cap="none" strike="noStrike">
                <a:solidFill>
                  <a:srgbClr val="03989E"/>
                </a:solidFill>
                <a:latin typeface="Arial"/>
                <a:ea typeface="Arial"/>
                <a:cs typeface="Arial"/>
                <a:sym typeface="Arial"/>
              </a:rPr>
              <a:t>Study Chess</a:t>
            </a:r>
            <a:endParaRPr/>
          </a:p>
        </p:txBody>
      </p:sp>
      <p:sp>
        <p:nvSpPr>
          <p:cNvPr id="132" name="Google Shape;132;p3"/>
          <p:cNvSpPr txBox="1"/>
          <p:nvPr/>
        </p:nvSpPr>
        <p:spPr>
          <a:xfrm>
            <a:off x="10886347" y="5705460"/>
            <a:ext cx="4963331"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APRENDIZAJE AUTÓNOMO</a:t>
            </a:r>
            <a:endParaRPr/>
          </a:p>
        </p:txBody>
      </p:sp>
      <p:sp>
        <p:nvSpPr>
          <p:cNvPr id="133" name="Google Shape;133;p3"/>
          <p:cNvSpPr txBox="1"/>
          <p:nvPr/>
        </p:nvSpPr>
        <p:spPr>
          <a:xfrm>
            <a:off x="10886347" y="7709085"/>
            <a:ext cx="4963331"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VINCULACIÓN COMUNITARIA</a:t>
            </a:r>
            <a:endParaRPr/>
          </a:p>
        </p:txBody>
      </p:sp>
      <p:sp>
        <p:nvSpPr>
          <p:cNvPr id="134" name="Google Shape;134;p3"/>
          <p:cNvSpPr txBox="1"/>
          <p:nvPr/>
        </p:nvSpPr>
        <p:spPr>
          <a:xfrm>
            <a:off x="10058893" y="6368416"/>
            <a:ext cx="5790785" cy="109918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Transforma evaluaciones del motor en feedback entendible para principiantes e intermedios.</a:t>
            </a:r>
            <a:endParaRPr/>
          </a:p>
        </p:txBody>
      </p:sp>
      <p:sp>
        <p:nvSpPr>
          <p:cNvPr id="135" name="Google Shape;135;p3"/>
          <p:cNvSpPr txBox="1"/>
          <p:nvPr/>
        </p:nvSpPr>
        <p:spPr>
          <a:xfrm>
            <a:off x="10058893" y="8372041"/>
            <a:ext cx="5790785" cy="72770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Facilita análisis post-partida y bibliotecas compartidas para clubes/torneos locales.</a:t>
            </a:r>
            <a:endParaRPr/>
          </a:p>
        </p:txBody>
      </p:sp>
      <p:sp>
        <p:nvSpPr>
          <p:cNvPr id="136" name="Google Shape;136;p3"/>
          <p:cNvSpPr/>
          <p:nvPr/>
        </p:nvSpPr>
        <p:spPr>
          <a:xfrm>
            <a:off x="0" y="8310198"/>
            <a:ext cx="1756883" cy="1976802"/>
          </a:xfrm>
          <a:custGeom>
            <a:rect b="b" l="l" r="r" t="t"/>
            <a:pathLst>
              <a:path extrusionOk="0" h="1976802" w="1756883">
                <a:moveTo>
                  <a:pt x="0" y="0"/>
                </a:moveTo>
                <a:lnTo>
                  <a:pt x="1756883" y="0"/>
                </a:lnTo>
                <a:lnTo>
                  <a:pt x="1756883" y="1976802"/>
                </a:lnTo>
                <a:lnTo>
                  <a:pt x="0" y="1976802"/>
                </a:lnTo>
                <a:lnTo>
                  <a:pt x="0" y="0"/>
                </a:lnTo>
                <a:close/>
              </a:path>
            </a:pathLst>
          </a:custGeom>
          <a:blipFill rotWithShape="1">
            <a:blip r:embed="rId9">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p:nvPr/>
        </p:nvSpPr>
        <p:spPr>
          <a:xfrm>
            <a:off x="863452" y="786953"/>
            <a:ext cx="501946" cy="685251"/>
          </a:xfrm>
          <a:custGeom>
            <a:rect b="b" l="l" r="r" t="t"/>
            <a:pathLst>
              <a:path extrusionOk="0" h="685251" w="501946">
                <a:moveTo>
                  <a:pt x="0" y="0"/>
                </a:moveTo>
                <a:lnTo>
                  <a:pt x="501946" y="0"/>
                </a:lnTo>
                <a:lnTo>
                  <a:pt x="501946" y="685251"/>
                </a:lnTo>
                <a:lnTo>
                  <a:pt x="0" y="685251"/>
                </a:lnTo>
                <a:lnTo>
                  <a:pt x="0" y="0"/>
                </a:lnTo>
                <a:close/>
              </a:path>
            </a:pathLst>
          </a:custGeom>
          <a:blipFill rotWithShape="1">
            <a:blip r:embed="rId3">
              <a:alphaModFix/>
            </a:blip>
            <a:stretch>
              <a:fillRect b="0" l="0" r="0" t="0"/>
            </a:stretch>
          </a:blipFill>
          <a:ln>
            <a:noFill/>
          </a:ln>
        </p:spPr>
      </p:sp>
      <p:sp>
        <p:nvSpPr>
          <p:cNvPr id="142" name="Google Shape;142;p4"/>
          <p:cNvSpPr/>
          <p:nvPr/>
        </p:nvSpPr>
        <p:spPr>
          <a:xfrm>
            <a:off x="16941165" y="970511"/>
            <a:ext cx="318135" cy="318135"/>
          </a:xfrm>
          <a:custGeom>
            <a:rect b="b" l="l" r="r" t="t"/>
            <a:pathLst>
              <a:path extrusionOk="0" h="318135" w="318135">
                <a:moveTo>
                  <a:pt x="0" y="0"/>
                </a:moveTo>
                <a:lnTo>
                  <a:pt x="318135" y="0"/>
                </a:lnTo>
                <a:lnTo>
                  <a:pt x="318135" y="318135"/>
                </a:lnTo>
                <a:lnTo>
                  <a:pt x="0" y="318135"/>
                </a:lnTo>
                <a:lnTo>
                  <a:pt x="0" y="0"/>
                </a:lnTo>
                <a:close/>
              </a:path>
            </a:pathLst>
          </a:custGeom>
          <a:blipFill rotWithShape="1">
            <a:blip r:embed="rId4">
              <a:alphaModFix/>
            </a:blip>
            <a:stretch>
              <a:fillRect b="0" l="0" r="0" t="0"/>
            </a:stretch>
          </a:blipFill>
          <a:ln>
            <a:noFill/>
          </a:ln>
        </p:spPr>
      </p:sp>
      <p:pic>
        <p:nvPicPr>
          <p:cNvPr id="143" name="Google Shape;143;p4"/>
          <p:cNvPicPr preferRelativeResize="0"/>
          <p:nvPr/>
        </p:nvPicPr>
        <p:blipFill rotWithShape="1">
          <a:blip r:embed="rId5">
            <a:alphaModFix/>
          </a:blip>
          <a:srcRect b="30517" l="0" r="0" t="30517"/>
          <a:stretch/>
        </p:blipFill>
        <p:spPr>
          <a:xfrm>
            <a:off x="1756883" y="2234432"/>
            <a:ext cx="14186385" cy="3682613"/>
          </a:xfrm>
          <a:prstGeom prst="rect">
            <a:avLst/>
          </a:prstGeom>
          <a:noFill/>
          <a:ln>
            <a:noFill/>
          </a:ln>
        </p:spPr>
      </p:pic>
      <p:sp>
        <p:nvSpPr>
          <p:cNvPr id="144" name="Google Shape;144;p4"/>
          <p:cNvSpPr/>
          <p:nvPr/>
        </p:nvSpPr>
        <p:spPr>
          <a:xfrm>
            <a:off x="5317413" y="-7259089"/>
            <a:ext cx="8344335" cy="8229600"/>
          </a:xfrm>
          <a:custGeom>
            <a:rect b="b" l="l" r="r" t="t"/>
            <a:pathLst>
              <a:path extrusionOk="0" h="8229600" w="8344335">
                <a:moveTo>
                  <a:pt x="0" y="0"/>
                </a:moveTo>
                <a:lnTo>
                  <a:pt x="8344334" y="0"/>
                </a:lnTo>
                <a:lnTo>
                  <a:pt x="8344334" y="8229600"/>
                </a:lnTo>
                <a:lnTo>
                  <a:pt x="0" y="8229600"/>
                </a:lnTo>
                <a:lnTo>
                  <a:pt x="0" y="0"/>
                </a:lnTo>
                <a:close/>
              </a:path>
            </a:pathLst>
          </a:custGeom>
          <a:blipFill rotWithShape="1">
            <a:blip r:embed="rId6">
              <a:alphaModFix amt="5000"/>
            </a:blip>
            <a:stretch>
              <a:fillRect b="0" l="0" r="0" t="0"/>
            </a:stretch>
          </a:blipFill>
          <a:ln>
            <a:noFill/>
          </a:ln>
        </p:spPr>
      </p:sp>
      <p:sp>
        <p:nvSpPr>
          <p:cNvPr id="145" name="Google Shape;145;p4"/>
          <p:cNvSpPr/>
          <p:nvPr/>
        </p:nvSpPr>
        <p:spPr>
          <a:xfrm>
            <a:off x="1756883" y="9258300"/>
            <a:ext cx="8344335" cy="8229600"/>
          </a:xfrm>
          <a:custGeom>
            <a:rect b="b" l="l" r="r" t="t"/>
            <a:pathLst>
              <a:path extrusionOk="0" h="8229600" w="8344335">
                <a:moveTo>
                  <a:pt x="0" y="0"/>
                </a:moveTo>
                <a:lnTo>
                  <a:pt x="8344334" y="0"/>
                </a:lnTo>
                <a:lnTo>
                  <a:pt x="8344334" y="8229600"/>
                </a:lnTo>
                <a:lnTo>
                  <a:pt x="0" y="8229600"/>
                </a:lnTo>
                <a:lnTo>
                  <a:pt x="0" y="0"/>
                </a:lnTo>
                <a:close/>
              </a:path>
            </a:pathLst>
          </a:custGeom>
          <a:blipFill rotWithShape="1">
            <a:blip r:embed="rId6">
              <a:alphaModFix amt="5000"/>
            </a:blip>
            <a:stretch>
              <a:fillRect b="0" l="0" r="0" t="0"/>
            </a:stretch>
          </a:blipFill>
          <a:ln>
            <a:noFill/>
          </a:ln>
        </p:spPr>
      </p:sp>
      <p:sp>
        <p:nvSpPr>
          <p:cNvPr id="146" name="Google Shape;146;p4"/>
          <p:cNvSpPr txBox="1"/>
          <p:nvPr/>
        </p:nvSpPr>
        <p:spPr>
          <a:xfrm>
            <a:off x="1756883" y="932411"/>
            <a:ext cx="1995612" cy="35616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Chess Game</a:t>
            </a:r>
            <a:endParaRPr/>
          </a:p>
        </p:txBody>
      </p:sp>
      <p:sp>
        <p:nvSpPr>
          <p:cNvPr id="147" name="Google Shape;147;p4"/>
          <p:cNvSpPr txBox="1"/>
          <p:nvPr/>
        </p:nvSpPr>
        <p:spPr>
          <a:xfrm rot="-5400000">
            <a:off x="16357021" y="2056348"/>
            <a:ext cx="1448257" cy="356169"/>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PAGE 02</a:t>
            </a:r>
            <a:endParaRPr/>
          </a:p>
        </p:txBody>
      </p:sp>
      <p:sp>
        <p:nvSpPr>
          <p:cNvPr id="148" name="Google Shape;148;p4"/>
          <p:cNvSpPr txBox="1"/>
          <p:nvPr/>
        </p:nvSpPr>
        <p:spPr>
          <a:xfrm>
            <a:off x="8850075" y="6461076"/>
            <a:ext cx="7093193" cy="3328034"/>
          </a:xfrm>
          <a:prstGeom prst="rect">
            <a:avLst/>
          </a:prstGeom>
          <a:noFill/>
          <a:ln>
            <a:noFill/>
          </a:ln>
        </p:spPr>
        <p:txBody>
          <a:bodyPr anchorCtr="0" anchor="t" bIns="0" lIns="0" spcFirstLastPara="1" rIns="0" wrap="square" tIns="0">
            <a:spAutoFit/>
          </a:bodyPr>
          <a:lstStyle/>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Diseñar y desarrollar software (React, lógica, calidad).</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Arquitectura y despliegue (cliente/servidor, serverless).</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BD y seguridad (Firebase Auth/Firestore).</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Evaluación y usabilidad (pruebas + piloto).</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Gestión ágil y documentación (Scrum, repo, manual)</a:t>
            </a:r>
            <a:endParaRPr/>
          </a:p>
          <a:p>
            <a:pPr indent="0" lvl="0" marL="0" marR="0" rtl="0" algn="l">
              <a:lnSpc>
                <a:spcPct val="140000"/>
              </a:lnSpc>
              <a:spcBef>
                <a:spcPts val="0"/>
              </a:spcBef>
              <a:spcAft>
                <a:spcPts val="0"/>
              </a:spcAft>
              <a:buNone/>
            </a:pPr>
            <a:r>
              <a:t/>
            </a:r>
            <a:endParaRPr b="0" i="0" sz="2100" u="none" cap="none" strike="noStrike">
              <a:solidFill>
                <a:srgbClr val="1D1D1D"/>
              </a:solidFill>
              <a:latin typeface="Montserrat"/>
              <a:ea typeface="Montserrat"/>
              <a:cs typeface="Montserrat"/>
              <a:sym typeface="Montserrat"/>
            </a:endParaRPr>
          </a:p>
        </p:txBody>
      </p:sp>
      <p:sp>
        <p:nvSpPr>
          <p:cNvPr id="149" name="Google Shape;149;p4"/>
          <p:cNvSpPr txBox="1"/>
          <p:nvPr/>
        </p:nvSpPr>
        <p:spPr>
          <a:xfrm>
            <a:off x="2104308" y="5917059"/>
            <a:ext cx="6398400" cy="40938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6999" u="none" cap="none" strike="noStrike">
                <a:solidFill>
                  <a:srgbClr val="1D1D1D"/>
                </a:solidFill>
                <a:latin typeface="Arial"/>
                <a:ea typeface="Arial"/>
                <a:cs typeface="Arial"/>
                <a:sym typeface="Arial"/>
              </a:rPr>
              <a:t>Relación con el Perfil de Egreso</a:t>
            </a:r>
            <a:endParaRPr/>
          </a:p>
        </p:txBody>
      </p:sp>
      <p:sp>
        <p:nvSpPr>
          <p:cNvPr id="150" name="Google Shape;150;p4"/>
          <p:cNvSpPr/>
          <p:nvPr/>
        </p:nvSpPr>
        <p:spPr>
          <a:xfrm>
            <a:off x="0" y="8310198"/>
            <a:ext cx="1756883" cy="1976802"/>
          </a:xfrm>
          <a:custGeom>
            <a:rect b="b" l="l" r="r" t="t"/>
            <a:pathLst>
              <a:path extrusionOk="0" h="1976802" w="1756883">
                <a:moveTo>
                  <a:pt x="0" y="0"/>
                </a:moveTo>
                <a:lnTo>
                  <a:pt x="1756883" y="0"/>
                </a:lnTo>
                <a:lnTo>
                  <a:pt x="1756883" y="1976802"/>
                </a:lnTo>
                <a:lnTo>
                  <a:pt x="0" y="1976802"/>
                </a:lnTo>
                <a:lnTo>
                  <a:pt x="0" y="0"/>
                </a:lnTo>
                <a:close/>
              </a:path>
            </a:pathLst>
          </a:custGeom>
          <a:blipFill rotWithShape="1">
            <a:blip r:embed="rId7">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p:nvPr/>
        </p:nvSpPr>
        <p:spPr>
          <a:xfrm>
            <a:off x="863452" y="786953"/>
            <a:ext cx="501946" cy="685251"/>
          </a:xfrm>
          <a:custGeom>
            <a:rect b="b" l="l" r="r" t="t"/>
            <a:pathLst>
              <a:path extrusionOk="0" h="685251" w="501946">
                <a:moveTo>
                  <a:pt x="0" y="0"/>
                </a:moveTo>
                <a:lnTo>
                  <a:pt x="501946" y="0"/>
                </a:lnTo>
                <a:lnTo>
                  <a:pt x="501946" y="685251"/>
                </a:lnTo>
                <a:lnTo>
                  <a:pt x="0" y="685251"/>
                </a:lnTo>
                <a:lnTo>
                  <a:pt x="0" y="0"/>
                </a:lnTo>
                <a:close/>
              </a:path>
            </a:pathLst>
          </a:custGeom>
          <a:blipFill rotWithShape="1">
            <a:blip r:embed="rId3">
              <a:alphaModFix/>
            </a:blip>
            <a:stretch>
              <a:fillRect b="0" l="0" r="0" t="0"/>
            </a:stretch>
          </a:blipFill>
          <a:ln>
            <a:noFill/>
          </a:ln>
        </p:spPr>
      </p:sp>
      <p:sp>
        <p:nvSpPr>
          <p:cNvPr id="156" name="Google Shape;156;p5"/>
          <p:cNvSpPr/>
          <p:nvPr/>
        </p:nvSpPr>
        <p:spPr>
          <a:xfrm>
            <a:off x="16941165" y="970511"/>
            <a:ext cx="318135" cy="318135"/>
          </a:xfrm>
          <a:custGeom>
            <a:rect b="b" l="l" r="r" t="t"/>
            <a:pathLst>
              <a:path extrusionOk="0" h="318135" w="318135">
                <a:moveTo>
                  <a:pt x="0" y="0"/>
                </a:moveTo>
                <a:lnTo>
                  <a:pt x="318135" y="0"/>
                </a:lnTo>
                <a:lnTo>
                  <a:pt x="318135" y="318135"/>
                </a:lnTo>
                <a:lnTo>
                  <a:pt x="0" y="318135"/>
                </a:lnTo>
                <a:lnTo>
                  <a:pt x="0" y="0"/>
                </a:lnTo>
                <a:close/>
              </a:path>
            </a:pathLst>
          </a:custGeom>
          <a:blipFill rotWithShape="1">
            <a:blip r:embed="rId4">
              <a:alphaModFix/>
            </a:blip>
            <a:stretch>
              <a:fillRect b="0" l="0" r="0" t="0"/>
            </a:stretch>
          </a:blipFill>
          <a:ln>
            <a:noFill/>
          </a:ln>
        </p:spPr>
      </p:sp>
      <p:sp>
        <p:nvSpPr>
          <p:cNvPr id="157" name="Google Shape;157;p5"/>
          <p:cNvSpPr/>
          <p:nvPr/>
        </p:nvSpPr>
        <p:spPr>
          <a:xfrm>
            <a:off x="0" y="8220075"/>
            <a:ext cx="8344335" cy="8229600"/>
          </a:xfrm>
          <a:custGeom>
            <a:rect b="b" l="l" r="r" t="t"/>
            <a:pathLst>
              <a:path extrusionOk="0" h="8229600" w="8344335">
                <a:moveTo>
                  <a:pt x="0" y="0"/>
                </a:moveTo>
                <a:lnTo>
                  <a:pt x="8344335" y="0"/>
                </a:lnTo>
                <a:lnTo>
                  <a:pt x="8344335" y="8229600"/>
                </a:lnTo>
                <a:lnTo>
                  <a:pt x="0" y="8229600"/>
                </a:lnTo>
                <a:lnTo>
                  <a:pt x="0" y="0"/>
                </a:lnTo>
                <a:close/>
              </a:path>
            </a:pathLst>
          </a:custGeom>
          <a:blipFill rotWithShape="1">
            <a:blip r:embed="rId5">
              <a:alphaModFix amt="5000"/>
            </a:blip>
            <a:stretch>
              <a:fillRect b="0" l="0" r="0" t="0"/>
            </a:stretch>
          </a:blipFill>
          <a:ln>
            <a:noFill/>
          </a:ln>
        </p:spPr>
      </p:sp>
      <p:pic>
        <p:nvPicPr>
          <p:cNvPr id="158" name="Google Shape;158;p5"/>
          <p:cNvPicPr preferRelativeResize="0"/>
          <p:nvPr/>
        </p:nvPicPr>
        <p:blipFill rotWithShape="1">
          <a:blip r:embed="rId6">
            <a:alphaModFix/>
          </a:blip>
          <a:srcRect b="16404" l="24643" r="16821" t="41233"/>
          <a:stretch/>
        </p:blipFill>
        <p:spPr>
          <a:xfrm>
            <a:off x="1756883" y="2462859"/>
            <a:ext cx="6941307" cy="3346811"/>
          </a:xfrm>
          <a:prstGeom prst="rect">
            <a:avLst/>
          </a:prstGeom>
          <a:noFill/>
          <a:ln>
            <a:noFill/>
          </a:ln>
        </p:spPr>
      </p:pic>
      <p:sp>
        <p:nvSpPr>
          <p:cNvPr id="159" name="Google Shape;159;p5"/>
          <p:cNvSpPr/>
          <p:nvPr/>
        </p:nvSpPr>
        <p:spPr>
          <a:xfrm>
            <a:off x="5317413" y="-7259089"/>
            <a:ext cx="8344335" cy="8229600"/>
          </a:xfrm>
          <a:custGeom>
            <a:rect b="b" l="l" r="r" t="t"/>
            <a:pathLst>
              <a:path extrusionOk="0" h="8229600" w="8344335">
                <a:moveTo>
                  <a:pt x="0" y="0"/>
                </a:moveTo>
                <a:lnTo>
                  <a:pt x="8344334" y="0"/>
                </a:lnTo>
                <a:lnTo>
                  <a:pt x="8344334" y="8229600"/>
                </a:lnTo>
                <a:lnTo>
                  <a:pt x="0" y="8229600"/>
                </a:lnTo>
                <a:lnTo>
                  <a:pt x="0" y="0"/>
                </a:lnTo>
                <a:close/>
              </a:path>
            </a:pathLst>
          </a:custGeom>
          <a:blipFill rotWithShape="1">
            <a:blip r:embed="rId5">
              <a:alphaModFix amt="5000"/>
            </a:blip>
            <a:stretch>
              <a:fillRect b="0" l="0" r="0" t="0"/>
            </a:stretch>
          </a:blipFill>
          <a:ln>
            <a:noFill/>
          </a:ln>
        </p:spPr>
      </p:sp>
      <p:grpSp>
        <p:nvGrpSpPr>
          <p:cNvPr id="160" name="Google Shape;160;p5"/>
          <p:cNvGrpSpPr/>
          <p:nvPr/>
        </p:nvGrpSpPr>
        <p:grpSpPr>
          <a:xfrm>
            <a:off x="1756883" y="5960289"/>
            <a:ext cx="3295902" cy="2339796"/>
            <a:chOff x="0" y="-38100"/>
            <a:chExt cx="868056" cy="616242"/>
          </a:xfrm>
        </p:grpSpPr>
        <p:sp>
          <p:nvSpPr>
            <p:cNvPr id="161" name="Google Shape;161;p5"/>
            <p:cNvSpPr/>
            <p:nvPr/>
          </p:nvSpPr>
          <p:spPr>
            <a:xfrm>
              <a:off x="0" y="0"/>
              <a:ext cx="868056" cy="578142"/>
            </a:xfrm>
            <a:custGeom>
              <a:rect b="b" l="l" r="r" t="t"/>
              <a:pathLst>
                <a:path extrusionOk="0" h="578142" w="868056">
                  <a:moveTo>
                    <a:pt x="0" y="0"/>
                  </a:moveTo>
                  <a:lnTo>
                    <a:pt x="868056" y="0"/>
                  </a:lnTo>
                  <a:lnTo>
                    <a:pt x="868056" y="578142"/>
                  </a:lnTo>
                  <a:lnTo>
                    <a:pt x="0" y="578142"/>
                  </a:lnTo>
                  <a:close/>
                </a:path>
              </a:pathLst>
            </a:custGeom>
            <a:solidFill>
              <a:srgbClr val="03989E"/>
            </a:solidFill>
            <a:ln>
              <a:noFill/>
            </a:ln>
          </p:spPr>
        </p:sp>
        <p:sp>
          <p:nvSpPr>
            <p:cNvPr id="162" name="Google Shape;162;p5"/>
            <p:cNvSpPr txBox="1"/>
            <p:nvPr/>
          </p:nvSpPr>
          <p:spPr>
            <a:xfrm>
              <a:off x="0" y="-38100"/>
              <a:ext cx="868056" cy="616242"/>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3" name="Google Shape;163;p5"/>
          <p:cNvGrpSpPr/>
          <p:nvPr/>
        </p:nvGrpSpPr>
        <p:grpSpPr>
          <a:xfrm>
            <a:off x="5402288" y="5960289"/>
            <a:ext cx="3295902" cy="2339796"/>
            <a:chOff x="0" y="-38100"/>
            <a:chExt cx="868056" cy="616242"/>
          </a:xfrm>
        </p:grpSpPr>
        <p:sp>
          <p:nvSpPr>
            <p:cNvPr id="164" name="Google Shape;164;p5"/>
            <p:cNvSpPr/>
            <p:nvPr/>
          </p:nvSpPr>
          <p:spPr>
            <a:xfrm>
              <a:off x="0" y="0"/>
              <a:ext cx="868056" cy="578142"/>
            </a:xfrm>
            <a:custGeom>
              <a:rect b="b" l="l" r="r" t="t"/>
              <a:pathLst>
                <a:path extrusionOk="0" h="578142" w="868056">
                  <a:moveTo>
                    <a:pt x="0" y="0"/>
                  </a:moveTo>
                  <a:lnTo>
                    <a:pt x="868056" y="0"/>
                  </a:lnTo>
                  <a:lnTo>
                    <a:pt x="868056" y="578142"/>
                  </a:lnTo>
                  <a:lnTo>
                    <a:pt x="0" y="578142"/>
                  </a:lnTo>
                  <a:close/>
                </a:path>
              </a:pathLst>
            </a:custGeom>
            <a:solidFill>
              <a:srgbClr val="03989E"/>
            </a:solidFill>
            <a:ln>
              <a:noFill/>
            </a:ln>
          </p:spPr>
        </p:sp>
        <p:sp>
          <p:nvSpPr>
            <p:cNvPr id="165" name="Google Shape;165;p5"/>
            <p:cNvSpPr txBox="1"/>
            <p:nvPr/>
          </p:nvSpPr>
          <p:spPr>
            <a:xfrm>
              <a:off x="0" y="-38100"/>
              <a:ext cx="868056" cy="616242"/>
            </a:xfrm>
            <a:prstGeom prst="rect">
              <a:avLst/>
            </a:prstGeom>
            <a:noFill/>
            <a:ln>
              <a:noFill/>
            </a:ln>
          </p:spPr>
          <p:txBody>
            <a:bodyPr anchorCtr="0" anchor="ctr" bIns="50800" lIns="50800" spcFirstLastPara="1" rIns="50800" wrap="square" tIns="50800">
              <a:noAutofit/>
            </a:bodyPr>
            <a:lstStyle/>
            <a:p>
              <a:pPr indent="0" lvl="0" marL="0" marR="0" rtl="0" algn="ctr">
                <a:lnSpc>
                  <a:spcPct val="163333"/>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6" name="Google Shape;166;p5"/>
          <p:cNvSpPr txBox="1"/>
          <p:nvPr/>
        </p:nvSpPr>
        <p:spPr>
          <a:xfrm rot="-5400000">
            <a:off x="16357021" y="2056348"/>
            <a:ext cx="1448257" cy="356169"/>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PAGE 02</a:t>
            </a:r>
            <a:endParaRPr/>
          </a:p>
        </p:txBody>
      </p:sp>
      <p:sp>
        <p:nvSpPr>
          <p:cNvPr id="167" name="Google Shape;167;p5"/>
          <p:cNvSpPr txBox="1"/>
          <p:nvPr/>
        </p:nvSpPr>
        <p:spPr>
          <a:xfrm>
            <a:off x="9843413" y="4809978"/>
            <a:ext cx="5683149" cy="2956559"/>
          </a:xfrm>
          <a:prstGeom prst="rect">
            <a:avLst/>
          </a:prstGeom>
          <a:noFill/>
          <a:ln>
            <a:noFill/>
          </a:ln>
        </p:spPr>
        <p:txBody>
          <a:bodyPr anchorCtr="0" anchor="t" bIns="0" lIns="0" spcFirstLastPara="1" rIns="0" wrap="square" tIns="0">
            <a:spAutoFit/>
          </a:bodyPr>
          <a:lstStyle/>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Desarrollo web e IA aplicada (React + motor de análisis).</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Tecnología educativa (EdTech) con impacto de aprendizaje medible.</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Metodologías ágiles (Scrum), gestión de código (Git/GitHub) y documentación técnica.</a:t>
            </a:r>
            <a:endParaRPr/>
          </a:p>
          <a:p>
            <a:pPr indent="0" lvl="0" marL="0" marR="0" rtl="0" algn="l">
              <a:lnSpc>
                <a:spcPct val="140000"/>
              </a:lnSpc>
              <a:spcBef>
                <a:spcPts val="0"/>
              </a:spcBef>
              <a:spcAft>
                <a:spcPts val="0"/>
              </a:spcAft>
              <a:buNone/>
            </a:pPr>
            <a:r>
              <a:t/>
            </a:r>
            <a:endParaRPr b="0" i="0" sz="2100" u="none" cap="none" strike="noStrike">
              <a:solidFill>
                <a:srgbClr val="1D1D1D"/>
              </a:solidFill>
              <a:latin typeface="Montserrat"/>
              <a:ea typeface="Montserrat"/>
              <a:cs typeface="Montserrat"/>
              <a:sym typeface="Montserrat"/>
            </a:endParaRPr>
          </a:p>
        </p:txBody>
      </p:sp>
      <p:sp>
        <p:nvSpPr>
          <p:cNvPr id="168" name="Google Shape;168;p5"/>
          <p:cNvSpPr txBox="1"/>
          <p:nvPr/>
        </p:nvSpPr>
        <p:spPr>
          <a:xfrm>
            <a:off x="9978103" y="7469932"/>
            <a:ext cx="5683149" cy="258508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1" lang="en-US" sz="2100" u="none" cap="none" strike="noStrike">
                <a:solidFill>
                  <a:srgbClr val="1D1D1D"/>
                </a:solidFill>
                <a:latin typeface="Montserrat"/>
                <a:ea typeface="Montserrat"/>
                <a:cs typeface="Montserrat"/>
                <a:sym typeface="Montserrat"/>
              </a:rPr>
              <a:t>Este proyecto consolida mi stack, evidencia buenas prácticas y aporta un demo presentable en portafolio.</a:t>
            </a:r>
            <a:endParaRPr/>
          </a:p>
          <a:p>
            <a:pPr indent="0" lvl="0" marL="0" marR="0" rtl="0" algn="l">
              <a:lnSpc>
                <a:spcPct val="140000"/>
              </a:lnSpc>
              <a:spcBef>
                <a:spcPts val="0"/>
              </a:spcBef>
              <a:spcAft>
                <a:spcPts val="0"/>
              </a:spcAft>
              <a:buNone/>
            </a:pPr>
            <a:r>
              <a:t/>
            </a:r>
            <a:endParaRPr b="1" i="1" sz="2100" u="none" cap="none" strike="noStrike">
              <a:solidFill>
                <a:srgbClr val="1D1D1D"/>
              </a:solidFill>
              <a:latin typeface="Montserrat"/>
              <a:ea typeface="Montserrat"/>
              <a:cs typeface="Montserrat"/>
              <a:sym typeface="Montserrat"/>
            </a:endParaRPr>
          </a:p>
          <a:p>
            <a:pPr indent="0" lvl="0" marL="0" marR="0" rtl="0" algn="l">
              <a:lnSpc>
                <a:spcPct val="140000"/>
              </a:lnSpc>
              <a:spcBef>
                <a:spcPts val="0"/>
              </a:spcBef>
              <a:spcAft>
                <a:spcPts val="0"/>
              </a:spcAft>
              <a:buNone/>
            </a:pPr>
            <a:r>
              <a:t/>
            </a:r>
            <a:endParaRPr b="1" i="1" sz="2100" u="none" cap="none" strike="noStrike">
              <a:solidFill>
                <a:srgbClr val="1D1D1D"/>
              </a:solidFill>
              <a:latin typeface="Montserrat"/>
              <a:ea typeface="Montserrat"/>
              <a:cs typeface="Montserrat"/>
              <a:sym typeface="Montserrat"/>
            </a:endParaRPr>
          </a:p>
          <a:p>
            <a:pPr indent="0" lvl="0" marL="0" marR="0" rtl="0" algn="l">
              <a:lnSpc>
                <a:spcPct val="140000"/>
              </a:lnSpc>
              <a:spcBef>
                <a:spcPts val="0"/>
              </a:spcBef>
              <a:spcAft>
                <a:spcPts val="0"/>
              </a:spcAft>
              <a:buNone/>
            </a:pPr>
            <a:r>
              <a:t/>
            </a:r>
            <a:endParaRPr b="1" i="1" sz="2100" u="none" cap="none" strike="noStrike">
              <a:solidFill>
                <a:srgbClr val="1D1D1D"/>
              </a:solidFill>
              <a:latin typeface="Montserrat"/>
              <a:ea typeface="Montserrat"/>
              <a:cs typeface="Montserrat"/>
              <a:sym typeface="Montserrat"/>
            </a:endParaRPr>
          </a:p>
          <a:p>
            <a:pPr indent="0" lvl="0" marL="0" marR="0" rtl="0" algn="l">
              <a:lnSpc>
                <a:spcPct val="140000"/>
              </a:lnSpc>
              <a:spcBef>
                <a:spcPts val="0"/>
              </a:spcBef>
              <a:spcAft>
                <a:spcPts val="0"/>
              </a:spcAft>
              <a:buNone/>
            </a:pPr>
            <a:r>
              <a:t/>
            </a:r>
            <a:endParaRPr b="1" i="1" sz="2100" u="none" cap="none" strike="noStrike">
              <a:solidFill>
                <a:srgbClr val="1D1D1D"/>
              </a:solidFill>
              <a:latin typeface="Montserrat"/>
              <a:ea typeface="Montserrat"/>
              <a:cs typeface="Montserrat"/>
              <a:sym typeface="Montserrat"/>
            </a:endParaRPr>
          </a:p>
        </p:txBody>
      </p:sp>
      <p:sp>
        <p:nvSpPr>
          <p:cNvPr id="169" name="Google Shape;169;p5"/>
          <p:cNvSpPr txBox="1"/>
          <p:nvPr/>
        </p:nvSpPr>
        <p:spPr>
          <a:xfrm>
            <a:off x="1998516" y="7310897"/>
            <a:ext cx="2751871" cy="35623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100" u="none" cap="none" strike="noStrike">
                <a:solidFill>
                  <a:srgbClr val="FFFFFF"/>
                </a:solidFill>
                <a:latin typeface="Montserrat"/>
                <a:ea typeface="Montserrat"/>
                <a:cs typeface="Montserrat"/>
                <a:sym typeface="Montserrat"/>
              </a:rPr>
              <a:t>Registrados</a:t>
            </a:r>
            <a:endParaRPr/>
          </a:p>
        </p:txBody>
      </p:sp>
      <p:sp>
        <p:nvSpPr>
          <p:cNvPr id="170" name="Google Shape;170;p5"/>
          <p:cNvSpPr txBox="1"/>
          <p:nvPr/>
        </p:nvSpPr>
        <p:spPr>
          <a:xfrm>
            <a:off x="5672317" y="7310897"/>
            <a:ext cx="2751871" cy="35623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100" u="none" cap="none" strike="noStrike">
                <a:solidFill>
                  <a:srgbClr val="FFFFFF"/>
                </a:solidFill>
                <a:latin typeface="Montserrat"/>
                <a:ea typeface="Montserrat"/>
                <a:cs typeface="Montserrat"/>
                <a:sym typeface="Montserrat"/>
              </a:rPr>
              <a:t>Usuarios activos</a:t>
            </a:r>
            <a:endParaRPr/>
          </a:p>
        </p:txBody>
      </p:sp>
      <p:sp>
        <p:nvSpPr>
          <p:cNvPr id="171" name="Google Shape;171;p5"/>
          <p:cNvSpPr txBox="1"/>
          <p:nvPr/>
        </p:nvSpPr>
        <p:spPr>
          <a:xfrm>
            <a:off x="9843413" y="2140543"/>
            <a:ext cx="6108536" cy="2432052"/>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6999" u="none" cap="none" strike="noStrike">
                <a:solidFill>
                  <a:srgbClr val="1D1D1D"/>
                </a:solidFill>
                <a:latin typeface="Arial"/>
                <a:ea typeface="Arial"/>
                <a:cs typeface="Arial"/>
                <a:sym typeface="Arial"/>
              </a:rPr>
              <a:t>Intereses Profesionales</a:t>
            </a:r>
            <a:endParaRPr/>
          </a:p>
        </p:txBody>
      </p:sp>
      <p:sp>
        <p:nvSpPr>
          <p:cNvPr id="172" name="Google Shape;172;p5"/>
          <p:cNvSpPr txBox="1"/>
          <p:nvPr/>
        </p:nvSpPr>
        <p:spPr>
          <a:xfrm>
            <a:off x="1998516" y="6566388"/>
            <a:ext cx="2751871" cy="771525"/>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1" i="0" lang="en-US" sz="4500" u="none" cap="none" strike="noStrike">
                <a:solidFill>
                  <a:srgbClr val="FFFFFF"/>
                </a:solidFill>
                <a:latin typeface="Arial"/>
                <a:ea typeface="Arial"/>
                <a:cs typeface="Arial"/>
                <a:sym typeface="Arial"/>
              </a:rPr>
              <a:t>13.000</a:t>
            </a:r>
            <a:endParaRPr/>
          </a:p>
        </p:txBody>
      </p:sp>
      <p:sp>
        <p:nvSpPr>
          <p:cNvPr id="173" name="Google Shape;173;p5"/>
          <p:cNvSpPr txBox="1"/>
          <p:nvPr/>
        </p:nvSpPr>
        <p:spPr>
          <a:xfrm>
            <a:off x="5674304" y="6250158"/>
            <a:ext cx="2751871" cy="109981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200" u="none" cap="none" strike="noStrike">
                <a:solidFill>
                  <a:srgbClr val="FFFFFF"/>
                </a:solidFill>
                <a:latin typeface="Arial"/>
                <a:ea typeface="Arial"/>
                <a:cs typeface="Arial"/>
                <a:sym typeface="Arial"/>
              </a:rPr>
              <a:t>↑45% CRECIMIENTO</a:t>
            </a:r>
            <a:endParaRPr/>
          </a:p>
        </p:txBody>
      </p:sp>
      <p:sp>
        <p:nvSpPr>
          <p:cNvPr id="174" name="Google Shape;174;p5"/>
          <p:cNvSpPr/>
          <p:nvPr/>
        </p:nvSpPr>
        <p:spPr>
          <a:xfrm>
            <a:off x="0" y="8310198"/>
            <a:ext cx="1756883" cy="1976802"/>
          </a:xfrm>
          <a:custGeom>
            <a:rect b="b" l="l" r="r" t="t"/>
            <a:pathLst>
              <a:path extrusionOk="0" h="1976802" w="1756883">
                <a:moveTo>
                  <a:pt x="0" y="0"/>
                </a:moveTo>
                <a:lnTo>
                  <a:pt x="1756883" y="0"/>
                </a:lnTo>
                <a:lnTo>
                  <a:pt x="1756883" y="1976802"/>
                </a:lnTo>
                <a:lnTo>
                  <a:pt x="0" y="1976802"/>
                </a:lnTo>
                <a:lnTo>
                  <a:pt x="0" y="0"/>
                </a:lnTo>
                <a:close/>
              </a:path>
            </a:pathLst>
          </a:custGeom>
          <a:blipFill rotWithShape="1">
            <a:blip r:embed="rId7">
              <a:alphaModFix/>
            </a:blip>
            <a:stretch>
              <a:fillRect b="0" l="0" r="0" t="0"/>
            </a:stretch>
          </a:blipFill>
          <a:ln>
            <a:noFill/>
          </a:ln>
        </p:spPr>
      </p:sp>
      <p:sp>
        <p:nvSpPr>
          <p:cNvPr id="175" name="Google Shape;175;p5"/>
          <p:cNvSpPr txBox="1"/>
          <p:nvPr/>
        </p:nvSpPr>
        <p:spPr>
          <a:xfrm>
            <a:off x="1756883" y="932411"/>
            <a:ext cx="1995612" cy="35616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Chess Events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p:nvPr/>
        </p:nvSpPr>
        <p:spPr>
          <a:xfrm>
            <a:off x="0" y="7200900"/>
            <a:ext cx="8344335" cy="8229600"/>
          </a:xfrm>
          <a:custGeom>
            <a:rect b="b" l="l" r="r" t="t"/>
            <a:pathLst>
              <a:path extrusionOk="0" h="8229600" w="8344335">
                <a:moveTo>
                  <a:pt x="0" y="0"/>
                </a:moveTo>
                <a:lnTo>
                  <a:pt x="8344335" y="0"/>
                </a:lnTo>
                <a:lnTo>
                  <a:pt x="8344335" y="8229600"/>
                </a:lnTo>
                <a:lnTo>
                  <a:pt x="0" y="8229600"/>
                </a:lnTo>
                <a:lnTo>
                  <a:pt x="0" y="0"/>
                </a:lnTo>
                <a:close/>
              </a:path>
            </a:pathLst>
          </a:custGeom>
          <a:blipFill rotWithShape="1">
            <a:blip r:embed="rId3">
              <a:alphaModFix amt="5000"/>
            </a:blip>
            <a:stretch>
              <a:fillRect b="0" l="0" r="0" t="0"/>
            </a:stretch>
          </a:blipFill>
          <a:ln>
            <a:noFill/>
          </a:ln>
        </p:spPr>
      </p:sp>
      <p:sp>
        <p:nvSpPr>
          <p:cNvPr id="181" name="Google Shape;181;p6"/>
          <p:cNvSpPr/>
          <p:nvPr/>
        </p:nvSpPr>
        <p:spPr>
          <a:xfrm>
            <a:off x="863452" y="786953"/>
            <a:ext cx="501946" cy="685251"/>
          </a:xfrm>
          <a:custGeom>
            <a:rect b="b" l="l" r="r" t="t"/>
            <a:pathLst>
              <a:path extrusionOk="0" h="685251" w="501946">
                <a:moveTo>
                  <a:pt x="0" y="0"/>
                </a:moveTo>
                <a:lnTo>
                  <a:pt x="501946" y="0"/>
                </a:lnTo>
                <a:lnTo>
                  <a:pt x="501946" y="685251"/>
                </a:lnTo>
                <a:lnTo>
                  <a:pt x="0" y="685251"/>
                </a:lnTo>
                <a:lnTo>
                  <a:pt x="0" y="0"/>
                </a:lnTo>
                <a:close/>
              </a:path>
            </a:pathLst>
          </a:custGeom>
          <a:blipFill rotWithShape="1">
            <a:blip r:embed="rId4">
              <a:alphaModFix/>
            </a:blip>
            <a:stretch>
              <a:fillRect b="0" l="0" r="0" t="0"/>
            </a:stretch>
          </a:blipFill>
          <a:ln>
            <a:noFill/>
          </a:ln>
        </p:spPr>
      </p:sp>
      <p:sp>
        <p:nvSpPr>
          <p:cNvPr id="182" name="Google Shape;182;p6"/>
          <p:cNvSpPr/>
          <p:nvPr/>
        </p:nvSpPr>
        <p:spPr>
          <a:xfrm>
            <a:off x="16941165" y="970511"/>
            <a:ext cx="318135" cy="318135"/>
          </a:xfrm>
          <a:custGeom>
            <a:rect b="b" l="l" r="r" t="t"/>
            <a:pathLst>
              <a:path extrusionOk="0" h="318135" w="318135">
                <a:moveTo>
                  <a:pt x="0" y="0"/>
                </a:moveTo>
                <a:lnTo>
                  <a:pt x="318135" y="0"/>
                </a:lnTo>
                <a:lnTo>
                  <a:pt x="318135" y="318135"/>
                </a:lnTo>
                <a:lnTo>
                  <a:pt x="0" y="318135"/>
                </a:lnTo>
                <a:lnTo>
                  <a:pt x="0" y="0"/>
                </a:lnTo>
                <a:close/>
              </a:path>
            </a:pathLst>
          </a:custGeom>
          <a:blipFill rotWithShape="1">
            <a:blip r:embed="rId5">
              <a:alphaModFix/>
            </a:blip>
            <a:stretch>
              <a:fillRect b="0" l="0" r="0" t="0"/>
            </a:stretch>
          </a:blipFill>
          <a:ln>
            <a:noFill/>
          </a:ln>
        </p:spPr>
      </p:sp>
      <p:sp>
        <p:nvSpPr>
          <p:cNvPr id="183" name="Google Shape;183;p6"/>
          <p:cNvSpPr/>
          <p:nvPr/>
        </p:nvSpPr>
        <p:spPr>
          <a:xfrm>
            <a:off x="5317413" y="-7259089"/>
            <a:ext cx="8344335" cy="8229600"/>
          </a:xfrm>
          <a:custGeom>
            <a:rect b="b" l="l" r="r" t="t"/>
            <a:pathLst>
              <a:path extrusionOk="0" h="8229600" w="8344335">
                <a:moveTo>
                  <a:pt x="0" y="0"/>
                </a:moveTo>
                <a:lnTo>
                  <a:pt x="8344334" y="0"/>
                </a:lnTo>
                <a:lnTo>
                  <a:pt x="8344334" y="8229600"/>
                </a:lnTo>
                <a:lnTo>
                  <a:pt x="0" y="8229600"/>
                </a:lnTo>
                <a:lnTo>
                  <a:pt x="0" y="0"/>
                </a:lnTo>
                <a:close/>
              </a:path>
            </a:pathLst>
          </a:custGeom>
          <a:blipFill rotWithShape="1">
            <a:blip r:embed="rId3">
              <a:alphaModFix amt="5000"/>
            </a:blip>
            <a:stretch>
              <a:fillRect b="0" l="0" r="0" t="0"/>
            </a:stretch>
          </a:blipFill>
          <a:ln>
            <a:noFill/>
          </a:ln>
        </p:spPr>
      </p:sp>
      <p:sp>
        <p:nvSpPr>
          <p:cNvPr id="184" name="Google Shape;184;p6"/>
          <p:cNvSpPr txBox="1"/>
          <p:nvPr/>
        </p:nvSpPr>
        <p:spPr>
          <a:xfrm rot="-5400000">
            <a:off x="16357021" y="2056348"/>
            <a:ext cx="1448257" cy="356169"/>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PAGE  06</a:t>
            </a:r>
            <a:endParaRPr/>
          </a:p>
        </p:txBody>
      </p:sp>
      <p:sp>
        <p:nvSpPr>
          <p:cNvPr id="185" name="Google Shape;185;p6"/>
          <p:cNvSpPr txBox="1"/>
          <p:nvPr/>
        </p:nvSpPr>
        <p:spPr>
          <a:xfrm>
            <a:off x="9855001" y="4206641"/>
            <a:ext cx="5352000" cy="3038400"/>
          </a:xfrm>
          <a:prstGeom prst="rect">
            <a:avLst/>
          </a:prstGeom>
          <a:noFill/>
          <a:ln>
            <a:noFill/>
          </a:ln>
        </p:spPr>
        <p:txBody>
          <a:bodyPr anchorCtr="0" anchor="t" bIns="0" lIns="0" spcFirstLastPara="1" rIns="0" wrap="square" tIns="0">
            <a:spAutoFit/>
          </a:bodyPr>
          <a:lstStyle/>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Semestre y horas suficientes con sprints semanales (MVP).</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Materiales accesibles: React, Firebase, Stockfish, GitHub.</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Riesgos: latencia/Stockfish y alcance  mitigar con profundidad y MVP.</a:t>
            </a:r>
            <a:endParaRPr/>
          </a:p>
          <a:p>
            <a:pPr indent="0" lvl="0" marL="0" marR="0" rtl="0" algn="l">
              <a:lnSpc>
                <a:spcPct val="140000"/>
              </a:lnSpc>
              <a:spcBef>
                <a:spcPts val="0"/>
              </a:spcBef>
              <a:spcAft>
                <a:spcPts val="0"/>
              </a:spcAft>
              <a:buNone/>
            </a:pPr>
            <a:r>
              <a:t/>
            </a:r>
            <a:endParaRPr b="0" i="0" sz="2100" u="none" cap="none" strike="noStrike">
              <a:solidFill>
                <a:srgbClr val="1D1D1D"/>
              </a:solidFill>
              <a:latin typeface="Montserrat"/>
              <a:ea typeface="Montserrat"/>
              <a:cs typeface="Montserrat"/>
              <a:sym typeface="Montserrat"/>
            </a:endParaRPr>
          </a:p>
        </p:txBody>
      </p:sp>
      <p:sp>
        <p:nvSpPr>
          <p:cNvPr id="186" name="Google Shape;186;p6"/>
          <p:cNvSpPr txBox="1"/>
          <p:nvPr/>
        </p:nvSpPr>
        <p:spPr>
          <a:xfrm>
            <a:off x="9843413" y="2054768"/>
            <a:ext cx="6398340" cy="1193802"/>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6999" u="none" cap="none" strike="noStrike">
                <a:solidFill>
                  <a:srgbClr val="1D1D1D"/>
                </a:solidFill>
                <a:latin typeface="Arial"/>
                <a:ea typeface="Arial"/>
                <a:cs typeface="Arial"/>
                <a:sym typeface="Arial"/>
              </a:rPr>
              <a:t>Factibilidad</a:t>
            </a:r>
            <a:endParaRPr/>
          </a:p>
        </p:txBody>
      </p:sp>
      <p:sp>
        <p:nvSpPr>
          <p:cNvPr id="187" name="Google Shape;187;p6"/>
          <p:cNvSpPr txBox="1"/>
          <p:nvPr/>
        </p:nvSpPr>
        <p:spPr>
          <a:xfrm>
            <a:off x="9843413" y="3067594"/>
            <a:ext cx="7415821" cy="1193802"/>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6999" u="none" cap="none" strike="noStrike">
                <a:solidFill>
                  <a:srgbClr val="03989E"/>
                </a:solidFill>
                <a:latin typeface="Arial"/>
                <a:ea typeface="Arial"/>
                <a:cs typeface="Arial"/>
                <a:sym typeface="Arial"/>
              </a:rPr>
              <a:t>of Chess</a:t>
            </a:r>
            <a:endParaRPr/>
          </a:p>
        </p:txBody>
      </p:sp>
      <p:sp>
        <p:nvSpPr>
          <p:cNvPr id="188" name="Google Shape;188;p6"/>
          <p:cNvSpPr/>
          <p:nvPr/>
        </p:nvSpPr>
        <p:spPr>
          <a:xfrm>
            <a:off x="10110592" y="7200900"/>
            <a:ext cx="450325" cy="415425"/>
          </a:xfrm>
          <a:custGeom>
            <a:rect b="b" l="l" r="r" t="t"/>
            <a:pathLst>
              <a:path extrusionOk="0" h="415425" w="450325">
                <a:moveTo>
                  <a:pt x="0" y="0"/>
                </a:moveTo>
                <a:lnTo>
                  <a:pt x="450325" y="0"/>
                </a:lnTo>
                <a:lnTo>
                  <a:pt x="450325" y="415425"/>
                </a:lnTo>
                <a:lnTo>
                  <a:pt x="0" y="415425"/>
                </a:lnTo>
                <a:lnTo>
                  <a:pt x="0" y="0"/>
                </a:lnTo>
                <a:close/>
              </a:path>
            </a:pathLst>
          </a:custGeom>
          <a:blipFill rotWithShape="1">
            <a:blip r:embed="rId6">
              <a:alphaModFix/>
            </a:blip>
            <a:stretch>
              <a:fillRect b="0" l="0" r="0" t="0"/>
            </a:stretch>
          </a:blipFill>
          <a:ln>
            <a:noFill/>
          </a:ln>
        </p:spPr>
      </p:sp>
      <p:sp>
        <p:nvSpPr>
          <p:cNvPr id="189" name="Google Shape;189;p6"/>
          <p:cNvSpPr txBox="1"/>
          <p:nvPr/>
        </p:nvSpPr>
        <p:spPr>
          <a:xfrm>
            <a:off x="10670867" y="7226453"/>
            <a:ext cx="4963331" cy="3562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 FACTIBILIDAD</a:t>
            </a:r>
            <a:endParaRPr/>
          </a:p>
        </p:txBody>
      </p:sp>
      <p:sp>
        <p:nvSpPr>
          <p:cNvPr id="190" name="Google Shape;190;p6"/>
          <p:cNvSpPr txBox="1"/>
          <p:nvPr/>
        </p:nvSpPr>
        <p:spPr>
          <a:xfrm>
            <a:off x="9843413" y="7749768"/>
            <a:ext cx="6822524" cy="221360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El proyecto es realizable dentro del semestre con iteraciones semanales. Usa herramientas gratuitas y consolidadas (React, Firebase, Stockfish, GitHub). Los riesgos de latencia y de alcance se mitigan ajustando la profundidad del motor y priorizando un MVP.</a:t>
            </a:r>
            <a:endParaRPr/>
          </a:p>
        </p:txBody>
      </p:sp>
      <p:pic>
        <p:nvPicPr>
          <p:cNvPr id="191" name="Google Shape;191;p6"/>
          <p:cNvPicPr preferRelativeResize="0"/>
          <p:nvPr/>
        </p:nvPicPr>
        <p:blipFill rotWithShape="1">
          <a:blip r:embed="rId7">
            <a:alphaModFix/>
          </a:blip>
          <a:srcRect b="0" l="43905" r="15114" t="0"/>
          <a:stretch/>
        </p:blipFill>
        <p:spPr>
          <a:xfrm>
            <a:off x="4172167" y="2234432"/>
            <a:ext cx="3986703" cy="6485676"/>
          </a:xfrm>
          <a:prstGeom prst="rect">
            <a:avLst/>
          </a:prstGeom>
          <a:noFill/>
          <a:ln>
            <a:noFill/>
          </a:ln>
        </p:spPr>
      </p:pic>
      <p:pic>
        <p:nvPicPr>
          <p:cNvPr id="192" name="Google Shape;192;p6"/>
          <p:cNvPicPr preferRelativeResize="0"/>
          <p:nvPr/>
        </p:nvPicPr>
        <p:blipFill rotWithShape="1">
          <a:blip r:embed="rId8">
            <a:alphaModFix/>
          </a:blip>
          <a:srcRect b="0" l="26260" r="33544" t="0"/>
          <a:stretch/>
        </p:blipFill>
        <p:spPr>
          <a:xfrm>
            <a:off x="-114323" y="2234432"/>
            <a:ext cx="3905490" cy="6485676"/>
          </a:xfrm>
          <a:prstGeom prst="rect">
            <a:avLst/>
          </a:prstGeom>
          <a:noFill/>
          <a:ln>
            <a:noFill/>
          </a:ln>
        </p:spPr>
      </p:pic>
      <p:sp>
        <p:nvSpPr>
          <p:cNvPr id="193" name="Google Shape;193;p6"/>
          <p:cNvSpPr txBox="1"/>
          <p:nvPr/>
        </p:nvSpPr>
        <p:spPr>
          <a:xfrm>
            <a:off x="1756883" y="932411"/>
            <a:ext cx="1995612" cy="35616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Chess Events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p:nvPr/>
        </p:nvSpPr>
        <p:spPr>
          <a:xfrm>
            <a:off x="0" y="7200900"/>
            <a:ext cx="8344335" cy="8229600"/>
          </a:xfrm>
          <a:custGeom>
            <a:rect b="b" l="l" r="r" t="t"/>
            <a:pathLst>
              <a:path extrusionOk="0" h="8229600" w="8344335">
                <a:moveTo>
                  <a:pt x="0" y="0"/>
                </a:moveTo>
                <a:lnTo>
                  <a:pt x="8344335" y="0"/>
                </a:lnTo>
                <a:lnTo>
                  <a:pt x="8344335" y="8229600"/>
                </a:lnTo>
                <a:lnTo>
                  <a:pt x="0" y="8229600"/>
                </a:lnTo>
                <a:lnTo>
                  <a:pt x="0" y="0"/>
                </a:lnTo>
                <a:close/>
              </a:path>
            </a:pathLst>
          </a:custGeom>
          <a:blipFill rotWithShape="1">
            <a:blip r:embed="rId3">
              <a:alphaModFix amt="5000"/>
            </a:blip>
            <a:stretch>
              <a:fillRect b="0" l="0" r="0" t="0"/>
            </a:stretch>
          </a:blipFill>
          <a:ln>
            <a:noFill/>
          </a:ln>
        </p:spPr>
      </p:sp>
      <p:sp>
        <p:nvSpPr>
          <p:cNvPr id="199" name="Google Shape;199;p7"/>
          <p:cNvSpPr/>
          <p:nvPr/>
        </p:nvSpPr>
        <p:spPr>
          <a:xfrm>
            <a:off x="863452" y="786953"/>
            <a:ext cx="501946" cy="685251"/>
          </a:xfrm>
          <a:custGeom>
            <a:rect b="b" l="l" r="r" t="t"/>
            <a:pathLst>
              <a:path extrusionOk="0" h="685251" w="501946">
                <a:moveTo>
                  <a:pt x="0" y="0"/>
                </a:moveTo>
                <a:lnTo>
                  <a:pt x="501946" y="0"/>
                </a:lnTo>
                <a:lnTo>
                  <a:pt x="501946" y="685251"/>
                </a:lnTo>
                <a:lnTo>
                  <a:pt x="0" y="685251"/>
                </a:lnTo>
                <a:lnTo>
                  <a:pt x="0" y="0"/>
                </a:lnTo>
                <a:close/>
              </a:path>
            </a:pathLst>
          </a:custGeom>
          <a:blipFill rotWithShape="1">
            <a:blip r:embed="rId4">
              <a:alphaModFix/>
            </a:blip>
            <a:stretch>
              <a:fillRect b="0" l="0" r="0" t="0"/>
            </a:stretch>
          </a:blipFill>
          <a:ln>
            <a:noFill/>
          </a:ln>
        </p:spPr>
      </p:sp>
      <p:sp>
        <p:nvSpPr>
          <p:cNvPr id="200" name="Google Shape;200;p7"/>
          <p:cNvSpPr/>
          <p:nvPr/>
        </p:nvSpPr>
        <p:spPr>
          <a:xfrm>
            <a:off x="7415419" y="-7259089"/>
            <a:ext cx="8344335" cy="8229600"/>
          </a:xfrm>
          <a:custGeom>
            <a:rect b="b" l="l" r="r" t="t"/>
            <a:pathLst>
              <a:path extrusionOk="0" h="8229600" w="8344335">
                <a:moveTo>
                  <a:pt x="0" y="0"/>
                </a:moveTo>
                <a:lnTo>
                  <a:pt x="8344335" y="0"/>
                </a:lnTo>
                <a:lnTo>
                  <a:pt x="8344335" y="8229600"/>
                </a:lnTo>
                <a:lnTo>
                  <a:pt x="0" y="8229600"/>
                </a:lnTo>
                <a:lnTo>
                  <a:pt x="0" y="0"/>
                </a:lnTo>
                <a:close/>
              </a:path>
            </a:pathLst>
          </a:custGeom>
          <a:blipFill rotWithShape="1">
            <a:blip r:embed="rId3">
              <a:alphaModFix amt="5000"/>
            </a:blip>
            <a:stretch>
              <a:fillRect b="0" l="0" r="0" t="0"/>
            </a:stretch>
          </a:blipFill>
          <a:ln>
            <a:noFill/>
          </a:ln>
        </p:spPr>
      </p:sp>
      <p:pic>
        <p:nvPicPr>
          <p:cNvPr id="201" name="Google Shape;201;p7"/>
          <p:cNvPicPr preferRelativeResize="0"/>
          <p:nvPr/>
        </p:nvPicPr>
        <p:blipFill rotWithShape="1">
          <a:blip r:embed="rId5">
            <a:alphaModFix/>
          </a:blip>
          <a:srcRect b="1216" l="0" r="0" t="22800"/>
          <a:stretch/>
        </p:blipFill>
        <p:spPr>
          <a:xfrm>
            <a:off x="-114323" y="5279925"/>
            <a:ext cx="8503819" cy="3626451"/>
          </a:xfrm>
          <a:prstGeom prst="rect">
            <a:avLst/>
          </a:prstGeom>
          <a:noFill/>
          <a:ln>
            <a:noFill/>
          </a:ln>
        </p:spPr>
      </p:pic>
      <p:pic>
        <p:nvPicPr>
          <p:cNvPr id="202" name="Google Shape;202;p7"/>
          <p:cNvPicPr preferRelativeResize="0"/>
          <p:nvPr/>
        </p:nvPicPr>
        <p:blipFill rotWithShape="1">
          <a:blip r:embed="rId6">
            <a:alphaModFix/>
          </a:blip>
          <a:srcRect b="28222" l="0" r="0" t="28221"/>
          <a:stretch/>
        </p:blipFill>
        <p:spPr>
          <a:xfrm>
            <a:off x="8389496" y="1028700"/>
            <a:ext cx="7370257" cy="3210079"/>
          </a:xfrm>
          <a:prstGeom prst="rect">
            <a:avLst/>
          </a:prstGeom>
          <a:noFill/>
          <a:ln>
            <a:noFill/>
          </a:ln>
        </p:spPr>
      </p:pic>
      <p:sp>
        <p:nvSpPr>
          <p:cNvPr id="203" name="Google Shape;203;p7"/>
          <p:cNvSpPr txBox="1"/>
          <p:nvPr/>
        </p:nvSpPr>
        <p:spPr>
          <a:xfrm>
            <a:off x="9144000" y="4994223"/>
            <a:ext cx="9417693" cy="1193802"/>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6999" u="none" cap="none" strike="noStrike">
                <a:solidFill>
                  <a:srgbClr val="1D1D1D"/>
                </a:solidFill>
                <a:latin typeface="Arial"/>
                <a:ea typeface="Arial"/>
                <a:cs typeface="Arial"/>
                <a:sym typeface="Arial"/>
              </a:rPr>
              <a:t>Metodología (Scrum)</a:t>
            </a:r>
            <a:endParaRPr/>
          </a:p>
        </p:txBody>
      </p:sp>
      <p:sp>
        <p:nvSpPr>
          <p:cNvPr id="204" name="Google Shape;204;p7"/>
          <p:cNvSpPr txBox="1"/>
          <p:nvPr/>
        </p:nvSpPr>
        <p:spPr>
          <a:xfrm>
            <a:off x="1028700" y="3139793"/>
            <a:ext cx="2414736" cy="1842134"/>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Patrones clave: clavadas, dobles, mates en 2–3. 20 ejercicios guiados.</a:t>
            </a:r>
            <a:endParaRPr/>
          </a:p>
        </p:txBody>
      </p:sp>
      <p:sp>
        <p:nvSpPr>
          <p:cNvPr id="205" name="Google Shape;205;p7"/>
          <p:cNvSpPr txBox="1"/>
          <p:nvPr/>
        </p:nvSpPr>
        <p:spPr>
          <a:xfrm>
            <a:off x="9144000" y="6689110"/>
            <a:ext cx="7248524" cy="4070984"/>
          </a:xfrm>
          <a:prstGeom prst="rect">
            <a:avLst/>
          </a:prstGeom>
          <a:noFill/>
          <a:ln>
            <a:noFill/>
          </a:ln>
        </p:spPr>
        <p:txBody>
          <a:bodyPr anchorCtr="0" anchor="t" bIns="0" lIns="0" spcFirstLastPara="1" rIns="0" wrap="square" tIns="0">
            <a:spAutoFit/>
          </a:bodyPr>
          <a:lstStyle/>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Sprint 0: definir MVP, historias y criterios de aceptación.</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Sprints semanales: construir, probar, demo, ajustar por módulos (Tablero → Stockfish → Feedback → Auth/BD → UX).</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Gestión y calidad: Planning/Daily/Review/Retro + PR, tests y CI. Piloto S14–S16 y ajustes S17–S18.</a:t>
            </a:r>
            <a:endParaRPr/>
          </a:p>
          <a:p>
            <a:pPr indent="0" lvl="0" marL="0" marR="0" rtl="0" algn="l">
              <a:lnSpc>
                <a:spcPct val="140000"/>
              </a:lnSpc>
              <a:spcBef>
                <a:spcPts val="0"/>
              </a:spcBef>
              <a:spcAft>
                <a:spcPts val="0"/>
              </a:spcAft>
              <a:buNone/>
            </a:pPr>
            <a:r>
              <a:t/>
            </a:r>
            <a:endParaRPr b="0" i="0" sz="2100" u="none" cap="none" strike="noStrike">
              <a:solidFill>
                <a:srgbClr val="1D1D1D"/>
              </a:solidFill>
              <a:latin typeface="Montserrat"/>
              <a:ea typeface="Montserrat"/>
              <a:cs typeface="Montserrat"/>
              <a:sym typeface="Montserrat"/>
            </a:endParaRPr>
          </a:p>
          <a:p>
            <a:pPr indent="0" lvl="0" marL="0" marR="0" rtl="0" algn="l">
              <a:lnSpc>
                <a:spcPct val="140000"/>
              </a:lnSpc>
              <a:spcBef>
                <a:spcPts val="0"/>
              </a:spcBef>
              <a:spcAft>
                <a:spcPts val="0"/>
              </a:spcAft>
              <a:buNone/>
            </a:pPr>
            <a:r>
              <a:t/>
            </a:r>
            <a:endParaRPr b="0" i="0" sz="2100" u="none" cap="none" strike="noStrike">
              <a:solidFill>
                <a:srgbClr val="1D1D1D"/>
              </a:solidFill>
              <a:latin typeface="Montserrat"/>
              <a:ea typeface="Montserrat"/>
              <a:cs typeface="Montserrat"/>
              <a:sym typeface="Montserrat"/>
            </a:endParaRPr>
          </a:p>
          <a:p>
            <a:pPr indent="0" lvl="0" marL="0" marR="0" rtl="0" algn="l">
              <a:lnSpc>
                <a:spcPct val="140000"/>
              </a:lnSpc>
              <a:spcBef>
                <a:spcPts val="0"/>
              </a:spcBef>
              <a:spcAft>
                <a:spcPts val="0"/>
              </a:spcAft>
              <a:buNone/>
            </a:pPr>
            <a:r>
              <a:t/>
            </a:r>
            <a:endParaRPr b="0" i="0" sz="2100" u="none" cap="none" strike="noStrike">
              <a:solidFill>
                <a:srgbClr val="1D1D1D"/>
              </a:solidFill>
              <a:latin typeface="Montserrat"/>
              <a:ea typeface="Montserrat"/>
              <a:cs typeface="Montserrat"/>
              <a:sym typeface="Montserrat"/>
            </a:endParaRPr>
          </a:p>
          <a:p>
            <a:pPr indent="0" lvl="0" marL="0" marR="0" rtl="0" algn="l">
              <a:lnSpc>
                <a:spcPct val="140000"/>
              </a:lnSpc>
              <a:spcBef>
                <a:spcPts val="0"/>
              </a:spcBef>
              <a:spcAft>
                <a:spcPts val="0"/>
              </a:spcAft>
              <a:buNone/>
            </a:pPr>
            <a:r>
              <a:t/>
            </a:r>
            <a:endParaRPr b="0" i="0" sz="2100" u="none" cap="none" strike="noStrike">
              <a:solidFill>
                <a:srgbClr val="1D1D1D"/>
              </a:solidFill>
              <a:latin typeface="Montserrat"/>
              <a:ea typeface="Montserrat"/>
              <a:cs typeface="Montserrat"/>
              <a:sym typeface="Montserrat"/>
            </a:endParaRPr>
          </a:p>
        </p:txBody>
      </p:sp>
      <p:sp>
        <p:nvSpPr>
          <p:cNvPr id="206" name="Google Shape;206;p7"/>
          <p:cNvSpPr txBox="1"/>
          <p:nvPr/>
        </p:nvSpPr>
        <p:spPr>
          <a:xfrm>
            <a:off x="4709098" y="3139793"/>
            <a:ext cx="2414736" cy="147065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Analizadas S9–S11 con Stockfish y feedback automático.</a:t>
            </a:r>
            <a:endParaRPr/>
          </a:p>
        </p:txBody>
      </p:sp>
      <p:sp>
        <p:nvSpPr>
          <p:cNvPr id="207" name="Google Shape;207;p7"/>
          <p:cNvSpPr/>
          <p:nvPr/>
        </p:nvSpPr>
        <p:spPr>
          <a:xfrm>
            <a:off x="16941165" y="970511"/>
            <a:ext cx="318135" cy="318135"/>
          </a:xfrm>
          <a:custGeom>
            <a:rect b="b" l="l" r="r" t="t"/>
            <a:pathLst>
              <a:path extrusionOk="0" h="318135" w="318135">
                <a:moveTo>
                  <a:pt x="0" y="0"/>
                </a:moveTo>
                <a:lnTo>
                  <a:pt x="318135" y="0"/>
                </a:lnTo>
                <a:lnTo>
                  <a:pt x="318135" y="318135"/>
                </a:lnTo>
                <a:lnTo>
                  <a:pt x="0" y="318135"/>
                </a:lnTo>
                <a:lnTo>
                  <a:pt x="0" y="0"/>
                </a:lnTo>
                <a:close/>
              </a:path>
            </a:pathLst>
          </a:custGeom>
          <a:blipFill rotWithShape="1">
            <a:blip r:embed="rId7">
              <a:alphaModFix/>
            </a:blip>
            <a:stretch>
              <a:fillRect b="0" l="0" r="0" t="0"/>
            </a:stretch>
          </a:blipFill>
          <a:ln>
            <a:noFill/>
          </a:ln>
        </p:spPr>
      </p:sp>
      <p:sp>
        <p:nvSpPr>
          <p:cNvPr id="208" name="Google Shape;208;p7"/>
          <p:cNvSpPr txBox="1"/>
          <p:nvPr/>
        </p:nvSpPr>
        <p:spPr>
          <a:xfrm rot="-5400000">
            <a:off x="16357021" y="2056348"/>
            <a:ext cx="1448257" cy="356169"/>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PAGE 07</a:t>
            </a:r>
            <a:endParaRPr/>
          </a:p>
        </p:txBody>
      </p:sp>
      <p:sp>
        <p:nvSpPr>
          <p:cNvPr id="209" name="Google Shape;209;p7"/>
          <p:cNvSpPr txBox="1"/>
          <p:nvPr/>
        </p:nvSpPr>
        <p:spPr>
          <a:xfrm>
            <a:off x="1028700" y="2446749"/>
            <a:ext cx="2723794" cy="7277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ENTRENAMIENTO 1  TÁCTICAS</a:t>
            </a:r>
            <a:endParaRPr/>
          </a:p>
        </p:txBody>
      </p:sp>
      <p:sp>
        <p:nvSpPr>
          <p:cNvPr id="210" name="Google Shape;210;p7"/>
          <p:cNvSpPr txBox="1"/>
          <p:nvPr/>
        </p:nvSpPr>
        <p:spPr>
          <a:xfrm>
            <a:off x="4709098" y="2436605"/>
            <a:ext cx="2147942" cy="72771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MVP: 100 PARTIDAS</a:t>
            </a:r>
            <a:endParaRPr/>
          </a:p>
        </p:txBody>
      </p:sp>
      <p:sp>
        <p:nvSpPr>
          <p:cNvPr id="211" name="Google Shape;211;p7"/>
          <p:cNvSpPr txBox="1"/>
          <p:nvPr/>
        </p:nvSpPr>
        <p:spPr>
          <a:xfrm>
            <a:off x="1756883" y="932411"/>
            <a:ext cx="1995612" cy="35616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Chess Events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8"/>
          <p:cNvSpPr/>
          <p:nvPr/>
        </p:nvSpPr>
        <p:spPr>
          <a:xfrm>
            <a:off x="863452" y="786953"/>
            <a:ext cx="501946" cy="685251"/>
          </a:xfrm>
          <a:custGeom>
            <a:rect b="b" l="l" r="r" t="t"/>
            <a:pathLst>
              <a:path extrusionOk="0" h="685251" w="501946">
                <a:moveTo>
                  <a:pt x="0" y="0"/>
                </a:moveTo>
                <a:lnTo>
                  <a:pt x="501946" y="0"/>
                </a:lnTo>
                <a:lnTo>
                  <a:pt x="501946" y="685251"/>
                </a:lnTo>
                <a:lnTo>
                  <a:pt x="0" y="685251"/>
                </a:lnTo>
                <a:lnTo>
                  <a:pt x="0" y="0"/>
                </a:lnTo>
                <a:close/>
              </a:path>
            </a:pathLst>
          </a:custGeom>
          <a:blipFill rotWithShape="1">
            <a:blip r:embed="rId3">
              <a:alphaModFix/>
            </a:blip>
            <a:stretch>
              <a:fillRect b="0" l="0" r="0" t="0"/>
            </a:stretch>
          </a:blipFill>
          <a:ln>
            <a:noFill/>
          </a:ln>
        </p:spPr>
      </p:sp>
      <p:sp>
        <p:nvSpPr>
          <p:cNvPr id="217" name="Google Shape;217;p8"/>
          <p:cNvSpPr/>
          <p:nvPr/>
        </p:nvSpPr>
        <p:spPr>
          <a:xfrm>
            <a:off x="16941165" y="970511"/>
            <a:ext cx="318135" cy="318135"/>
          </a:xfrm>
          <a:custGeom>
            <a:rect b="b" l="l" r="r" t="t"/>
            <a:pathLst>
              <a:path extrusionOk="0" h="318135" w="318135">
                <a:moveTo>
                  <a:pt x="0" y="0"/>
                </a:moveTo>
                <a:lnTo>
                  <a:pt x="318135" y="0"/>
                </a:lnTo>
                <a:lnTo>
                  <a:pt x="318135" y="318135"/>
                </a:lnTo>
                <a:lnTo>
                  <a:pt x="0" y="318135"/>
                </a:lnTo>
                <a:lnTo>
                  <a:pt x="0" y="0"/>
                </a:lnTo>
                <a:close/>
              </a:path>
            </a:pathLst>
          </a:custGeom>
          <a:blipFill rotWithShape="1">
            <a:blip r:embed="rId4">
              <a:alphaModFix/>
            </a:blip>
            <a:stretch>
              <a:fillRect b="0" l="0" r="0" t="0"/>
            </a:stretch>
          </a:blipFill>
          <a:ln>
            <a:noFill/>
          </a:ln>
        </p:spPr>
      </p:sp>
      <p:sp>
        <p:nvSpPr>
          <p:cNvPr id="218" name="Google Shape;218;p8"/>
          <p:cNvSpPr/>
          <p:nvPr/>
        </p:nvSpPr>
        <p:spPr>
          <a:xfrm flipH="1">
            <a:off x="4614698" y="8222701"/>
            <a:ext cx="8344335" cy="8229600"/>
          </a:xfrm>
          <a:custGeom>
            <a:rect b="b" l="l" r="r" t="t"/>
            <a:pathLst>
              <a:path extrusionOk="0" h="8229600" w="8344335">
                <a:moveTo>
                  <a:pt x="8344335" y="0"/>
                </a:moveTo>
                <a:lnTo>
                  <a:pt x="0" y="0"/>
                </a:lnTo>
                <a:lnTo>
                  <a:pt x="0" y="8229600"/>
                </a:lnTo>
                <a:lnTo>
                  <a:pt x="8344335" y="8229600"/>
                </a:lnTo>
                <a:lnTo>
                  <a:pt x="8344335" y="0"/>
                </a:lnTo>
                <a:close/>
              </a:path>
            </a:pathLst>
          </a:custGeom>
          <a:blipFill rotWithShape="1">
            <a:blip r:embed="rId5">
              <a:alphaModFix amt="5000"/>
            </a:blip>
            <a:stretch>
              <a:fillRect b="0" l="0" r="0" t="0"/>
            </a:stretch>
          </a:blipFill>
          <a:ln>
            <a:noFill/>
          </a:ln>
        </p:spPr>
      </p:sp>
      <p:sp>
        <p:nvSpPr>
          <p:cNvPr id="219" name="Google Shape;219;p8"/>
          <p:cNvSpPr/>
          <p:nvPr/>
        </p:nvSpPr>
        <p:spPr>
          <a:xfrm>
            <a:off x="5317413" y="-7259089"/>
            <a:ext cx="8344335" cy="8229600"/>
          </a:xfrm>
          <a:custGeom>
            <a:rect b="b" l="l" r="r" t="t"/>
            <a:pathLst>
              <a:path extrusionOk="0" h="8229600" w="8344335">
                <a:moveTo>
                  <a:pt x="0" y="0"/>
                </a:moveTo>
                <a:lnTo>
                  <a:pt x="8344334" y="0"/>
                </a:lnTo>
                <a:lnTo>
                  <a:pt x="8344334" y="8229600"/>
                </a:lnTo>
                <a:lnTo>
                  <a:pt x="0" y="8229600"/>
                </a:lnTo>
                <a:lnTo>
                  <a:pt x="0" y="0"/>
                </a:lnTo>
                <a:close/>
              </a:path>
            </a:pathLst>
          </a:custGeom>
          <a:blipFill rotWithShape="1">
            <a:blip r:embed="rId5">
              <a:alphaModFix amt="5000"/>
            </a:blip>
            <a:stretch>
              <a:fillRect b="0" l="0" r="0" t="0"/>
            </a:stretch>
          </a:blipFill>
          <a:ln>
            <a:noFill/>
          </a:ln>
        </p:spPr>
      </p:sp>
      <p:sp>
        <p:nvSpPr>
          <p:cNvPr id="220" name="Google Shape;220;p8"/>
          <p:cNvSpPr/>
          <p:nvPr/>
        </p:nvSpPr>
        <p:spPr>
          <a:xfrm>
            <a:off x="9070394" y="4990245"/>
            <a:ext cx="4292412" cy="128772"/>
          </a:xfrm>
          <a:custGeom>
            <a:rect b="b" l="l" r="r" t="t"/>
            <a:pathLst>
              <a:path extrusionOk="0" h="128772" w="4292412">
                <a:moveTo>
                  <a:pt x="0" y="0"/>
                </a:moveTo>
                <a:lnTo>
                  <a:pt x="4292412" y="0"/>
                </a:lnTo>
                <a:lnTo>
                  <a:pt x="4292412" y="128772"/>
                </a:lnTo>
                <a:lnTo>
                  <a:pt x="0" y="128772"/>
                </a:lnTo>
                <a:lnTo>
                  <a:pt x="0" y="0"/>
                </a:lnTo>
                <a:close/>
              </a:path>
            </a:pathLst>
          </a:custGeom>
          <a:blipFill rotWithShape="1">
            <a:blip r:embed="rId6">
              <a:alphaModFix/>
            </a:blip>
            <a:stretch>
              <a:fillRect b="0" l="0" r="0" t="0"/>
            </a:stretch>
          </a:blipFill>
          <a:ln>
            <a:noFill/>
          </a:ln>
        </p:spPr>
      </p:sp>
      <p:pic>
        <p:nvPicPr>
          <p:cNvPr id="221" name="Google Shape;221;p8"/>
          <p:cNvPicPr preferRelativeResize="0"/>
          <p:nvPr/>
        </p:nvPicPr>
        <p:blipFill rotWithShape="1">
          <a:blip r:embed="rId7">
            <a:alphaModFix/>
          </a:blip>
          <a:srcRect b="0" l="49475" r="26891" t="0"/>
          <a:stretch/>
        </p:blipFill>
        <p:spPr>
          <a:xfrm>
            <a:off x="13240904" y="2118016"/>
            <a:ext cx="2930932" cy="8268210"/>
          </a:xfrm>
          <a:prstGeom prst="rect">
            <a:avLst/>
          </a:prstGeom>
          <a:noFill/>
          <a:ln>
            <a:noFill/>
          </a:ln>
        </p:spPr>
      </p:pic>
      <p:cxnSp>
        <p:nvCxnSpPr>
          <p:cNvPr id="222" name="Google Shape;222;p8"/>
          <p:cNvCxnSpPr/>
          <p:nvPr/>
        </p:nvCxnSpPr>
        <p:spPr>
          <a:xfrm>
            <a:off x="1028700" y="7051494"/>
            <a:ext cx="2485474" cy="0"/>
          </a:xfrm>
          <a:prstGeom prst="straightConnector1">
            <a:avLst/>
          </a:prstGeom>
          <a:noFill/>
          <a:ln cap="rnd" cmpd="sng" w="704850">
            <a:solidFill>
              <a:srgbClr val="03989E"/>
            </a:solidFill>
            <a:prstDash val="solid"/>
            <a:round/>
            <a:headEnd len="sm" w="sm" type="none"/>
            <a:tailEnd len="sm" w="sm" type="none"/>
          </a:ln>
        </p:spPr>
      </p:cxnSp>
      <p:sp>
        <p:nvSpPr>
          <p:cNvPr id="223" name="Google Shape;223;p8"/>
          <p:cNvSpPr txBox="1"/>
          <p:nvPr/>
        </p:nvSpPr>
        <p:spPr>
          <a:xfrm>
            <a:off x="1028700" y="5452234"/>
            <a:ext cx="7801875" cy="1470659"/>
          </a:xfrm>
          <a:prstGeom prst="rect">
            <a:avLst/>
          </a:prstGeom>
          <a:noFill/>
          <a:ln>
            <a:noFill/>
          </a:ln>
        </p:spPr>
        <p:txBody>
          <a:bodyPr anchorCtr="0" anchor="t" bIns="0" lIns="0" spcFirstLastPara="1" rIns="0" wrap="square" tIns="0">
            <a:spAutoFit/>
          </a:bodyPr>
          <a:lstStyle/>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Frontend: React (tablero, historial, UI/UX).</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Análisis: Stockfish (WASM/servicio).</a:t>
            </a:r>
            <a:endParaRPr/>
          </a:p>
          <a:p>
            <a:pPr indent="-226696" lvl="1" marL="453395" marR="0" rtl="0" algn="l">
              <a:lnSpc>
                <a:spcPct val="140000"/>
              </a:lnSpc>
              <a:spcBef>
                <a:spcPts val="0"/>
              </a:spcBef>
              <a:spcAft>
                <a:spcPts val="0"/>
              </a:spcAft>
              <a:buClr>
                <a:srgbClr val="1D1D1D"/>
              </a:buClr>
              <a:buSzPts val="2100"/>
              <a:buFont typeface="Arial"/>
              <a:buChar char="•"/>
            </a:pPr>
            <a:r>
              <a:rPr b="0" i="0" lang="en-US" sz="2100" u="none" cap="none" strike="noStrike">
                <a:solidFill>
                  <a:srgbClr val="1D1D1D"/>
                </a:solidFill>
                <a:latin typeface="Montserrat"/>
                <a:ea typeface="Montserrat"/>
                <a:cs typeface="Montserrat"/>
                <a:sym typeface="Montserrat"/>
              </a:rPr>
              <a:t>Persistencia/Auth: Firebase (Firestore + Auth).</a:t>
            </a:r>
            <a:endParaRPr/>
          </a:p>
          <a:p>
            <a:pPr indent="0" lvl="0" marL="0" marR="0" rtl="0" algn="l">
              <a:lnSpc>
                <a:spcPct val="140000"/>
              </a:lnSpc>
              <a:spcBef>
                <a:spcPts val="0"/>
              </a:spcBef>
              <a:spcAft>
                <a:spcPts val="0"/>
              </a:spcAft>
              <a:buNone/>
            </a:pPr>
            <a:r>
              <a:t/>
            </a:r>
            <a:endParaRPr b="0" i="0" sz="2100" u="none" cap="none" strike="noStrike">
              <a:solidFill>
                <a:srgbClr val="1D1D1D"/>
              </a:solidFill>
              <a:latin typeface="Montserrat"/>
              <a:ea typeface="Montserrat"/>
              <a:cs typeface="Montserrat"/>
              <a:sym typeface="Montserrat"/>
            </a:endParaRPr>
          </a:p>
        </p:txBody>
      </p:sp>
      <p:sp>
        <p:nvSpPr>
          <p:cNvPr id="224" name="Google Shape;224;p8"/>
          <p:cNvSpPr txBox="1"/>
          <p:nvPr/>
        </p:nvSpPr>
        <p:spPr>
          <a:xfrm>
            <a:off x="1028700" y="2668498"/>
            <a:ext cx="7801875" cy="2432052"/>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6999" u="none" cap="none" strike="noStrike">
                <a:solidFill>
                  <a:srgbClr val="1D1D1D"/>
                </a:solidFill>
                <a:latin typeface="Arial"/>
                <a:ea typeface="Arial"/>
                <a:cs typeface="Arial"/>
                <a:sym typeface="Arial"/>
              </a:rPr>
              <a:t>Arquitectura (vista rápida)</a:t>
            </a:r>
            <a:endParaRPr/>
          </a:p>
        </p:txBody>
      </p:sp>
      <p:sp>
        <p:nvSpPr>
          <p:cNvPr id="225" name="Google Shape;225;p8"/>
          <p:cNvSpPr txBox="1"/>
          <p:nvPr/>
        </p:nvSpPr>
        <p:spPr>
          <a:xfrm rot="-5400000">
            <a:off x="16357021" y="2056348"/>
            <a:ext cx="1448257" cy="356169"/>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PAGE 08</a:t>
            </a:r>
            <a:endParaRPr/>
          </a:p>
        </p:txBody>
      </p:sp>
      <p:sp>
        <p:nvSpPr>
          <p:cNvPr id="226" name="Google Shape;226;p8"/>
          <p:cNvSpPr txBox="1"/>
          <p:nvPr/>
        </p:nvSpPr>
        <p:spPr>
          <a:xfrm>
            <a:off x="10009232" y="3387300"/>
            <a:ext cx="2414736" cy="109898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100" u="none" cap="none" strike="noStrike">
                <a:solidFill>
                  <a:srgbClr val="FFFFFF"/>
                </a:solidFill>
                <a:latin typeface="Montserrat"/>
                <a:ea typeface="Montserrat"/>
                <a:cs typeface="Montserrat"/>
                <a:sym typeface="Montserrat"/>
              </a:rPr>
              <a:t>Presentations are tools that can be used as</a:t>
            </a:r>
            <a:endParaRPr/>
          </a:p>
        </p:txBody>
      </p:sp>
      <p:sp>
        <p:nvSpPr>
          <p:cNvPr id="227" name="Google Shape;227;p8"/>
          <p:cNvSpPr txBox="1"/>
          <p:nvPr/>
        </p:nvSpPr>
        <p:spPr>
          <a:xfrm>
            <a:off x="10142629" y="2694256"/>
            <a:ext cx="2147942" cy="35616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100" u="none" cap="none" strike="noStrike">
                <a:solidFill>
                  <a:srgbClr val="FFFFFF"/>
                </a:solidFill>
                <a:latin typeface="Montserrat"/>
                <a:ea typeface="Montserrat"/>
                <a:cs typeface="Montserrat"/>
                <a:sym typeface="Montserrat"/>
              </a:rPr>
              <a:t>RULES 1</a:t>
            </a:r>
            <a:endParaRPr/>
          </a:p>
        </p:txBody>
      </p:sp>
      <p:sp>
        <p:nvSpPr>
          <p:cNvPr id="228" name="Google Shape;228;p8"/>
          <p:cNvSpPr txBox="1"/>
          <p:nvPr/>
        </p:nvSpPr>
        <p:spPr>
          <a:xfrm>
            <a:off x="10009232" y="6238605"/>
            <a:ext cx="2414736" cy="1098986"/>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100" u="none" cap="none" strike="noStrike">
                <a:solidFill>
                  <a:srgbClr val="FFFFFF"/>
                </a:solidFill>
                <a:latin typeface="Montserrat"/>
                <a:ea typeface="Montserrat"/>
                <a:cs typeface="Montserrat"/>
                <a:sym typeface="Montserrat"/>
              </a:rPr>
              <a:t>Presentations are tools that can be used as</a:t>
            </a:r>
            <a:endParaRPr/>
          </a:p>
        </p:txBody>
      </p:sp>
      <p:sp>
        <p:nvSpPr>
          <p:cNvPr id="229" name="Google Shape;229;p8"/>
          <p:cNvSpPr txBox="1"/>
          <p:nvPr/>
        </p:nvSpPr>
        <p:spPr>
          <a:xfrm>
            <a:off x="10142629" y="5545561"/>
            <a:ext cx="2147942" cy="35616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100" u="none" cap="none" strike="noStrike">
                <a:solidFill>
                  <a:srgbClr val="FFFFFF"/>
                </a:solidFill>
                <a:latin typeface="Montserrat"/>
                <a:ea typeface="Montserrat"/>
                <a:cs typeface="Montserrat"/>
                <a:sym typeface="Montserrat"/>
              </a:rPr>
              <a:t>RULES 2</a:t>
            </a:r>
            <a:endParaRPr/>
          </a:p>
        </p:txBody>
      </p:sp>
      <p:sp>
        <p:nvSpPr>
          <p:cNvPr id="230" name="Google Shape;230;p8"/>
          <p:cNvSpPr txBox="1"/>
          <p:nvPr/>
        </p:nvSpPr>
        <p:spPr>
          <a:xfrm>
            <a:off x="1245685" y="6898132"/>
            <a:ext cx="2051400" cy="277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800" u="none" cap="none" strike="noStrike">
                <a:solidFill>
                  <a:srgbClr val="FFFFFF"/>
                </a:solidFill>
                <a:latin typeface="Montserrat"/>
                <a:ea typeface="Montserrat"/>
                <a:cs typeface="Montserrat"/>
                <a:sym typeface="Montserrat"/>
              </a:rPr>
              <a:t>READ MORE</a:t>
            </a:r>
            <a:endParaRPr/>
          </a:p>
        </p:txBody>
      </p:sp>
      <p:sp>
        <p:nvSpPr>
          <p:cNvPr id="231" name="Google Shape;231;p8"/>
          <p:cNvSpPr/>
          <p:nvPr/>
        </p:nvSpPr>
        <p:spPr>
          <a:xfrm>
            <a:off x="0" y="8310198"/>
            <a:ext cx="1756883" cy="1976802"/>
          </a:xfrm>
          <a:custGeom>
            <a:rect b="b" l="l" r="r" t="t"/>
            <a:pathLst>
              <a:path extrusionOk="0" h="1976802" w="1756883">
                <a:moveTo>
                  <a:pt x="0" y="0"/>
                </a:moveTo>
                <a:lnTo>
                  <a:pt x="1756883" y="0"/>
                </a:lnTo>
                <a:lnTo>
                  <a:pt x="1756883" y="1976802"/>
                </a:lnTo>
                <a:lnTo>
                  <a:pt x="0" y="1976802"/>
                </a:lnTo>
                <a:lnTo>
                  <a:pt x="0" y="0"/>
                </a:lnTo>
                <a:close/>
              </a:path>
            </a:pathLst>
          </a:custGeom>
          <a:blipFill rotWithShape="1">
            <a:blip r:embed="rId8">
              <a:alphaModFix/>
            </a:blip>
            <a:stretch>
              <a:fillRect b="0" l="0" r="0" t="0"/>
            </a:stretch>
          </a:blipFill>
          <a:ln>
            <a:noFill/>
          </a:ln>
        </p:spPr>
      </p:sp>
      <p:sp>
        <p:nvSpPr>
          <p:cNvPr id="232" name="Google Shape;232;p8"/>
          <p:cNvSpPr txBox="1"/>
          <p:nvPr/>
        </p:nvSpPr>
        <p:spPr>
          <a:xfrm>
            <a:off x="1756883" y="932411"/>
            <a:ext cx="1995612" cy="35616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Chess Events</a:t>
            </a:r>
            <a:endParaRPr/>
          </a:p>
        </p:txBody>
      </p:sp>
      <p:pic>
        <p:nvPicPr>
          <p:cNvPr id="233" name="Google Shape;233;p8"/>
          <p:cNvPicPr preferRelativeResize="0"/>
          <p:nvPr/>
        </p:nvPicPr>
        <p:blipFill rotWithShape="1">
          <a:blip r:embed="rId7">
            <a:alphaModFix/>
          </a:blip>
          <a:srcRect b="0" l="49475" r="26891" t="0"/>
          <a:stretch/>
        </p:blipFill>
        <p:spPr>
          <a:xfrm>
            <a:off x="10309971" y="2072508"/>
            <a:ext cx="2930932" cy="82682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9"/>
          <p:cNvSpPr txBox="1"/>
          <p:nvPr/>
        </p:nvSpPr>
        <p:spPr>
          <a:xfrm>
            <a:off x="8629602" y="5351151"/>
            <a:ext cx="8870100" cy="4396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El análisis por jugada tardará menos de tres segundos en navegador y menos de cinco en servidor, con disponibilidad mínima del noventa y nueve por ciento y con al menos ocho de cada diez usuarios completando el flujo de cargar, analizar y guardar con una usabilidad igual o superior a setenta sobre cien. En el piloto habrá entre seis y diez participantes y al menos treinta partidas, con retención cercana al cincuenta por ciento y mejoras de aprendizaje medibles, manteniendo revisión de código, pruebas suficientes, resolución rápida de incidentes, sesiones autenticadas y documentación completa.</a:t>
            </a:r>
            <a:endParaRPr/>
          </a:p>
        </p:txBody>
      </p:sp>
      <p:sp>
        <p:nvSpPr>
          <p:cNvPr id="239" name="Google Shape;239;p9"/>
          <p:cNvSpPr txBox="1"/>
          <p:nvPr/>
        </p:nvSpPr>
        <p:spPr>
          <a:xfrm>
            <a:off x="9865476" y="970499"/>
            <a:ext cx="6398400" cy="40938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b="1" i="0" lang="en-US" sz="6999" u="none" cap="none" strike="noStrike">
                <a:solidFill>
                  <a:srgbClr val="1D1D1D"/>
                </a:solidFill>
                <a:latin typeface="Arial"/>
                <a:ea typeface="Arial"/>
                <a:cs typeface="Arial"/>
                <a:sym typeface="Arial"/>
              </a:rPr>
              <a:t>Resultados esperados (KPIs)</a:t>
            </a:r>
            <a:endParaRPr/>
          </a:p>
        </p:txBody>
      </p:sp>
      <p:pic>
        <p:nvPicPr>
          <p:cNvPr id="240" name="Google Shape;240;p9"/>
          <p:cNvPicPr preferRelativeResize="0"/>
          <p:nvPr/>
        </p:nvPicPr>
        <p:blipFill rotWithShape="1">
          <a:blip r:embed="rId3">
            <a:alphaModFix/>
          </a:blip>
          <a:srcRect b="0" l="7271" r="7270" t="0"/>
          <a:stretch/>
        </p:blipFill>
        <p:spPr>
          <a:xfrm>
            <a:off x="-114323" y="2233362"/>
            <a:ext cx="8503819" cy="5958138"/>
          </a:xfrm>
          <a:prstGeom prst="rect">
            <a:avLst/>
          </a:prstGeom>
          <a:noFill/>
          <a:ln>
            <a:noFill/>
          </a:ln>
        </p:spPr>
      </p:pic>
      <p:sp>
        <p:nvSpPr>
          <p:cNvPr id="241" name="Google Shape;241;p9"/>
          <p:cNvSpPr txBox="1"/>
          <p:nvPr/>
        </p:nvSpPr>
        <p:spPr>
          <a:xfrm>
            <a:off x="8864528" y="7371258"/>
            <a:ext cx="3970068" cy="35616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100" u="none" cap="none" strike="noStrike">
                <a:solidFill>
                  <a:srgbClr val="FFFFFF"/>
                </a:solidFill>
                <a:latin typeface="Montserrat"/>
                <a:ea typeface="Montserrat"/>
                <a:cs typeface="Montserrat"/>
                <a:sym typeface="Montserrat"/>
              </a:rPr>
              <a:t>Professional Tournament</a:t>
            </a:r>
            <a:endParaRPr/>
          </a:p>
        </p:txBody>
      </p:sp>
      <p:sp>
        <p:nvSpPr>
          <p:cNvPr id="242" name="Google Shape;242;p9"/>
          <p:cNvSpPr txBox="1"/>
          <p:nvPr/>
        </p:nvSpPr>
        <p:spPr>
          <a:xfrm>
            <a:off x="12834597" y="7371258"/>
            <a:ext cx="2751871" cy="35616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100" u="none" cap="none" strike="noStrike">
                <a:solidFill>
                  <a:srgbClr val="FFFFFF"/>
                </a:solidFill>
                <a:latin typeface="Montserrat"/>
                <a:ea typeface="Montserrat"/>
                <a:cs typeface="Montserrat"/>
                <a:sym typeface="Montserrat"/>
              </a:rPr>
              <a:t>World Cup</a:t>
            </a:r>
            <a:endParaRPr/>
          </a:p>
        </p:txBody>
      </p:sp>
      <p:sp>
        <p:nvSpPr>
          <p:cNvPr id="243" name="Google Shape;243;p9"/>
          <p:cNvSpPr txBox="1"/>
          <p:nvPr/>
        </p:nvSpPr>
        <p:spPr>
          <a:xfrm>
            <a:off x="12834597" y="6588649"/>
            <a:ext cx="2751871" cy="771459"/>
          </a:xfrm>
          <a:prstGeom prst="rect">
            <a:avLst/>
          </a:prstGeom>
          <a:noFill/>
          <a:ln>
            <a:noFill/>
          </a:ln>
        </p:spPr>
        <p:txBody>
          <a:bodyPr anchorCtr="0" anchor="t" bIns="0" lIns="0" spcFirstLastPara="1" rIns="0" wrap="square" tIns="0">
            <a:spAutoFit/>
          </a:bodyPr>
          <a:lstStyle/>
          <a:p>
            <a:pPr indent="0" lvl="0" marL="0" marR="0" rtl="0" algn="ctr">
              <a:lnSpc>
                <a:spcPct val="139977"/>
              </a:lnSpc>
              <a:spcBef>
                <a:spcPts val="0"/>
              </a:spcBef>
              <a:spcAft>
                <a:spcPts val="0"/>
              </a:spcAft>
              <a:buNone/>
            </a:pPr>
            <a:r>
              <a:rPr b="1" i="0" lang="en-US" sz="4500" u="none" cap="none" strike="noStrike">
                <a:solidFill>
                  <a:srgbClr val="FFFFFF"/>
                </a:solidFill>
                <a:latin typeface="Arial"/>
                <a:ea typeface="Arial"/>
                <a:cs typeface="Arial"/>
                <a:sym typeface="Arial"/>
              </a:rPr>
              <a:t>10</a:t>
            </a:r>
            <a:endParaRPr/>
          </a:p>
        </p:txBody>
      </p:sp>
      <p:sp>
        <p:nvSpPr>
          <p:cNvPr id="244" name="Google Shape;244;p9"/>
          <p:cNvSpPr/>
          <p:nvPr/>
        </p:nvSpPr>
        <p:spPr>
          <a:xfrm>
            <a:off x="863452" y="786953"/>
            <a:ext cx="501946" cy="685251"/>
          </a:xfrm>
          <a:custGeom>
            <a:rect b="b" l="l" r="r" t="t"/>
            <a:pathLst>
              <a:path extrusionOk="0" h="685251" w="501946">
                <a:moveTo>
                  <a:pt x="0" y="0"/>
                </a:moveTo>
                <a:lnTo>
                  <a:pt x="501946" y="0"/>
                </a:lnTo>
                <a:lnTo>
                  <a:pt x="501946" y="685251"/>
                </a:lnTo>
                <a:lnTo>
                  <a:pt x="0" y="685251"/>
                </a:lnTo>
                <a:lnTo>
                  <a:pt x="0" y="0"/>
                </a:lnTo>
                <a:close/>
              </a:path>
            </a:pathLst>
          </a:custGeom>
          <a:blipFill rotWithShape="1">
            <a:blip r:embed="rId4">
              <a:alphaModFix/>
            </a:blip>
            <a:stretch>
              <a:fillRect b="0" l="0" r="0" t="0"/>
            </a:stretch>
          </a:blipFill>
          <a:ln>
            <a:noFill/>
          </a:ln>
        </p:spPr>
      </p:sp>
      <p:sp>
        <p:nvSpPr>
          <p:cNvPr id="245" name="Google Shape;245;p9"/>
          <p:cNvSpPr/>
          <p:nvPr/>
        </p:nvSpPr>
        <p:spPr>
          <a:xfrm>
            <a:off x="16941165" y="970511"/>
            <a:ext cx="318135" cy="318135"/>
          </a:xfrm>
          <a:custGeom>
            <a:rect b="b" l="l" r="r" t="t"/>
            <a:pathLst>
              <a:path extrusionOk="0" h="318135" w="318135">
                <a:moveTo>
                  <a:pt x="0" y="0"/>
                </a:moveTo>
                <a:lnTo>
                  <a:pt x="318135" y="0"/>
                </a:lnTo>
                <a:lnTo>
                  <a:pt x="318135" y="318135"/>
                </a:lnTo>
                <a:lnTo>
                  <a:pt x="0" y="318135"/>
                </a:lnTo>
                <a:lnTo>
                  <a:pt x="0" y="0"/>
                </a:lnTo>
                <a:close/>
              </a:path>
            </a:pathLst>
          </a:custGeom>
          <a:blipFill rotWithShape="1">
            <a:blip r:embed="rId5">
              <a:alphaModFix/>
            </a:blip>
            <a:stretch>
              <a:fillRect b="0" l="0" r="0" t="0"/>
            </a:stretch>
          </a:blipFill>
          <a:ln>
            <a:noFill/>
          </a:ln>
        </p:spPr>
      </p:sp>
      <p:sp>
        <p:nvSpPr>
          <p:cNvPr id="246" name="Google Shape;246;p9"/>
          <p:cNvSpPr/>
          <p:nvPr/>
        </p:nvSpPr>
        <p:spPr>
          <a:xfrm>
            <a:off x="5317413" y="-7259089"/>
            <a:ext cx="8344335" cy="8229600"/>
          </a:xfrm>
          <a:custGeom>
            <a:rect b="b" l="l" r="r" t="t"/>
            <a:pathLst>
              <a:path extrusionOk="0" h="8229600" w="8344335">
                <a:moveTo>
                  <a:pt x="0" y="0"/>
                </a:moveTo>
                <a:lnTo>
                  <a:pt x="8344334" y="0"/>
                </a:lnTo>
                <a:lnTo>
                  <a:pt x="8344334" y="8229600"/>
                </a:lnTo>
                <a:lnTo>
                  <a:pt x="0" y="8229600"/>
                </a:lnTo>
                <a:lnTo>
                  <a:pt x="0" y="0"/>
                </a:lnTo>
                <a:close/>
              </a:path>
            </a:pathLst>
          </a:custGeom>
          <a:blipFill rotWithShape="1">
            <a:blip r:embed="rId6">
              <a:alphaModFix amt="5000"/>
            </a:blip>
            <a:stretch>
              <a:fillRect b="0" l="0" r="0" t="0"/>
            </a:stretch>
          </a:blipFill>
          <a:ln>
            <a:noFill/>
          </a:ln>
        </p:spPr>
      </p:sp>
      <p:sp>
        <p:nvSpPr>
          <p:cNvPr id="247" name="Google Shape;247;p9"/>
          <p:cNvSpPr txBox="1"/>
          <p:nvPr/>
        </p:nvSpPr>
        <p:spPr>
          <a:xfrm rot="-5400000">
            <a:off x="16357021" y="2056348"/>
            <a:ext cx="1448257" cy="356169"/>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2100" u="none" cap="none" strike="noStrike">
                <a:solidFill>
                  <a:srgbClr val="1D1D1D"/>
                </a:solidFill>
                <a:latin typeface="Montserrat"/>
                <a:ea typeface="Montserrat"/>
                <a:cs typeface="Montserrat"/>
                <a:sym typeface="Montserrat"/>
              </a:rPr>
              <a:t>PAGE 09</a:t>
            </a:r>
            <a:endParaRPr/>
          </a:p>
        </p:txBody>
      </p:sp>
      <p:sp>
        <p:nvSpPr>
          <p:cNvPr id="248" name="Google Shape;248;p9"/>
          <p:cNvSpPr txBox="1"/>
          <p:nvPr/>
        </p:nvSpPr>
        <p:spPr>
          <a:xfrm>
            <a:off x="1756883" y="932411"/>
            <a:ext cx="1995612" cy="356169"/>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100" u="none" cap="none" strike="noStrike">
                <a:solidFill>
                  <a:srgbClr val="1D1D1D"/>
                </a:solidFill>
                <a:latin typeface="Montserrat"/>
                <a:ea typeface="Montserrat"/>
                <a:cs typeface="Montserrat"/>
                <a:sym typeface="Montserrat"/>
              </a:rPr>
              <a:t>Chess Events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