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7" r:id="rId2"/>
  </p:sldIdLst>
  <p:sldSz cx="9144000" cy="5143500" type="screen16x9"/>
  <p:notesSz cx="6858000" cy="9144000"/>
  <p:defaultTextStyle>
    <a:defPPr>
      <a:defRPr lang="en-US"/>
    </a:defPPr>
    <a:lvl1pPr marL="0" algn="l" defTabSz="3429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22" algn="l" defTabSz="3429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46" algn="l" defTabSz="3429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68" algn="l" defTabSz="3429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91" algn="l" defTabSz="3429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614" algn="l" defTabSz="3429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536" algn="l" defTabSz="3429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459" algn="l" defTabSz="3429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382" algn="l" defTabSz="34292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F4F4"/>
    <a:srgbClr val="7E0FE4"/>
    <a:srgbClr val="9F0A1D"/>
    <a:srgbClr val="FFB979"/>
    <a:srgbClr val="FF0015"/>
    <a:srgbClr val="FFF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5" autoAdjust="0"/>
    <p:restoredTop sz="84148" autoAdjust="0"/>
  </p:normalViewPr>
  <p:slideViewPr>
    <p:cSldViewPr snapToGrid="0" snapToObjects="1">
      <p:cViewPr>
        <p:scale>
          <a:sx n="180" d="100"/>
          <a:sy n="180" d="100"/>
        </p:scale>
        <p:origin x="336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FEE9-3D60-0449-8E3F-65132B818CE5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621E-8A30-3143-80D4-4A0AFF55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9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22" algn="l" defTabSz="3429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46" algn="l" defTabSz="3429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68" algn="l" defTabSz="3429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91" algn="l" defTabSz="3429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614" algn="l" defTabSz="3429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536" algn="l" defTabSz="3429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459" algn="l" defTabSz="3429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382" algn="l" defTabSz="3429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5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2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1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9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6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5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4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3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2" indent="0">
              <a:buNone/>
              <a:defRPr sz="1500" b="1"/>
            </a:lvl2pPr>
            <a:lvl3pPr marL="685846" indent="0">
              <a:buNone/>
              <a:defRPr sz="1400" b="1"/>
            </a:lvl3pPr>
            <a:lvl4pPr marL="1028768" indent="0">
              <a:buNone/>
              <a:defRPr sz="1200" b="1"/>
            </a:lvl4pPr>
            <a:lvl5pPr marL="1371691" indent="0">
              <a:buNone/>
              <a:defRPr sz="1200" b="1"/>
            </a:lvl5pPr>
            <a:lvl6pPr marL="1714614" indent="0">
              <a:buNone/>
              <a:defRPr sz="1200" b="1"/>
            </a:lvl6pPr>
            <a:lvl7pPr marL="2057536" indent="0">
              <a:buNone/>
              <a:defRPr sz="1200" b="1"/>
            </a:lvl7pPr>
            <a:lvl8pPr marL="2400459" indent="0">
              <a:buNone/>
              <a:defRPr sz="1200" b="1"/>
            </a:lvl8pPr>
            <a:lvl9pPr marL="274338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2" indent="0">
              <a:buNone/>
              <a:defRPr sz="1500" b="1"/>
            </a:lvl2pPr>
            <a:lvl3pPr marL="685846" indent="0">
              <a:buNone/>
              <a:defRPr sz="1400" b="1"/>
            </a:lvl3pPr>
            <a:lvl4pPr marL="1028768" indent="0">
              <a:buNone/>
              <a:defRPr sz="1200" b="1"/>
            </a:lvl4pPr>
            <a:lvl5pPr marL="1371691" indent="0">
              <a:buNone/>
              <a:defRPr sz="1200" b="1"/>
            </a:lvl5pPr>
            <a:lvl6pPr marL="1714614" indent="0">
              <a:buNone/>
              <a:defRPr sz="1200" b="1"/>
            </a:lvl6pPr>
            <a:lvl7pPr marL="2057536" indent="0">
              <a:buNone/>
              <a:defRPr sz="1200" b="1"/>
            </a:lvl7pPr>
            <a:lvl8pPr marL="2400459" indent="0">
              <a:buNone/>
              <a:defRPr sz="1200" b="1"/>
            </a:lvl8pPr>
            <a:lvl9pPr marL="274338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22" indent="0">
              <a:buNone/>
              <a:defRPr sz="900"/>
            </a:lvl2pPr>
            <a:lvl3pPr marL="685846" indent="0">
              <a:buNone/>
              <a:defRPr sz="800"/>
            </a:lvl3pPr>
            <a:lvl4pPr marL="1028768" indent="0">
              <a:buNone/>
              <a:defRPr sz="700"/>
            </a:lvl4pPr>
            <a:lvl5pPr marL="1371691" indent="0">
              <a:buNone/>
              <a:defRPr sz="700"/>
            </a:lvl5pPr>
            <a:lvl6pPr marL="1714614" indent="0">
              <a:buNone/>
              <a:defRPr sz="700"/>
            </a:lvl6pPr>
            <a:lvl7pPr marL="2057536" indent="0">
              <a:buNone/>
              <a:defRPr sz="700"/>
            </a:lvl7pPr>
            <a:lvl8pPr marL="2400459" indent="0">
              <a:buNone/>
              <a:defRPr sz="700"/>
            </a:lvl8pPr>
            <a:lvl9pPr marL="274338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22" indent="0">
              <a:buNone/>
              <a:defRPr sz="2100"/>
            </a:lvl2pPr>
            <a:lvl3pPr marL="685846" indent="0">
              <a:buNone/>
              <a:defRPr sz="1800"/>
            </a:lvl3pPr>
            <a:lvl4pPr marL="1028768" indent="0">
              <a:buNone/>
              <a:defRPr sz="1500"/>
            </a:lvl4pPr>
            <a:lvl5pPr marL="1371691" indent="0">
              <a:buNone/>
              <a:defRPr sz="1500"/>
            </a:lvl5pPr>
            <a:lvl6pPr marL="1714614" indent="0">
              <a:buNone/>
              <a:defRPr sz="1500"/>
            </a:lvl6pPr>
            <a:lvl7pPr marL="2057536" indent="0">
              <a:buNone/>
              <a:defRPr sz="1500"/>
            </a:lvl7pPr>
            <a:lvl8pPr marL="2400459" indent="0">
              <a:buNone/>
              <a:defRPr sz="1500"/>
            </a:lvl8pPr>
            <a:lvl9pPr marL="274338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22" indent="0">
              <a:buNone/>
              <a:defRPr sz="900"/>
            </a:lvl2pPr>
            <a:lvl3pPr marL="685846" indent="0">
              <a:buNone/>
              <a:defRPr sz="800"/>
            </a:lvl3pPr>
            <a:lvl4pPr marL="1028768" indent="0">
              <a:buNone/>
              <a:defRPr sz="700"/>
            </a:lvl4pPr>
            <a:lvl5pPr marL="1371691" indent="0">
              <a:buNone/>
              <a:defRPr sz="700"/>
            </a:lvl5pPr>
            <a:lvl6pPr marL="1714614" indent="0">
              <a:buNone/>
              <a:defRPr sz="700"/>
            </a:lvl6pPr>
            <a:lvl7pPr marL="2057536" indent="0">
              <a:buNone/>
              <a:defRPr sz="700"/>
            </a:lvl7pPr>
            <a:lvl8pPr marL="2400459" indent="0">
              <a:buNone/>
              <a:defRPr sz="700"/>
            </a:lvl8pPr>
            <a:lvl9pPr marL="274338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68585" tIns="34292" rIns="68585" bIns="342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5"/>
            <a:ext cx="8229600" cy="3394472"/>
          </a:xfrm>
          <a:prstGeom prst="rect">
            <a:avLst/>
          </a:prstGeom>
        </p:spPr>
        <p:txBody>
          <a:bodyPr vert="horz" lIns="68585" tIns="34292" rIns="68585" bIns="342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68585" tIns="34292" rIns="68585" bIns="3429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2FFA-2E56-AA40-95B8-139C35EB4BA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68585" tIns="34292" rIns="68585" bIns="3429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7"/>
            <a:ext cx="2133600" cy="273844"/>
          </a:xfrm>
          <a:prstGeom prst="rect">
            <a:avLst/>
          </a:prstGeom>
        </p:spPr>
        <p:txBody>
          <a:bodyPr vert="horz" lIns="68585" tIns="34292" rIns="68585" bIns="3429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F514-6489-554E-A60F-B4648B6E6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2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92" indent="-257192" algn="l" defTabSz="34292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49" indent="-214327" algn="l" defTabSz="34292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07" indent="-171462" algn="l" defTabSz="34292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0" indent="-171462" algn="l" defTabSz="34292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52" indent="-171462" algn="l" defTabSz="34292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75" indent="-171462" algn="l" defTabSz="34292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8" indent="-171462" algn="l" defTabSz="34292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34292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4" indent="-171462" algn="l" defTabSz="34292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2" algn="l" defTabSz="3429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6" algn="l" defTabSz="3429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3429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1" algn="l" defTabSz="3429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3429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3429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9" algn="l" defTabSz="3429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34292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863167" y="4624044"/>
            <a:ext cx="328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rPr>
              <a:t>https://github.com/4ureliek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rPr>
              <a:t>/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rPr>
              <a:t>DelGet</a:t>
            </a: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Myriad Pro"/>
                <a:cs typeface="Myriad Pro"/>
              </a:rPr>
              <a:t>Kapusta et al. (2017) PNAS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22" name="Text Box 1"/>
          <p:cNvSpPr txBox="1">
            <a:spLocks noChangeArrowheads="1"/>
          </p:cNvSpPr>
          <p:nvPr/>
        </p:nvSpPr>
        <p:spPr bwMode="auto">
          <a:xfrm>
            <a:off x="150059" y="132162"/>
            <a:ext cx="8843884" cy="44022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  <a:extLst/>
        </p:spPr>
        <p:txBody>
          <a:bodyPr wrap="square" lIns="67504" tIns="35102" rIns="67504" bIns="35102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lvl="0" algn="ctr"/>
            <a:r>
              <a:rPr lang="en-US" dirty="0" err="1" smtClean="0">
                <a:latin typeface="Myriad Pro"/>
                <a:cs typeface="Myriad Pro"/>
              </a:rPr>
              <a:t>DelGet</a:t>
            </a:r>
            <a:r>
              <a:rPr lang="en-US" dirty="0" smtClean="0">
                <a:latin typeface="Myriad Pro"/>
                <a:cs typeface="Myriad Pro"/>
              </a:rPr>
              <a:t>: A </a:t>
            </a:r>
            <a:r>
              <a:rPr lang="en-US" dirty="0">
                <a:latin typeface="Myriad Pro"/>
                <a:cs typeface="Myriad Pro"/>
              </a:rPr>
              <a:t>pipeline to find and quantify </a:t>
            </a:r>
            <a:r>
              <a:rPr lang="en-US" dirty="0" smtClean="0">
                <a:latin typeface="Myriad Pro"/>
                <a:cs typeface="Myriad Pro"/>
              </a:rPr>
              <a:t>micro- </a:t>
            </a:r>
            <a:r>
              <a:rPr lang="en-US" dirty="0" smtClean="0">
                <a:latin typeface="Myriad Pro"/>
                <a:cs typeface="Myriad Pro"/>
              </a:rPr>
              <a:t>and midsize deletions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483211" y="1371300"/>
            <a:ext cx="114645" cy="971550"/>
          </a:xfrm>
          <a:custGeom>
            <a:avLst/>
            <a:gdLst>
              <a:gd name="connsiteX0" fmla="*/ 114645 w 114645"/>
              <a:gd name="connsiteY0" fmla="*/ 0 h 971550"/>
              <a:gd name="connsiteX1" fmla="*/ 345 w 114645"/>
              <a:gd name="connsiteY1" fmla="*/ 371475 h 971550"/>
              <a:gd name="connsiteX2" fmla="*/ 86070 w 114645"/>
              <a:gd name="connsiteY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45" h="971550">
                <a:moveTo>
                  <a:pt x="114645" y="0"/>
                </a:moveTo>
                <a:cubicBezTo>
                  <a:pt x="59876" y="104775"/>
                  <a:pt x="5107" y="209550"/>
                  <a:pt x="345" y="371475"/>
                </a:cubicBezTo>
                <a:cubicBezTo>
                  <a:pt x="-4418" y="533400"/>
                  <a:pt x="40826" y="752475"/>
                  <a:pt x="86070" y="971550"/>
                </a:cubicBezTo>
              </a:path>
            </a:pathLst>
          </a:custGeom>
          <a:ln w="28575">
            <a:solidFill>
              <a:srgbClr val="75608A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yriad Pro"/>
              <a:cs typeface="Myriad Pro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794024" y="3540002"/>
            <a:ext cx="288811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94024" y="2512540"/>
            <a:ext cx="288811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94022" y="2511783"/>
            <a:ext cx="0" cy="1028261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20017" y="3025912"/>
            <a:ext cx="674872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9554" y="1173332"/>
            <a:ext cx="0" cy="1868032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20017" y="1187274"/>
            <a:ext cx="962816" cy="1718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9532" y="2107348"/>
            <a:ext cx="740487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30157" y="1185856"/>
            <a:ext cx="216848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70734" y="1064427"/>
            <a:ext cx="297188" cy="23338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74856" y="1064427"/>
            <a:ext cx="297188" cy="23338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36113" y="745456"/>
            <a:ext cx="64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100nt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057856" y="989790"/>
            <a:ext cx="380677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</a:rPr>
              <a:t>2 ‘anchors’ in </a:t>
            </a:r>
            <a:r>
              <a:rPr lang="en-US" sz="1800" dirty="0" err="1" smtClean="0">
                <a:solidFill>
                  <a:schemeClr val="tx1"/>
                </a:solidFill>
                <a:latin typeface="Myriad Pro"/>
                <a:cs typeface="Myriad Pro"/>
              </a:rPr>
              <a:t>outgroup</a:t>
            </a: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</a:rPr>
              <a:t> </a:t>
            </a:r>
            <a:b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</a:rPr>
            </a:br>
            <a:r>
              <a:rPr lang="en-US" sz="1400" dirty="0" smtClean="0">
                <a:solidFill>
                  <a:schemeClr val="tx1"/>
                </a:solidFill>
                <a:latin typeface="Myriad Pro"/>
                <a:cs typeface="Myriad Pro"/>
              </a:rPr>
              <a:t>(length can be changed) </a:t>
            </a:r>
            <a:endParaRPr lang="en-US" sz="1200" i="1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97346" y="1004326"/>
            <a:ext cx="284488" cy="307777"/>
          </a:xfrm>
          <a:prstGeom prst="rect">
            <a:avLst/>
          </a:prstGeom>
          <a:solidFill>
            <a:srgbClr val="FFFF00"/>
          </a:solidFill>
          <a:ln>
            <a:solidFill>
              <a:srgbClr val="E6CD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1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3409" y="745456"/>
            <a:ext cx="64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100nt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56569" y="1064427"/>
            <a:ext cx="538327" cy="23338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9793" y="985724"/>
            <a:ext cx="558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Myriad Pro"/>
                <a:cs typeface="Myriad Pro"/>
              </a:rPr>
              <a:t>10kb</a:t>
            </a:r>
            <a:endParaRPr lang="en-US" dirty="0">
              <a:latin typeface="Myriad Pro"/>
              <a:cs typeface="Myriad Pro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330157" y="2528973"/>
            <a:ext cx="216848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70734" y="2412279"/>
            <a:ext cx="297188" cy="23338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74856" y="2412279"/>
            <a:ext cx="297188" cy="23338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330157" y="3530518"/>
            <a:ext cx="216848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70734" y="3413824"/>
            <a:ext cx="297188" cy="23338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74856" y="3413824"/>
            <a:ext cx="297188" cy="23338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56569" y="2417069"/>
            <a:ext cx="538327" cy="23338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17982" y="2353832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Myriad Pro"/>
                <a:cs typeface="Myriad Pro"/>
              </a:rPr>
              <a:t>??</a:t>
            </a:r>
            <a:endParaRPr lang="en-US" sz="2000" b="1" dirty="0">
              <a:latin typeface="Myriad Pro"/>
              <a:cs typeface="Myriad Pro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56569" y="3418614"/>
            <a:ext cx="538327" cy="23338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17982" y="3355377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Myriad Pro"/>
                <a:cs typeface="Myriad Pro"/>
              </a:rPr>
              <a:t>??</a:t>
            </a:r>
            <a:endParaRPr lang="en-US" sz="2000" b="1" dirty="0">
              <a:latin typeface="Myriad Pro"/>
              <a:cs typeface="Myriad Pro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231140" y="1371299"/>
            <a:ext cx="328615" cy="1989893"/>
          </a:xfrm>
          <a:custGeom>
            <a:avLst/>
            <a:gdLst>
              <a:gd name="connsiteX0" fmla="*/ 114645 w 114645"/>
              <a:gd name="connsiteY0" fmla="*/ 0 h 971550"/>
              <a:gd name="connsiteX1" fmla="*/ 345 w 114645"/>
              <a:gd name="connsiteY1" fmla="*/ 371475 h 971550"/>
              <a:gd name="connsiteX2" fmla="*/ 86070 w 114645"/>
              <a:gd name="connsiteY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45" h="971550">
                <a:moveTo>
                  <a:pt x="114645" y="0"/>
                </a:moveTo>
                <a:cubicBezTo>
                  <a:pt x="59876" y="104775"/>
                  <a:pt x="5107" y="209550"/>
                  <a:pt x="345" y="371475"/>
                </a:cubicBezTo>
                <a:cubicBezTo>
                  <a:pt x="-4418" y="533400"/>
                  <a:pt x="40826" y="752475"/>
                  <a:pt x="86070" y="971550"/>
                </a:cubicBezTo>
              </a:path>
            </a:pathLst>
          </a:custGeom>
          <a:ln w="28575">
            <a:solidFill>
              <a:srgbClr val="75608A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yriad Pro"/>
              <a:cs typeface="Myriad Pr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70528" y="1682759"/>
            <a:ext cx="284488" cy="307777"/>
          </a:xfrm>
          <a:prstGeom prst="rect">
            <a:avLst/>
          </a:prstGeom>
          <a:solidFill>
            <a:srgbClr val="FFFF00"/>
          </a:solidFill>
          <a:ln>
            <a:solidFill>
              <a:srgbClr val="E6CD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2</a:t>
            </a:r>
          </a:p>
        </p:txBody>
      </p:sp>
      <p:sp>
        <p:nvSpPr>
          <p:cNvPr id="51" name="Freeform 50"/>
          <p:cNvSpPr/>
          <p:nvPr/>
        </p:nvSpPr>
        <p:spPr>
          <a:xfrm>
            <a:off x="4077055" y="1365485"/>
            <a:ext cx="114645" cy="971550"/>
          </a:xfrm>
          <a:custGeom>
            <a:avLst/>
            <a:gdLst>
              <a:gd name="connsiteX0" fmla="*/ 114645 w 114645"/>
              <a:gd name="connsiteY0" fmla="*/ 0 h 971550"/>
              <a:gd name="connsiteX1" fmla="*/ 345 w 114645"/>
              <a:gd name="connsiteY1" fmla="*/ 371475 h 971550"/>
              <a:gd name="connsiteX2" fmla="*/ 86070 w 114645"/>
              <a:gd name="connsiteY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45" h="971550">
                <a:moveTo>
                  <a:pt x="114645" y="0"/>
                </a:moveTo>
                <a:cubicBezTo>
                  <a:pt x="59876" y="104775"/>
                  <a:pt x="5107" y="209550"/>
                  <a:pt x="345" y="371475"/>
                </a:cubicBezTo>
                <a:cubicBezTo>
                  <a:pt x="-4418" y="533400"/>
                  <a:pt x="40826" y="752475"/>
                  <a:pt x="86070" y="971550"/>
                </a:cubicBezTo>
              </a:path>
            </a:pathLst>
          </a:custGeom>
          <a:ln w="28575">
            <a:solidFill>
              <a:srgbClr val="75608A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yriad Pro"/>
              <a:cs typeface="Myriad Pro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3793235" y="1365485"/>
            <a:ext cx="328615" cy="1989893"/>
          </a:xfrm>
          <a:custGeom>
            <a:avLst/>
            <a:gdLst>
              <a:gd name="connsiteX0" fmla="*/ 114645 w 114645"/>
              <a:gd name="connsiteY0" fmla="*/ 0 h 971550"/>
              <a:gd name="connsiteX1" fmla="*/ 345 w 114645"/>
              <a:gd name="connsiteY1" fmla="*/ 371475 h 971550"/>
              <a:gd name="connsiteX2" fmla="*/ 86070 w 114645"/>
              <a:gd name="connsiteY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45" h="971550">
                <a:moveTo>
                  <a:pt x="114645" y="0"/>
                </a:moveTo>
                <a:cubicBezTo>
                  <a:pt x="59876" y="104775"/>
                  <a:pt x="5107" y="209550"/>
                  <a:pt x="345" y="371475"/>
                </a:cubicBezTo>
                <a:cubicBezTo>
                  <a:pt x="-4418" y="533400"/>
                  <a:pt x="40826" y="752475"/>
                  <a:pt x="86070" y="971550"/>
                </a:cubicBezTo>
              </a:path>
            </a:pathLst>
          </a:custGeom>
          <a:ln w="28575">
            <a:solidFill>
              <a:srgbClr val="75608A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yriad Pro"/>
              <a:cs typeface="Myriad Pro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661732" y="1666280"/>
            <a:ext cx="3726509" cy="402291"/>
          </a:xfrm>
          <a:prstGeom prst="rect">
            <a:avLst/>
          </a:prstGeom>
          <a:solidFill>
            <a:srgbClr val="FFFFFF"/>
          </a:solidFill>
          <a:ln>
            <a:solidFill>
              <a:srgbClr val="75608A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Myriad Pro"/>
                <a:cs typeface="Myriad Pro"/>
              </a:rPr>
              <a:t>BLAT against X other genomes</a:t>
            </a:r>
            <a:endParaRPr lang="en-US" sz="2000" dirty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388241" y="2197480"/>
            <a:ext cx="3380324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Myriad Pro"/>
                <a:cs typeface="Myriad Pro"/>
              </a:rPr>
              <a:t>Filter hits:</a:t>
            </a:r>
            <a:r>
              <a:rPr lang="en-US" sz="1800" b="1" dirty="0">
                <a:solidFill>
                  <a:schemeClr val="tx1"/>
                </a:solidFill>
                <a:latin typeface="Myriad Pro"/>
                <a:cs typeface="Myriad Pro"/>
              </a:rPr>
              <a:t>	</a:t>
            </a:r>
            <a:endParaRPr lang="en-US" sz="1800" b="1" dirty="0" smtClean="0">
              <a:solidFill>
                <a:schemeClr val="tx1"/>
              </a:solidFill>
              <a:latin typeface="Myriad Pro"/>
              <a:cs typeface="Myriad Pro"/>
            </a:endParaRPr>
          </a:p>
          <a:p>
            <a:pPr marL="342900" indent="-342900">
              <a:buFont typeface="Wingdings"/>
              <a:buChar char="à"/>
            </a:pPr>
            <a:r>
              <a:rPr lang="en-US" sz="1800" dirty="0">
                <a:solidFill>
                  <a:schemeClr val="tx1"/>
                </a:solidFill>
                <a:latin typeface="Myriad Pro"/>
                <a:cs typeface="Myriad Pro"/>
                <a:sym typeface="Wingdings" pitchFamily="2" charset="2"/>
              </a:rPr>
              <a:t>Best hits </a:t>
            </a: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  <a:sym typeface="Wingdings" pitchFamily="2" charset="2"/>
              </a:rPr>
              <a:t>only</a:t>
            </a:r>
          </a:p>
          <a:p>
            <a:pPr marL="342900" indent="-342900">
              <a:buClrTx/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  <a:sym typeface="Wingdings" pitchFamily="2" charset="2"/>
              </a:rPr>
              <a:t>Same scaffold</a:t>
            </a:r>
          </a:p>
          <a:p>
            <a:pPr marL="342900" indent="-342900">
              <a:buClrTx/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  <a:sym typeface="Wingdings" pitchFamily="2" charset="2"/>
              </a:rPr>
              <a:t>&lt;150% </a:t>
            </a: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  <a:sym typeface="Wingdings" pitchFamily="2" charset="2"/>
              </a:rPr>
              <a:t>anchor </a:t>
            </a: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  <a:sym typeface="Wingdings" pitchFamily="2" charset="2"/>
              </a:rPr>
              <a:t>length</a:t>
            </a:r>
            <a:endParaRPr lang="en-US" sz="1800" dirty="0" smtClean="0">
              <a:solidFill>
                <a:schemeClr val="tx1"/>
              </a:solidFill>
              <a:latin typeface="Myriad Pro"/>
              <a:cs typeface="Myriad Pro"/>
              <a:sym typeface="Wingdings" pitchFamily="2" charset="2"/>
            </a:endParaRPr>
          </a:p>
          <a:p>
            <a:pPr marL="342900" indent="-342900">
              <a:buClrTx/>
              <a:buFont typeface="Wingdings"/>
              <a:buChar char="à"/>
            </a:pPr>
            <a:r>
              <a:rPr lang="en-US" sz="1800" dirty="0">
                <a:solidFill>
                  <a:schemeClr val="tx1"/>
                </a:solidFill>
                <a:latin typeface="Myriad Pro"/>
                <a:cs typeface="Myriad Pro"/>
                <a:sym typeface="Wingdings" pitchFamily="2" charset="2"/>
              </a:rPr>
              <a:t>Same strand for </a:t>
            </a: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  <a:sym typeface="Wingdings" pitchFamily="2" charset="2"/>
              </a:rPr>
              <a:t>both</a:t>
            </a:r>
          </a:p>
          <a:p>
            <a:pPr marL="342900" indent="-342900">
              <a:buClrTx/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  <a:sym typeface="Wingdings" pitchFamily="2" charset="2"/>
              </a:rPr>
              <a:t>Not spanning assembly gap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03930" y="2252139"/>
            <a:ext cx="284488" cy="307777"/>
          </a:xfrm>
          <a:prstGeom prst="rect">
            <a:avLst/>
          </a:prstGeom>
          <a:solidFill>
            <a:srgbClr val="FFFF00"/>
          </a:solidFill>
          <a:ln>
            <a:solidFill>
              <a:srgbClr val="E6CD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3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57" name="Right Brace 56"/>
          <p:cNvSpPr/>
          <p:nvPr/>
        </p:nvSpPr>
        <p:spPr>
          <a:xfrm rot="5400000">
            <a:off x="3304304" y="2885787"/>
            <a:ext cx="221244" cy="1888835"/>
          </a:xfrm>
          <a:prstGeom prst="rightBrace">
            <a:avLst>
              <a:gd name="adj1" fmla="val 5310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yriad Pro"/>
              <a:cs typeface="Myriad Pro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76004" y="3931043"/>
            <a:ext cx="52568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Myriad Pro"/>
                <a:cs typeface="Myriad Pro"/>
              </a:rPr>
              <a:t>Extract</a:t>
            </a: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</a:rPr>
              <a:t> genomic DNA for all regions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528" y="3962911"/>
            <a:ext cx="284488" cy="307777"/>
          </a:xfrm>
          <a:prstGeom prst="rect">
            <a:avLst/>
          </a:prstGeom>
          <a:solidFill>
            <a:srgbClr val="FFFF00"/>
          </a:solidFill>
          <a:ln>
            <a:solidFill>
              <a:srgbClr val="E6CD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4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576001" y="4646531"/>
            <a:ext cx="340214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Myriad Pro"/>
                <a:cs typeface="Myriad Pro"/>
              </a:rPr>
              <a:t>Analyze</a:t>
            </a:r>
            <a:r>
              <a:rPr lang="en-US" sz="1800" dirty="0" smtClean="0">
                <a:solidFill>
                  <a:schemeClr val="tx1"/>
                </a:solidFill>
                <a:latin typeface="Myriad Pro"/>
                <a:cs typeface="Myriad Pro"/>
              </a:rPr>
              <a:t> gaps </a:t>
            </a:r>
            <a:r>
              <a:rPr lang="en-US" sz="1400" dirty="0" smtClean="0">
                <a:solidFill>
                  <a:schemeClr val="tx1"/>
                </a:solidFill>
                <a:latin typeface="Myriad Pro"/>
                <a:cs typeface="Myriad Pro"/>
              </a:rPr>
              <a:t>(requires </a:t>
            </a:r>
            <a:r>
              <a:rPr lang="en-US" sz="1400" dirty="0" err="1" smtClean="0">
                <a:solidFill>
                  <a:schemeClr val="tx1"/>
                </a:solidFill>
                <a:latin typeface="Myriad Pro"/>
                <a:cs typeface="Myriad Pro"/>
              </a:rPr>
              <a:t>BEDtools</a:t>
            </a:r>
            <a:r>
              <a:rPr lang="en-US" sz="1400" dirty="0">
                <a:solidFill>
                  <a:schemeClr val="tx1"/>
                </a:solidFill>
                <a:latin typeface="Myriad Pro"/>
                <a:cs typeface="Myriad Pro"/>
              </a:rPr>
              <a:t>)</a:t>
            </a:r>
            <a:endParaRPr lang="en-US" sz="1400" dirty="0" smtClean="0">
              <a:solidFill>
                <a:schemeClr val="tx1"/>
              </a:solidFill>
              <a:latin typeface="Myriad Pro"/>
              <a:cs typeface="Myriad Pr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70528" y="4678399"/>
            <a:ext cx="284488" cy="307777"/>
          </a:xfrm>
          <a:prstGeom prst="rect">
            <a:avLst/>
          </a:prstGeom>
          <a:solidFill>
            <a:srgbClr val="FFFF00"/>
          </a:solidFill>
          <a:ln>
            <a:solidFill>
              <a:srgbClr val="E6CD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6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39154" y="1717670"/>
            <a:ext cx="32667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FF0000"/>
                </a:solidFill>
                <a:latin typeface="Myriad Pro"/>
                <a:cs typeface="Myriad Pro"/>
              </a:rPr>
              <a:t>LIMITS</a:t>
            </a:r>
            <a:r>
              <a:rPr lang="en-US" sz="1200" b="1" dirty="0" smtClean="0">
                <a:solidFill>
                  <a:srgbClr val="FF0000"/>
                </a:solidFill>
                <a:latin typeface="Myriad Pro"/>
                <a:cs typeface="Myriad Pro"/>
              </a:rPr>
              <a:t> = divergence + assembly quality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70528" y="4320655"/>
            <a:ext cx="284488" cy="307777"/>
          </a:xfrm>
          <a:prstGeom prst="rect">
            <a:avLst/>
          </a:prstGeom>
          <a:solidFill>
            <a:srgbClr val="FFFF00"/>
          </a:solidFill>
          <a:ln>
            <a:solidFill>
              <a:srgbClr val="E6CD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5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6004" y="4289878"/>
            <a:ext cx="5743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Myriad Pro"/>
                <a:cs typeface="Myriad Pro"/>
              </a:rPr>
              <a:t>Align </a:t>
            </a:r>
            <a:r>
              <a:rPr lang="en-US" sz="1800" dirty="0" smtClean="0">
                <a:latin typeface="Myriad Pro"/>
                <a:cs typeface="Myriad Pro"/>
              </a:rPr>
              <a:t>each region with other species </a:t>
            </a:r>
            <a:r>
              <a:rPr lang="en-US" dirty="0" smtClean="0">
                <a:latin typeface="Myriad Pro"/>
                <a:cs typeface="Myriad Pro"/>
              </a:rPr>
              <a:t>(requires muscle or </a:t>
            </a:r>
            <a:r>
              <a:rPr lang="en-US" dirty="0" err="1" smtClean="0">
                <a:latin typeface="Myriad Pro"/>
                <a:cs typeface="Myriad Pro"/>
              </a:rPr>
              <a:t>Kalign</a:t>
            </a:r>
            <a:r>
              <a:rPr lang="en-US" dirty="0" smtClean="0">
                <a:latin typeface="Myriad Pro"/>
                <a:cs typeface="Myriad Pro"/>
              </a:rPr>
              <a:t>)</a:t>
            </a:r>
            <a:endParaRPr lang="en-US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9588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2" grpId="0" animBg="1"/>
      <p:bldP spid="33" grpId="0"/>
      <p:bldP spid="34" grpId="0"/>
      <p:bldP spid="35" grpId="0" animBg="1"/>
      <p:bldP spid="36" grpId="0"/>
      <p:bldP spid="37" grpId="0" animBg="1"/>
      <p:bldP spid="38" grpId="0"/>
      <p:bldP spid="40" grpId="0" animBg="1"/>
      <p:bldP spid="41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5" grpId="0"/>
      <p:bldP spid="56" grpId="0" animBg="1"/>
      <p:bldP spid="57" grpId="0" animBg="1"/>
      <p:bldP spid="58" grpId="0"/>
      <p:bldP spid="59" grpId="0" animBg="1"/>
      <p:bldP spid="60" grpId="0"/>
      <p:bldP spid="61" grpId="0" animBg="1"/>
      <p:bldP spid="65" grpId="0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17331</TotalTime>
  <Words>87</Words>
  <Application>Microsoft Macintosh PowerPoint</Application>
  <PresentationFormat>On-screen Show (16:9)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Aurelie Kapusta</dc:creator>
  <cp:lastModifiedBy>Aurelie Kapusta</cp:lastModifiedBy>
  <cp:revision>2146</cp:revision>
  <dcterms:created xsi:type="dcterms:W3CDTF">2017-04-23T22:55:59Z</dcterms:created>
  <dcterms:modified xsi:type="dcterms:W3CDTF">2018-03-16T21:26:02Z</dcterms:modified>
</cp:coreProperties>
</file>