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60" r:id="rId4"/>
    <p:sldId id="259" r:id="rId5"/>
    <p:sldId id="263" r:id="rId6"/>
    <p:sldId id="261" r:id="rId7"/>
    <p:sldId id="265" r:id="rId8"/>
    <p:sldId id="268" r:id="rId9"/>
    <p:sldId id="274" r:id="rId10"/>
    <p:sldId id="266" r:id="rId11"/>
    <p:sldId id="267" r:id="rId12"/>
    <p:sldId id="269" r:id="rId13"/>
    <p:sldId id="273" r:id="rId14"/>
    <p:sldId id="275" r:id="rId15"/>
    <p:sldId id="270" r:id="rId16"/>
    <p:sldId id="272" r:id="rId17"/>
    <p:sldId id="279" r:id="rId18"/>
    <p:sldId id="276" r:id="rId19"/>
    <p:sldId id="277" r:id="rId20"/>
    <p:sldId id="282" r:id="rId21"/>
    <p:sldId id="264" r:id="rId22"/>
    <p:sldId id="262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1382" autoAdjust="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BA18B-85E1-4E33-AA78-182BABCDF0B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46086-9A8A-44EA-87D9-8AF573E1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Dùng</a:t>
            </a:r>
            <a:r>
              <a:rPr lang="en-US" baseline="0" smtClean="0"/>
              <a:t> con trỏ để lưu liên kết</a:t>
            </a:r>
          </a:p>
          <a:p>
            <a:r>
              <a:rPr lang="en-US" baseline="0" smtClean="0"/>
              <a:t>Nếu không cần ghi nhận địa chỉ phần tử cuối, có thể không cần khai báo kiểu TSList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29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41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38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Dùng</a:t>
            </a:r>
            <a:r>
              <a:rPr lang="en-US" baseline="0" smtClean="0"/>
              <a:t> con trỏ để lưu liên kết</a:t>
            </a:r>
          </a:p>
          <a:p>
            <a:r>
              <a:rPr lang="en-US" baseline="0" smtClean="0"/>
              <a:t>Nếu không cần ghi nhận địa chỉ phần tử cuối, có thể không cần khai báo kiểu TSList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00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63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5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Dùng</a:t>
            </a:r>
            <a:r>
              <a:rPr lang="en-US" baseline="0" smtClean="0"/>
              <a:t> con trỏ để lưu liên kết</a:t>
            </a:r>
          </a:p>
          <a:p>
            <a:r>
              <a:rPr lang="en-US" baseline="0" smtClean="0"/>
              <a:t>Nếu không cần ghi nhận địa chỉ phần tử cuối, có thể không cần khai báo kiểu TSList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3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Dùng</a:t>
            </a:r>
            <a:r>
              <a:rPr lang="en-US" baseline="0" smtClean="0"/>
              <a:t> con trỏ để lưu liên kết</a:t>
            </a:r>
          </a:p>
          <a:p>
            <a:r>
              <a:rPr lang="en-US" baseline="0" smtClean="0"/>
              <a:t>Nếu không cần ghi nhận địa chỉ phần tử cuối, có thể không cần khai báo kiểu TSList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46086-9A8A-44EA-87D9-8AF573E11D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5" y="2514601"/>
            <a:ext cx="8915399" cy="2262781"/>
          </a:xfrm>
        </p:spPr>
        <p:txBody>
          <a:bodyPr anchor="b"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5" y="4777383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2" y="4323814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4529544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36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1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36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3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61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3"/>
            <a:ext cx="8915400" cy="2724845"/>
          </a:xfrm>
        </p:spPr>
        <p:txBody>
          <a:bodyPr anchor="b">
            <a:normAutofit/>
          </a:bodyPr>
          <a:lstStyle>
            <a:lvl1pPr algn="l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4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1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36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10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36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67351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39483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89215" y="1484243"/>
            <a:ext cx="89153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smtClean="0">
                <a:solidFill>
                  <a:schemeClr val="accent2">
                    <a:lumMod val="75000"/>
                  </a:schemeClr>
                </a:solidFill>
              </a:rPr>
              <a:t>Click to edit Code</a:t>
            </a:r>
            <a:endParaRPr lang="en-US" sz="135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80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9" y="2133600"/>
            <a:ext cx="8789313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9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Rectangle 7"/>
          <p:cNvSpPr/>
          <p:nvPr/>
        </p:nvSpPr>
        <p:spPr>
          <a:xfrm>
            <a:off x="3173" y="0"/>
            <a:ext cx="12188827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9" name="Rectangle 8"/>
          <p:cNvSpPr/>
          <p:nvPr/>
        </p:nvSpPr>
        <p:spPr>
          <a:xfrm>
            <a:off x="1" y="6583680"/>
            <a:ext cx="12188827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68" y="80532"/>
            <a:ext cx="912501" cy="56630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"/>
            <a:ext cx="10566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1524000"/>
            <a:ext cx="10363200" cy="45720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9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50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767368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1478"/>
            <a:ext cx="8915400" cy="4519744"/>
          </a:xfrm>
        </p:spPr>
        <p:txBody>
          <a:bodyPr/>
          <a:lstStyle>
            <a:lvl1pPr algn="just">
              <a:lnSpc>
                <a:spcPct val="114000"/>
              </a:lnSpc>
              <a:defRPr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algn="just">
              <a:lnSpc>
                <a:spcPct val="114000"/>
              </a:lnSpc>
              <a:buFont typeface="Wingdings" panose="05000000000000000000" pitchFamily="2" charset="2"/>
              <a:buChar char="§"/>
              <a:defRPr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 algn="just">
              <a:lnSpc>
                <a:spcPct val="114000"/>
              </a:lnSpc>
              <a:buFont typeface="Courier New" panose="02070309020205020404" pitchFamily="49" charset="0"/>
              <a:buChar char="o"/>
              <a:defRPr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 algn="just">
              <a:lnSpc>
                <a:spcPct val="114000"/>
              </a:lnSpc>
              <a:buFont typeface="Wingdings" panose="05000000000000000000" pitchFamily="2" charset="2"/>
              <a:buChar char="v"/>
              <a:defRPr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14000"/>
              </a:lnSpc>
              <a:defRPr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68" y="80532"/>
            <a:ext cx="912501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2058750"/>
            <a:ext cx="8915399" cy="1468800"/>
          </a:xfrm>
        </p:spPr>
        <p:txBody>
          <a:bodyPr anchor="b"/>
          <a:lstStyle>
            <a:lvl1pPr algn="l">
              <a:defRPr sz="3000" b="0" cap="none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0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92927" y="624111"/>
            <a:ext cx="8911687" cy="701107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87785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5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2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87785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1"/>
            <a:ext cx="8911687" cy="701107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5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446088"/>
            <a:ext cx="3505199" cy="976312"/>
          </a:xfrm>
        </p:spPr>
        <p:txBody>
          <a:bodyPr anchor="b"/>
          <a:lstStyle>
            <a:lvl1pPr algn="l">
              <a:defRPr sz="15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2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5" y="1598613"/>
            <a:ext cx="35051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2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5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6589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399026"/>
            <a:ext cx="8915400" cy="46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D3DABD-26A4-4E9F-BCD9-B48F3E97327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5" y="78778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478C20E6-01D3-4303-9516-DFBFCF9C8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32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Danh sách liên kết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phần tử vào đầu danh sách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91478"/>
            <a:ext cx="9038681" cy="46817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bool InsertFirst(TSList &amp;slist, DataStruct d)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TNode *p = NewNode(d);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 (!p)		return false;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AddFirst(slist, p);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5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node vào cuối danh sách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767" y="1391478"/>
            <a:ext cx="9744502" cy="46817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AddTail(TSList &amp;slist, TNode *p)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if (IsEmpty(slist))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slist.phead = slist.ptail = p;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slist.ptail = slist.ptail-&gt;pnext = p;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785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Chèn node vào sau node q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767" y="1391478"/>
            <a:ext cx="9170847" cy="468177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InsertAfter(TSList &amp;slist, TNode *q, TNode *p)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if (!q)	AddFirst(slist, p);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p-&gt;pnext = q-&gt;pnext;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q-&gt;pnext = p;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if (q == slist.ptail) //update 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slist.ptail = p;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0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phần tử x trong danh sách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91478"/>
            <a:ext cx="9602789" cy="46817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TNode* Search(TSList &amp;slist, DataStruct x)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TNode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for (p = slist.phead;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 &amp;&amp;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(p-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&gt;data !=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												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p=p-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&gt;pnext);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Hủy node vào đầu danh sách</a:t>
            </a:r>
            <a:endParaRPr lang="en-US"/>
          </a:p>
        </p:txBody>
      </p:sp>
      <p:sp>
        <p:nvSpPr>
          <p:cNvPr id="6" name="Rectangle 5"/>
          <p:cNvSpPr>
            <a:spLocks noChangeAspect="1" noChangeArrowheads="1"/>
          </p:cNvSpPr>
          <p:nvPr/>
        </p:nvSpPr>
        <p:spPr bwMode="auto">
          <a:xfrm>
            <a:off x="3920492" y="2260969"/>
            <a:ext cx="222476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spect="1" noChangeArrowheads="1"/>
          </p:cNvSpPr>
          <p:nvPr/>
        </p:nvSpPr>
        <p:spPr bwMode="auto">
          <a:xfrm>
            <a:off x="5332732" y="2260969"/>
            <a:ext cx="224089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spect="1" noChangeArrowheads="1"/>
          </p:cNvSpPr>
          <p:nvPr/>
        </p:nvSpPr>
        <p:spPr bwMode="auto">
          <a:xfrm>
            <a:off x="6759481" y="2260969"/>
            <a:ext cx="222476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/>
        </p:nvSpPr>
        <p:spPr bwMode="auto">
          <a:xfrm>
            <a:off x="8170109" y="2260969"/>
            <a:ext cx="224089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spect="1" noChangeArrowheads="1"/>
          </p:cNvSpPr>
          <p:nvPr/>
        </p:nvSpPr>
        <p:spPr bwMode="auto">
          <a:xfrm>
            <a:off x="9593633" y="2260969"/>
            <a:ext cx="222476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ChangeAspect="1" noChangeArrowheads="1"/>
          </p:cNvSpPr>
          <p:nvPr/>
        </p:nvSpPr>
        <p:spPr bwMode="auto">
          <a:xfrm>
            <a:off x="10206376" y="2414403"/>
            <a:ext cx="356284" cy="353219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13"/>
          <p:cNvSpPr>
            <a:spLocks noChangeAspect="1" noChangeShapeType="1"/>
          </p:cNvSpPr>
          <p:nvPr/>
        </p:nvSpPr>
        <p:spPr bwMode="auto">
          <a:xfrm>
            <a:off x="4020445" y="2591812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4"/>
          <p:cNvSpPr txBox="1">
            <a:spLocks noChangeAspect="1" noChangeArrowheads="1"/>
          </p:cNvSpPr>
          <p:nvPr/>
        </p:nvSpPr>
        <p:spPr bwMode="auto">
          <a:xfrm>
            <a:off x="3098298" y="2260969"/>
            <a:ext cx="817358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 Box 15"/>
          <p:cNvSpPr txBox="1">
            <a:spLocks noChangeAspect="1" noChangeArrowheads="1"/>
          </p:cNvSpPr>
          <p:nvPr/>
        </p:nvSpPr>
        <p:spPr bwMode="auto">
          <a:xfrm>
            <a:off x="4523435" y="2260969"/>
            <a:ext cx="817358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spect="1" noChangeArrowheads="1"/>
          </p:cNvSpPr>
          <p:nvPr/>
        </p:nvSpPr>
        <p:spPr bwMode="auto">
          <a:xfrm>
            <a:off x="5950184" y="2260969"/>
            <a:ext cx="815745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6" name="Text Box 17"/>
          <p:cNvSpPr txBox="1">
            <a:spLocks noChangeAspect="1" noChangeArrowheads="1"/>
          </p:cNvSpPr>
          <p:nvPr/>
        </p:nvSpPr>
        <p:spPr bwMode="auto">
          <a:xfrm>
            <a:off x="7359200" y="2260969"/>
            <a:ext cx="818970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7" name="Text Box 18"/>
          <p:cNvSpPr txBox="1">
            <a:spLocks noChangeAspect="1" noChangeArrowheads="1"/>
          </p:cNvSpPr>
          <p:nvPr/>
        </p:nvSpPr>
        <p:spPr bwMode="auto">
          <a:xfrm>
            <a:off x="8784336" y="2260969"/>
            <a:ext cx="815745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8" name="Line 19"/>
          <p:cNvSpPr>
            <a:spLocks noChangeAspect="1" noChangeShapeType="1"/>
          </p:cNvSpPr>
          <p:nvPr/>
        </p:nvSpPr>
        <p:spPr bwMode="auto">
          <a:xfrm>
            <a:off x="5445582" y="2591812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20"/>
          <p:cNvSpPr>
            <a:spLocks noChangeAspect="1" noChangeShapeType="1"/>
          </p:cNvSpPr>
          <p:nvPr/>
        </p:nvSpPr>
        <p:spPr bwMode="auto">
          <a:xfrm>
            <a:off x="6861046" y="2591812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21"/>
          <p:cNvSpPr>
            <a:spLocks noChangeAspect="1" noChangeShapeType="1"/>
          </p:cNvSpPr>
          <p:nvPr/>
        </p:nvSpPr>
        <p:spPr bwMode="auto">
          <a:xfrm>
            <a:off x="8287795" y="2591812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ine 22"/>
          <p:cNvSpPr>
            <a:spLocks noChangeAspect="1" noChangeShapeType="1"/>
          </p:cNvSpPr>
          <p:nvPr/>
        </p:nvSpPr>
        <p:spPr bwMode="auto">
          <a:xfrm>
            <a:off x="9714544" y="2591812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urved Connector 21"/>
          <p:cNvCxnSpPr>
            <a:stCxn id="24" idx="0"/>
            <a:endCxn id="13" idx="1"/>
          </p:cNvCxnSpPr>
          <p:nvPr/>
        </p:nvCxnSpPr>
        <p:spPr>
          <a:xfrm rot="5400000" flipH="1" flipV="1">
            <a:off x="2439411" y="2634279"/>
            <a:ext cx="701353" cy="616421"/>
          </a:xfrm>
          <a:prstGeom prst="curved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90165" y="3293165"/>
            <a:ext cx="1101159" cy="926528"/>
            <a:chOff x="2090056" y="5035308"/>
            <a:chExt cx="1235149" cy="1043731"/>
          </a:xfrm>
        </p:grpSpPr>
        <p:sp>
          <p:nvSpPr>
            <p:cNvPr id="24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0056" y="5558975"/>
              <a:ext cx="1235149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phead</a:t>
              </a: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43068" y="4503683"/>
            <a:ext cx="983422" cy="926528"/>
            <a:chOff x="2090057" y="5035308"/>
            <a:chExt cx="1103086" cy="1043731"/>
          </a:xfrm>
        </p:grpSpPr>
        <p:sp>
          <p:nvSpPr>
            <p:cNvPr id="33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0057" y="5558975"/>
              <a:ext cx="1103086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3" name="Curved Connector 52"/>
          <p:cNvCxnSpPr>
            <a:stCxn id="55" idx="0"/>
            <a:endCxn id="17" idx="2"/>
          </p:cNvCxnSpPr>
          <p:nvPr/>
        </p:nvCxnSpPr>
        <p:spPr>
          <a:xfrm rot="16200000" flipV="1">
            <a:off x="9271091" y="2843774"/>
            <a:ext cx="706487" cy="864249"/>
          </a:xfrm>
          <a:prstGeom prst="curved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9564747" y="3629142"/>
            <a:ext cx="983422" cy="926528"/>
            <a:chOff x="2090057" y="5035308"/>
            <a:chExt cx="1103086" cy="1043731"/>
          </a:xfrm>
        </p:grpSpPr>
        <p:sp>
          <p:nvSpPr>
            <p:cNvPr id="55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0057" y="5558975"/>
              <a:ext cx="1103086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ptail</a:t>
              </a: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Curved Connector 39"/>
          <p:cNvCxnSpPr>
            <a:stCxn id="33" idx="0"/>
            <a:endCxn id="13" idx="2"/>
          </p:cNvCxnSpPr>
          <p:nvPr/>
        </p:nvCxnSpPr>
        <p:spPr>
          <a:xfrm rot="16200000" flipV="1">
            <a:off x="3080364" y="3349268"/>
            <a:ext cx="1581028" cy="727802"/>
          </a:xfrm>
          <a:prstGeom prst="curved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4" idx="6"/>
            <a:endCxn id="14" idx="2"/>
          </p:cNvCxnSpPr>
          <p:nvPr/>
        </p:nvCxnSpPr>
        <p:spPr>
          <a:xfrm flipV="1">
            <a:off x="2749493" y="2922655"/>
            <a:ext cx="2182621" cy="598265"/>
          </a:xfrm>
          <a:prstGeom prst="curved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0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phần tử ở đầu danh sách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91478"/>
            <a:ext cx="9038681" cy="468177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bool RemoveHead(TSList &amp;slist)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 (IsEmpty(slist))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TNode *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 = slist.phead;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slist.phead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 p-&gt;pnext;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 (!slist.phead) 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slist.ptail = 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p; 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72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loại bỏ x khỏi danh sách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7" y="1264024"/>
            <a:ext cx="9379998" cy="543261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bool RemoveX(TSList &amp;slist, DataStruct x)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 (!slist.phead)	return false;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 (slist.phead-&gt;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x)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RemoveHead(slist);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TNode *p, *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prev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slist.phead;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for (p = prev-&gt;pnext; p &amp;&amp; p-&gt;data != x;		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										prev = p, p=p-&gt;pnext);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if (!p)		return false;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prev-&gt;pnext = p-&gt;pnext;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p-&gt;pnext = NULL;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delete 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toàn bộ danh sách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91477"/>
            <a:ext cx="9038681" cy="513593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RemoveAll(TSList &amp;slist)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TNode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(slist.phead)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 = slist.phead;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slist.phead = p-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pnext;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p-&gt;pnext = 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p;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slist.ptail = NULL;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Nối danh sách s</a:t>
            </a:r>
            <a:r>
              <a:rPr lang="en-US" baseline="-25000" smtClean="0"/>
              <a:t>2</a:t>
            </a:r>
            <a:r>
              <a:rPr lang="en-US" smtClean="0"/>
              <a:t> vào sau s</a:t>
            </a:r>
            <a:r>
              <a:rPr lang="en-US" baseline="-25000" smtClean="0"/>
              <a:t>1</a:t>
            </a:r>
            <a:endParaRPr lang="en-US" baseline="-25000"/>
          </a:p>
        </p:txBody>
      </p:sp>
      <p:sp>
        <p:nvSpPr>
          <p:cNvPr id="6" name="Rectangle 5"/>
          <p:cNvSpPr>
            <a:spLocks noChangeAspect="1" noChangeArrowheads="1"/>
          </p:cNvSpPr>
          <p:nvPr/>
        </p:nvSpPr>
        <p:spPr bwMode="auto">
          <a:xfrm>
            <a:off x="3920492" y="1754532"/>
            <a:ext cx="222476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spect="1" noChangeArrowheads="1"/>
          </p:cNvSpPr>
          <p:nvPr/>
        </p:nvSpPr>
        <p:spPr bwMode="auto">
          <a:xfrm>
            <a:off x="5332732" y="1754532"/>
            <a:ext cx="224089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spect="1" noChangeArrowheads="1"/>
          </p:cNvSpPr>
          <p:nvPr/>
        </p:nvSpPr>
        <p:spPr bwMode="auto">
          <a:xfrm>
            <a:off x="6759481" y="1754532"/>
            <a:ext cx="222476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/>
        </p:nvSpPr>
        <p:spPr bwMode="auto">
          <a:xfrm>
            <a:off x="6847747" y="3878755"/>
            <a:ext cx="224089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spect="1" noChangeArrowheads="1"/>
          </p:cNvSpPr>
          <p:nvPr/>
        </p:nvSpPr>
        <p:spPr bwMode="auto">
          <a:xfrm>
            <a:off x="8271271" y="3878755"/>
            <a:ext cx="222476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ChangeAspect="1" noChangeArrowheads="1"/>
          </p:cNvSpPr>
          <p:nvPr/>
        </p:nvSpPr>
        <p:spPr bwMode="auto">
          <a:xfrm>
            <a:off x="8884014" y="4032189"/>
            <a:ext cx="356284" cy="353219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13"/>
          <p:cNvSpPr>
            <a:spLocks noChangeAspect="1" noChangeShapeType="1"/>
          </p:cNvSpPr>
          <p:nvPr/>
        </p:nvSpPr>
        <p:spPr bwMode="auto">
          <a:xfrm>
            <a:off x="4020445" y="2085375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4"/>
          <p:cNvSpPr txBox="1">
            <a:spLocks noChangeAspect="1" noChangeArrowheads="1"/>
          </p:cNvSpPr>
          <p:nvPr/>
        </p:nvSpPr>
        <p:spPr bwMode="auto">
          <a:xfrm>
            <a:off x="3098298" y="1754532"/>
            <a:ext cx="817358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 Box 15"/>
          <p:cNvSpPr txBox="1">
            <a:spLocks noChangeAspect="1" noChangeArrowheads="1"/>
          </p:cNvSpPr>
          <p:nvPr/>
        </p:nvSpPr>
        <p:spPr bwMode="auto">
          <a:xfrm>
            <a:off x="4523435" y="1754532"/>
            <a:ext cx="817358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spect="1" noChangeArrowheads="1"/>
          </p:cNvSpPr>
          <p:nvPr/>
        </p:nvSpPr>
        <p:spPr bwMode="auto">
          <a:xfrm>
            <a:off x="5950184" y="1754532"/>
            <a:ext cx="815745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6" name="Text Box 17"/>
          <p:cNvSpPr txBox="1">
            <a:spLocks noChangeAspect="1" noChangeArrowheads="1"/>
          </p:cNvSpPr>
          <p:nvPr/>
        </p:nvSpPr>
        <p:spPr bwMode="auto">
          <a:xfrm>
            <a:off x="6036838" y="3878755"/>
            <a:ext cx="818970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7" name="Text Box 18"/>
          <p:cNvSpPr txBox="1">
            <a:spLocks noChangeAspect="1" noChangeArrowheads="1"/>
          </p:cNvSpPr>
          <p:nvPr/>
        </p:nvSpPr>
        <p:spPr bwMode="auto">
          <a:xfrm>
            <a:off x="7461974" y="3878755"/>
            <a:ext cx="815745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8" name="Line 19"/>
          <p:cNvSpPr>
            <a:spLocks noChangeAspect="1" noChangeShapeType="1"/>
          </p:cNvSpPr>
          <p:nvPr/>
        </p:nvSpPr>
        <p:spPr bwMode="auto">
          <a:xfrm>
            <a:off x="5445582" y="2085375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20"/>
          <p:cNvSpPr>
            <a:spLocks noChangeAspect="1" noChangeShapeType="1"/>
          </p:cNvSpPr>
          <p:nvPr/>
        </p:nvSpPr>
        <p:spPr bwMode="auto">
          <a:xfrm>
            <a:off x="6861046" y="2085375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21"/>
          <p:cNvSpPr>
            <a:spLocks noChangeAspect="1" noChangeShapeType="1"/>
          </p:cNvSpPr>
          <p:nvPr/>
        </p:nvSpPr>
        <p:spPr bwMode="auto">
          <a:xfrm>
            <a:off x="6965433" y="4209598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ine 22"/>
          <p:cNvSpPr>
            <a:spLocks noChangeAspect="1" noChangeShapeType="1"/>
          </p:cNvSpPr>
          <p:nvPr/>
        </p:nvSpPr>
        <p:spPr bwMode="auto">
          <a:xfrm>
            <a:off x="8392182" y="4209598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urved Connector 21"/>
          <p:cNvCxnSpPr>
            <a:stCxn id="24" idx="0"/>
            <a:endCxn id="13" idx="1"/>
          </p:cNvCxnSpPr>
          <p:nvPr/>
        </p:nvCxnSpPr>
        <p:spPr>
          <a:xfrm rot="5400000" flipH="1" flipV="1">
            <a:off x="2186192" y="2381060"/>
            <a:ext cx="1207790" cy="616421"/>
          </a:xfrm>
          <a:prstGeom prst="curved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90165" y="3293165"/>
            <a:ext cx="1101159" cy="926528"/>
            <a:chOff x="2090056" y="5035308"/>
            <a:chExt cx="1235149" cy="1043731"/>
          </a:xfrm>
        </p:grpSpPr>
        <p:sp>
          <p:nvSpPr>
            <p:cNvPr id="24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0056" y="5558975"/>
              <a:ext cx="1235149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phead</a:t>
              </a: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3" name="Curved Connector 52"/>
          <p:cNvCxnSpPr>
            <a:stCxn id="55" idx="0"/>
            <a:endCxn id="17" idx="2"/>
          </p:cNvCxnSpPr>
          <p:nvPr/>
        </p:nvCxnSpPr>
        <p:spPr>
          <a:xfrm rot="16200000" flipV="1">
            <a:off x="7948729" y="4461560"/>
            <a:ext cx="706487" cy="864249"/>
          </a:xfrm>
          <a:prstGeom prst="curved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242385" y="5246928"/>
            <a:ext cx="983422" cy="926528"/>
            <a:chOff x="2090057" y="5035308"/>
            <a:chExt cx="1103086" cy="1043731"/>
          </a:xfrm>
        </p:grpSpPr>
        <p:sp>
          <p:nvSpPr>
            <p:cNvPr id="55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0057" y="5558975"/>
              <a:ext cx="1103086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ptail</a:t>
              </a: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Curved Connector 34"/>
          <p:cNvCxnSpPr>
            <a:stCxn id="37" idx="0"/>
            <a:endCxn id="15" idx="0"/>
          </p:cNvCxnSpPr>
          <p:nvPr/>
        </p:nvCxnSpPr>
        <p:spPr>
          <a:xfrm rot="16200000" flipV="1">
            <a:off x="7298089" y="814500"/>
            <a:ext cx="873460" cy="2753523"/>
          </a:xfrm>
          <a:prstGeom prst="curvedConnector3">
            <a:avLst>
              <a:gd name="adj1" fmla="val 14710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619869" y="2627992"/>
            <a:ext cx="983422" cy="926528"/>
            <a:chOff x="2090057" y="5035308"/>
            <a:chExt cx="1103086" cy="1043731"/>
          </a:xfrm>
        </p:grpSpPr>
        <p:sp>
          <p:nvSpPr>
            <p:cNvPr id="37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90057" y="5558975"/>
              <a:ext cx="1103086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ptail</a:t>
              </a: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11"/>
          <p:cNvSpPr>
            <a:spLocks noChangeAspect="1" noChangeArrowheads="1"/>
          </p:cNvSpPr>
          <p:nvPr/>
        </p:nvSpPr>
        <p:spPr bwMode="auto">
          <a:xfrm>
            <a:off x="7333732" y="1891371"/>
            <a:ext cx="356284" cy="353219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Curved Connector 40"/>
          <p:cNvCxnSpPr>
            <a:stCxn id="44" idx="0"/>
            <a:endCxn id="16" idx="1"/>
          </p:cNvCxnSpPr>
          <p:nvPr/>
        </p:nvCxnSpPr>
        <p:spPr>
          <a:xfrm rot="5400000" flipH="1" flipV="1">
            <a:off x="4844183" y="3392394"/>
            <a:ext cx="375451" cy="2009860"/>
          </a:xfrm>
          <a:prstGeom prst="curved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535266" y="4585049"/>
            <a:ext cx="1101159" cy="926528"/>
            <a:chOff x="2090056" y="5035308"/>
            <a:chExt cx="1235149" cy="1043731"/>
          </a:xfrm>
        </p:grpSpPr>
        <p:sp>
          <p:nvSpPr>
            <p:cNvPr id="44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90056" y="5558975"/>
              <a:ext cx="1235149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phead</a:t>
              </a: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Curved Connector 45"/>
          <p:cNvCxnSpPr>
            <a:stCxn id="19" idx="0"/>
            <a:endCxn id="16" idx="0"/>
          </p:cNvCxnSpPr>
          <p:nvPr/>
        </p:nvCxnSpPr>
        <p:spPr>
          <a:xfrm rot="5400000">
            <a:off x="5756995" y="2774704"/>
            <a:ext cx="1793380" cy="414723"/>
          </a:xfrm>
          <a:prstGeom prst="curved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7" idx="2"/>
            <a:endCxn id="17" idx="0"/>
          </p:cNvCxnSpPr>
          <p:nvPr/>
        </p:nvCxnSpPr>
        <p:spPr>
          <a:xfrm rot="10800000" flipV="1">
            <a:off x="7869848" y="2855747"/>
            <a:ext cx="974117" cy="1023008"/>
          </a:xfrm>
          <a:prstGeom prst="curved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5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Nối danh sách s</a:t>
            </a:r>
            <a:r>
              <a:rPr lang="en-US" baseline="-25000"/>
              <a:t>2</a:t>
            </a:r>
            <a:r>
              <a:rPr lang="en-US"/>
              <a:t> vào sau 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391478"/>
            <a:ext cx="9038681" cy="468177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Concatenate(TSList &amp;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s1, TSList &amp;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s2)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IsEmpty(s2))	return;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 (IsEmpty(s1))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s1 = s2;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s1.ptail-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&gt;pnext = s2.phead;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s1.ptail =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s2.ptail;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70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Danh sách liên kết đơn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mtClean="0"/>
              <a:t>Khai báo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mtClean="0"/>
              <a:t>Các thao tác cơ sở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Danh sách liên kết vòng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Danh sách liên kết kép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mtClean="0"/>
              <a:t>Khai báo</a:t>
            </a:r>
          </a:p>
          <a:p>
            <a:pPr marL="757238" lvl="1" indent="-457200">
              <a:buFont typeface="+mj-lt"/>
              <a:buAutoNum type="arabicPeriod"/>
            </a:pPr>
            <a:r>
              <a:rPr lang="en-US" smtClean="0"/>
              <a:t>Các thao tác cơ sở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Cấu trúc đa liên kết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Sắp xếp danh sách liên kết đơn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Các thuật toán làm việc hiệu quả với danh sách đơn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Quick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Merge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Radix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dụ: biểu diễn đa thức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TMonomial 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float factor;		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 degree;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TNode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TMonomial monomial;	</a:t>
            </a:r>
            <a:r>
              <a:rPr lang="en-US" smtClean="0"/>
              <a:t>//dữ liệu của node – đơn thức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struct TNode *pnext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mtClean="0"/>
              <a:t>//địa chỉ phần tử kế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6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dụ: biểu diễn đa thức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TPolynomial</a:t>
            </a:r>
            <a:endParaRPr 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TNode *phead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2200" smtClean="0"/>
              <a:t>//địa chỉ đơn thức đầu tiên trong đa thức</a:t>
            </a:r>
            <a:endParaRPr lang="en-US" sz="2200"/>
          </a:p>
          <a:p>
            <a:pPr marL="457200" indent="-457200">
              <a:buFont typeface="+mj-lt"/>
              <a:buAutoNum type="arabicPeriod" startAt="11"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 TNode *ptail</a:t>
            </a: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2200" smtClean="0"/>
              <a:t>//địa chỉ </a:t>
            </a:r>
            <a:r>
              <a:rPr lang="en-US" sz="2200"/>
              <a:t>đơn thức </a:t>
            </a:r>
            <a:r>
              <a:rPr lang="en-US" sz="2200" smtClean="0"/>
              <a:t>cuối cùng trong </a:t>
            </a:r>
            <a:r>
              <a:rPr lang="en-US" sz="2200"/>
              <a:t>đa thức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indent="-457200">
              <a:buFont typeface="+mj-lt"/>
              <a:buAutoNum type="arabicPeriod" startAt="11"/>
            </a:pPr>
            <a:endParaRPr lang="en-US" sz="2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200" smtClean="0">
                <a:latin typeface="Courier New" panose="02070309020205020404" pitchFamily="49" charset="0"/>
                <a:cs typeface="Courier New" panose="02070309020205020404" pitchFamily="49" charset="0"/>
              </a:rPr>
              <a:t>TPolynomial		polynomial; </a:t>
            </a:r>
            <a:r>
              <a:rPr lang="en-US" sz="2200" smtClean="0"/>
              <a:t>//biến quản lý đa thức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66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Xây dựng chương trình làm việc với đa thức được biểu diễn bằng danh sách liên kết đơn, chương trình có các chức năng: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Nhập mới 1 đa thức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Xác định bậc của đa thức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Tính giá trị của đa thức tại điểm x, x được nhập từ bàn phím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Tính tổng của đa thức đang có với đa thức p, p được nhập từ bàn phím</a:t>
            </a:r>
          </a:p>
        </p:txBody>
      </p:sp>
    </p:spTree>
    <p:extLst>
      <p:ext uri="{BB962C8B-B14F-4D97-AF65-F5344CB8AC3E}">
        <p14:creationId xmlns:p14="http://schemas.microsoft.com/office/powerpoint/2010/main" val="3689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Danh sách liên kết kép</a:t>
            </a:r>
            <a:endParaRPr lang="en-US"/>
          </a:p>
        </p:txBody>
      </p:sp>
      <p:sp>
        <p:nvSpPr>
          <p:cNvPr id="30" name="Rectangle 25"/>
          <p:cNvSpPr>
            <a:spLocks noChangeAspect="1" noChangeArrowheads="1"/>
          </p:cNvSpPr>
          <p:nvPr/>
        </p:nvSpPr>
        <p:spPr bwMode="auto">
          <a:xfrm>
            <a:off x="10713572" y="4275229"/>
            <a:ext cx="387527" cy="38768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1" name="Rectangle 28"/>
          <p:cNvSpPr>
            <a:spLocks noChangeAspect="1" noChangeArrowheads="1"/>
          </p:cNvSpPr>
          <p:nvPr/>
        </p:nvSpPr>
        <p:spPr bwMode="auto">
          <a:xfrm>
            <a:off x="4693434" y="3967089"/>
            <a:ext cx="243739" cy="726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2" name="Text Box 29"/>
          <p:cNvSpPr txBox="1">
            <a:spLocks noChangeAspect="1" noChangeArrowheads="1"/>
          </p:cNvSpPr>
          <p:nvPr/>
        </p:nvSpPr>
        <p:spPr bwMode="auto">
          <a:xfrm>
            <a:off x="3811415" y="3972352"/>
            <a:ext cx="890786" cy="726257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latin typeface="VNI-Avo" pitchFamily="2" charset="0"/>
              </a:rPr>
              <a:t>A</a:t>
            </a:r>
          </a:p>
        </p:txBody>
      </p:sp>
      <p:sp>
        <p:nvSpPr>
          <p:cNvPr id="53" name="Line 30"/>
          <p:cNvSpPr>
            <a:spLocks noChangeAspect="1" noChangeShapeType="1"/>
          </p:cNvSpPr>
          <p:nvPr/>
        </p:nvSpPr>
        <p:spPr bwMode="auto">
          <a:xfrm>
            <a:off x="4821440" y="4493362"/>
            <a:ext cx="54709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oval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4" name="Rectangle 31"/>
          <p:cNvSpPr>
            <a:spLocks noChangeAspect="1" noChangeArrowheads="1"/>
          </p:cNvSpPr>
          <p:nvPr/>
        </p:nvSpPr>
        <p:spPr bwMode="auto">
          <a:xfrm>
            <a:off x="3558909" y="3967089"/>
            <a:ext cx="241985" cy="726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46" name="Rectangle 33"/>
          <p:cNvSpPr>
            <a:spLocks noChangeAspect="1" noChangeArrowheads="1"/>
          </p:cNvSpPr>
          <p:nvPr/>
        </p:nvSpPr>
        <p:spPr bwMode="auto">
          <a:xfrm>
            <a:off x="6482020" y="3967089"/>
            <a:ext cx="243739" cy="726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47" name="Text Box 34"/>
          <p:cNvSpPr txBox="1">
            <a:spLocks noChangeAspect="1" noChangeArrowheads="1"/>
          </p:cNvSpPr>
          <p:nvPr/>
        </p:nvSpPr>
        <p:spPr bwMode="auto">
          <a:xfrm>
            <a:off x="5600001" y="3972352"/>
            <a:ext cx="890786" cy="726257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latin typeface="VNI-Avo" pitchFamily="2" charset="0"/>
              </a:rPr>
              <a:t>B</a:t>
            </a:r>
          </a:p>
        </p:txBody>
      </p:sp>
      <p:sp>
        <p:nvSpPr>
          <p:cNvPr id="48" name="Line 35"/>
          <p:cNvSpPr>
            <a:spLocks noChangeAspect="1" noChangeShapeType="1"/>
          </p:cNvSpPr>
          <p:nvPr/>
        </p:nvSpPr>
        <p:spPr bwMode="auto">
          <a:xfrm>
            <a:off x="6610026" y="4493362"/>
            <a:ext cx="54709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oval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49" name="Rectangle 36"/>
          <p:cNvSpPr>
            <a:spLocks noChangeAspect="1" noChangeArrowheads="1"/>
          </p:cNvSpPr>
          <p:nvPr/>
        </p:nvSpPr>
        <p:spPr bwMode="auto">
          <a:xfrm>
            <a:off x="5347495" y="3967089"/>
            <a:ext cx="241985" cy="726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50" name="Line 37"/>
          <p:cNvSpPr>
            <a:spLocks noChangeAspect="1" noChangeShapeType="1"/>
          </p:cNvSpPr>
          <p:nvPr/>
        </p:nvSpPr>
        <p:spPr bwMode="auto">
          <a:xfrm rot="10800000">
            <a:off x="4952954" y="4151285"/>
            <a:ext cx="54709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oval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41" name="Rectangle 39"/>
          <p:cNvSpPr>
            <a:spLocks noChangeAspect="1" noChangeArrowheads="1"/>
          </p:cNvSpPr>
          <p:nvPr/>
        </p:nvSpPr>
        <p:spPr bwMode="auto">
          <a:xfrm>
            <a:off x="8270606" y="3967089"/>
            <a:ext cx="243739" cy="726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42" name="Text Box 40"/>
          <p:cNvSpPr txBox="1">
            <a:spLocks noChangeAspect="1" noChangeArrowheads="1"/>
          </p:cNvSpPr>
          <p:nvPr/>
        </p:nvSpPr>
        <p:spPr bwMode="auto">
          <a:xfrm>
            <a:off x="7388587" y="3972352"/>
            <a:ext cx="890786" cy="726257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latin typeface="VNI-Avo" pitchFamily="2" charset="0"/>
              </a:rPr>
              <a:t>C</a:t>
            </a:r>
          </a:p>
        </p:txBody>
      </p:sp>
      <p:sp>
        <p:nvSpPr>
          <p:cNvPr id="43" name="Line 41"/>
          <p:cNvSpPr>
            <a:spLocks noChangeAspect="1" noChangeShapeType="1"/>
          </p:cNvSpPr>
          <p:nvPr/>
        </p:nvSpPr>
        <p:spPr bwMode="auto">
          <a:xfrm>
            <a:off x="8398612" y="4493362"/>
            <a:ext cx="54709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oval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44" name="Rectangle 42"/>
          <p:cNvSpPr>
            <a:spLocks noChangeAspect="1" noChangeArrowheads="1"/>
          </p:cNvSpPr>
          <p:nvPr/>
        </p:nvSpPr>
        <p:spPr bwMode="auto">
          <a:xfrm>
            <a:off x="7136081" y="3967089"/>
            <a:ext cx="241985" cy="726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45" name="Line 43"/>
          <p:cNvSpPr>
            <a:spLocks noChangeAspect="1" noChangeShapeType="1"/>
          </p:cNvSpPr>
          <p:nvPr/>
        </p:nvSpPr>
        <p:spPr bwMode="auto">
          <a:xfrm rot="10800000">
            <a:off x="6741540" y="4151285"/>
            <a:ext cx="54709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oval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36" name="Rectangle 45"/>
          <p:cNvSpPr>
            <a:spLocks noChangeAspect="1" noChangeArrowheads="1"/>
          </p:cNvSpPr>
          <p:nvPr/>
        </p:nvSpPr>
        <p:spPr bwMode="auto">
          <a:xfrm>
            <a:off x="10059192" y="3967089"/>
            <a:ext cx="243739" cy="726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37" name="Text Box 46"/>
          <p:cNvSpPr txBox="1">
            <a:spLocks noChangeAspect="1" noChangeArrowheads="1"/>
          </p:cNvSpPr>
          <p:nvPr/>
        </p:nvSpPr>
        <p:spPr bwMode="auto">
          <a:xfrm>
            <a:off x="9177173" y="3972352"/>
            <a:ext cx="890786" cy="726257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latin typeface="VNI-Avo" pitchFamily="2" charset="0"/>
              </a:rPr>
              <a:t>D</a:t>
            </a:r>
          </a:p>
        </p:txBody>
      </p:sp>
      <p:sp>
        <p:nvSpPr>
          <p:cNvPr id="38" name="Line 47"/>
          <p:cNvSpPr>
            <a:spLocks noChangeAspect="1" noChangeShapeType="1"/>
          </p:cNvSpPr>
          <p:nvPr/>
        </p:nvSpPr>
        <p:spPr bwMode="auto">
          <a:xfrm>
            <a:off x="10187198" y="4484591"/>
            <a:ext cx="54709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oval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9" name="Rectangle 48"/>
          <p:cNvSpPr>
            <a:spLocks noChangeAspect="1" noChangeArrowheads="1"/>
          </p:cNvSpPr>
          <p:nvPr/>
        </p:nvSpPr>
        <p:spPr bwMode="auto">
          <a:xfrm>
            <a:off x="8924667" y="3967089"/>
            <a:ext cx="241985" cy="726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sp>
        <p:nvSpPr>
          <p:cNvPr id="40" name="Line 49"/>
          <p:cNvSpPr>
            <a:spLocks noChangeAspect="1" noChangeShapeType="1"/>
          </p:cNvSpPr>
          <p:nvPr/>
        </p:nvSpPr>
        <p:spPr bwMode="auto">
          <a:xfrm rot="10800000">
            <a:off x="8530126" y="4146022"/>
            <a:ext cx="54709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oval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sz="2400"/>
          </a:p>
        </p:txBody>
      </p:sp>
      <p:cxnSp>
        <p:nvCxnSpPr>
          <p:cNvPr id="55" name="Curved Connector 54"/>
          <p:cNvCxnSpPr>
            <a:stCxn id="57" idx="0"/>
            <a:endCxn id="52" idx="2"/>
          </p:cNvCxnSpPr>
          <p:nvPr/>
        </p:nvCxnSpPr>
        <p:spPr>
          <a:xfrm rot="5400000" flipH="1" flipV="1">
            <a:off x="3861048" y="4979427"/>
            <a:ext cx="676577" cy="114943"/>
          </a:xfrm>
          <a:prstGeom prst="curvedConnector3">
            <a:avLst>
              <a:gd name="adj1" fmla="val 50000"/>
            </a:avLst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650153" y="5375186"/>
            <a:ext cx="1101159" cy="926528"/>
            <a:chOff x="2090056" y="5035308"/>
            <a:chExt cx="1235149" cy="1043731"/>
          </a:xfrm>
        </p:grpSpPr>
        <p:sp>
          <p:nvSpPr>
            <p:cNvPr id="57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90056" y="5558975"/>
              <a:ext cx="1235149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phead</a:t>
              </a: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" name="Curved Connector 58"/>
          <p:cNvCxnSpPr>
            <a:stCxn id="61" idx="0"/>
            <a:endCxn id="37" idx="2"/>
          </p:cNvCxnSpPr>
          <p:nvPr/>
        </p:nvCxnSpPr>
        <p:spPr>
          <a:xfrm rot="16200000" flipV="1">
            <a:off x="9364502" y="4956673"/>
            <a:ext cx="521830" cy="5702"/>
          </a:xfrm>
          <a:prstGeom prst="curvedConnector3">
            <a:avLst>
              <a:gd name="adj1" fmla="val 50000"/>
            </a:avLst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9136556" y="5220439"/>
            <a:ext cx="1101159" cy="926528"/>
            <a:chOff x="2090056" y="5035308"/>
            <a:chExt cx="1235149" cy="1043731"/>
          </a:xfrm>
        </p:grpSpPr>
        <p:sp>
          <p:nvSpPr>
            <p:cNvPr id="61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90056" y="5558975"/>
              <a:ext cx="1235149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ptail</a:t>
              </a: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25"/>
          <p:cNvSpPr>
            <a:spLocks noChangeAspect="1" noChangeArrowheads="1"/>
          </p:cNvSpPr>
          <p:nvPr/>
        </p:nvSpPr>
        <p:spPr bwMode="auto">
          <a:xfrm>
            <a:off x="2708569" y="3935467"/>
            <a:ext cx="387527" cy="38768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4" name="Line 37"/>
          <p:cNvSpPr>
            <a:spLocks noChangeAspect="1" noChangeShapeType="1"/>
          </p:cNvSpPr>
          <p:nvPr/>
        </p:nvSpPr>
        <p:spPr bwMode="auto">
          <a:xfrm rot="10800000">
            <a:off x="3107743" y="4134872"/>
            <a:ext cx="54709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oval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Danh sách liên kết vòng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928937" y="2843068"/>
            <a:ext cx="8786006" cy="2759402"/>
            <a:chOff x="1928937" y="2601022"/>
            <a:chExt cx="8786006" cy="2759402"/>
          </a:xfrm>
        </p:grpSpPr>
        <p:grpSp>
          <p:nvGrpSpPr>
            <p:cNvPr id="60" name="Group 59"/>
            <p:cNvGrpSpPr/>
            <p:nvPr/>
          </p:nvGrpSpPr>
          <p:grpSpPr>
            <a:xfrm>
              <a:off x="9613784" y="2601022"/>
              <a:ext cx="1101159" cy="926528"/>
              <a:chOff x="2090056" y="5035308"/>
              <a:chExt cx="1235149" cy="1043731"/>
            </a:xfrm>
          </p:grpSpPr>
          <p:sp>
            <p:nvSpPr>
              <p:cNvPr id="61" name="Oval 10"/>
              <p:cNvSpPr>
                <a:spLocks noChangeAspect="1" noChangeArrowheads="1"/>
              </p:cNvSpPr>
              <p:nvPr/>
            </p:nvSpPr>
            <p:spPr bwMode="auto">
              <a:xfrm>
                <a:off x="2341420" y="5035308"/>
                <a:ext cx="600360" cy="513129"/>
              </a:xfrm>
              <a:prstGeom prst="ellipse">
                <a:avLst/>
              </a:prstGeom>
              <a:gradFill rotWithShape="0">
                <a:gsLst>
                  <a:gs pos="0">
                    <a:srgbClr val="000080"/>
                  </a:gs>
                  <a:gs pos="100000">
                    <a:srgbClr val="3366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90056" y="5558975"/>
                <a:ext cx="1235149" cy="52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ptail</a:t>
                </a:r>
                <a:endParaRPr 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928937" y="2828776"/>
              <a:ext cx="7908944" cy="2531648"/>
              <a:chOff x="1928937" y="2828776"/>
              <a:chExt cx="7908944" cy="2531648"/>
            </a:xfrm>
          </p:grpSpPr>
          <p:cxnSp>
            <p:nvCxnSpPr>
              <p:cNvPr id="55" name="Curved Connector 54"/>
              <p:cNvCxnSpPr>
                <a:stCxn id="57" idx="0"/>
                <a:endCxn id="104" idx="1"/>
              </p:cNvCxnSpPr>
              <p:nvPr/>
            </p:nvCxnSpPr>
            <p:spPr>
              <a:xfrm rot="5400000" flipH="1" flipV="1">
                <a:off x="2630558" y="3904397"/>
                <a:ext cx="319591" cy="739409"/>
              </a:xfrm>
              <a:prstGeom prst="curvedConnector2">
                <a:avLst/>
              </a:prstGeom>
              <a:ln w="2222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/>
              <p:cNvGrpSpPr/>
              <p:nvPr/>
            </p:nvGrpSpPr>
            <p:grpSpPr>
              <a:xfrm>
                <a:off x="1928937" y="4433896"/>
                <a:ext cx="1101159" cy="926528"/>
                <a:chOff x="2090056" y="5035308"/>
                <a:chExt cx="1235149" cy="1043731"/>
              </a:xfrm>
            </p:grpSpPr>
            <p:sp>
              <p:nvSpPr>
                <p:cNvPr id="57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2341420" y="5035308"/>
                  <a:ext cx="600360" cy="51312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80"/>
                    </a:gs>
                    <a:gs pos="100000">
                      <a:srgbClr val="3366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 sz="240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090056" y="5558975"/>
                  <a:ext cx="1235149" cy="5200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phead</a:t>
                  </a:r>
                  <a:endParaRPr lang="en-US" sz="24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59" name="Curved Connector 58"/>
              <p:cNvCxnSpPr>
                <a:stCxn id="61" idx="2"/>
                <a:endCxn id="108" idx="0"/>
              </p:cNvCxnSpPr>
              <p:nvPr/>
            </p:nvCxnSpPr>
            <p:spPr>
              <a:xfrm rot="10800000" flipV="1">
                <a:off x="8691824" y="2828776"/>
                <a:ext cx="1146057" cy="928543"/>
              </a:xfrm>
              <a:prstGeom prst="curvedConnector2">
                <a:avLst/>
              </a:prstGeom>
              <a:ln w="2222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8"/>
              <p:cNvSpPr>
                <a:spLocks noChangeAspect="1" noChangeArrowheads="1"/>
              </p:cNvSpPr>
              <p:nvPr/>
            </p:nvSpPr>
            <p:spPr bwMode="auto">
              <a:xfrm>
                <a:off x="3906407" y="3757320"/>
                <a:ext cx="201954" cy="7139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97" name="Rectangle 9"/>
              <p:cNvSpPr>
                <a:spLocks noChangeAspect="1" noChangeArrowheads="1"/>
              </p:cNvSpPr>
              <p:nvPr/>
            </p:nvSpPr>
            <p:spPr bwMode="auto">
              <a:xfrm>
                <a:off x="5188371" y="3757320"/>
                <a:ext cx="203416" cy="7139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98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6483508" y="3757320"/>
                <a:ext cx="201954" cy="7139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99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7764009" y="3757320"/>
                <a:ext cx="203416" cy="7139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100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9056218" y="3757320"/>
                <a:ext cx="201954" cy="7139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103" name="Line 15"/>
              <p:cNvSpPr>
                <a:spLocks noChangeAspect="1" noChangeShapeType="1"/>
              </p:cNvSpPr>
              <p:nvPr/>
            </p:nvSpPr>
            <p:spPr bwMode="auto">
              <a:xfrm>
                <a:off x="3997140" y="4114306"/>
                <a:ext cx="456590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 type="oval" w="med" len="med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104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3160058" y="3757320"/>
                <a:ext cx="741959" cy="71397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 sz="2400" b="1">
                    <a:latin typeface="VNI-Avo" pitchFamily="2" charset="0"/>
                  </a:rPr>
                  <a:t>A</a:t>
                </a:r>
              </a:p>
            </p:txBody>
          </p:sp>
          <p:sp>
            <p:nvSpPr>
              <p:cNvPr id="105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453730" y="3757320"/>
                <a:ext cx="741959" cy="71397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 sz="2400" b="1">
                    <a:latin typeface="VNI-Avo" pitchFamily="2" charset="0"/>
                  </a:rPr>
                  <a:t>B</a:t>
                </a:r>
              </a:p>
            </p:txBody>
          </p:sp>
          <p:sp>
            <p:nvSpPr>
              <p:cNvPr id="106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5748865" y="3757320"/>
                <a:ext cx="740496" cy="71397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 sz="2400" b="1">
                    <a:latin typeface="VNI-Avo" pitchFamily="2" charset="0"/>
                  </a:rPr>
                  <a:t>X</a:t>
                </a:r>
              </a:p>
            </p:txBody>
          </p:sp>
          <p:sp>
            <p:nvSpPr>
              <p:cNvPr id="107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7027904" y="3757320"/>
                <a:ext cx="743423" cy="71397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 sz="2400" b="1">
                    <a:latin typeface="VNI-Avo" pitchFamily="2" charset="0"/>
                  </a:rPr>
                  <a:t>Z</a:t>
                </a:r>
              </a:p>
            </p:txBody>
          </p:sp>
          <p:sp>
            <p:nvSpPr>
              <p:cNvPr id="108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8321575" y="3757320"/>
                <a:ext cx="740496" cy="713970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0" anchor="ctr"/>
              <a:lstStyle/>
              <a:p>
                <a:pPr algn="ctr"/>
                <a:r>
                  <a:rPr lang="en-US" altLang="en-US" sz="2400" b="1">
                    <a:latin typeface="VNI-Avo" pitchFamily="2" charset="0"/>
                  </a:rPr>
                  <a:t>Y</a:t>
                </a:r>
              </a:p>
            </p:txBody>
          </p:sp>
          <p:sp>
            <p:nvSpPr>
              <p:cNvPr id="109" name="Line 21"/>
              <p:cNvSpPr>
                <a:spLocks noChangeAspect="1" noChangeShapeType="1"/>
              </p:cNvSpPr>
              <p:nvPr/>
            </p:nvSpPr>
            <p:spPr bwMode="auto">
              <a:xfrm>
                <a:off x="5290811" y="4114306"/>
                <a:ext cx="456590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 type="oval" w="med" len="med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110" name="Line 22"/>
              <p:cNvSpPr>
                <a:spLocks noChangeAspect="1" noChangeShapeType="1"/>
              </p:cNvSpPr>
              <p:nvPr/>
            </p:nvSpPr>
            <p:spPr bwMode="auto">
              <a:xfrm>
                <a:off x="6575703" y="4114306"/>
                <a:ext cx="456590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 type="oval" w="med" len="med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111" name="Line 23"/>
              <p:cNvSpPr>
                <a:spLocks noChangeAspect="1" noChangeShapeType="1"/>
              </p:cNvSpPr>
              <p:nvPr/>
            </p:nvSpPr>
            <p:spPr bwMode="auto">
              <a:xfrm>
                <a:off x="7870840" y="4114306"/>
                <a:ext cx="456590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 type="oval" w="med" len="med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112" name="Line 24"/>
              <p:cNvSpPr>
                <a:spLocks noChangeAspect="1" noChangeShapeType="1"/>
              </p:cNvSpPr>
              <p:nvPr/>
            </p:nvSpPr>
            <p:spPr bwMode="auto">
              <a:xfrm>
                <a:off x="9165975" y="4114306"/>
                <a:ext cx="456590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113" name="Line 25"/>
              <p:cNvSpPr>
                <a:spLocks noChangeAspect="1" noChangeShapeType="1"/>
              </p:cNvSpPr>
              <p:nvPr/>
            </p:nvSpPr>
            <p:spPr bwMode="auto">
              <a:xfrm>
                <a:off x="9613784" y="4117755"/>
                <a:ext cx="0" cy="801923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114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3555184" y="4919678"/>
                <a:ext cx="6058601" cy="0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2400"/>
              </a:p>
            </p:txBody>
          </p:sp>
          <p:sp>
            <p:nvSpPr>
              <p:cNvPr id="115" name="Line 27"/>
              <p:cNvSpPr>
                <a:spLocks noChangeAspect="1" noChangeShapeType="1"/>
              </p:cNvSpPr>
              <p:nvPr/>
            </p:nvSpPr>
            <p:spPr bwMode="auto">
              <a:xfrm flipV="1">
                <a:off x="3555184" y="4467841"/>
                <a:ext cx="0" cy="451837"/>
              </a:xfrm>
              <a:prstGeom prst="line">
                <a:avLst/>
              </a:prstGeom>
              <a:noFill/>
              <a:ln w="22225">
                <a:solidFill>
                  <a:schemeClr val="accent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76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Danh sách liên kết đơn</a:t>
            </a: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090057" y="3874174"/>
            <a:ext cx="9615603" cy="1783611"/>
            <a:chOff x="2090057" y="4237029"/>
            <a:chExt cx="9615603" cy="1783611"/>
          </a:xfrm>
        </p:grpSpPr>
        <p:sp>
          <p:nvSpPr>
            <p:cNvPr id="5" name="Rectangle 5"/>
            <p:cNvSpPr>
              <a:spLocks noChangeAspect="1" noChangeArrowheads="1"/>
            </p:cNvSpPr>
            <p:nvPr/>
          </p:nvSpPr>
          <p:spPr bwMode="auto">
            <a:xfrm>
              <a:off x="4255268" y="4237029"/>
              <a:ext cx="249547" cy="745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6"/>
            <p:cNvSpPr>
              <a:spLocks noChangeAspect="1" noChangeArrowheads="1"/>
            </p:cNvSpPr>
            <p:nvPr/>
          </p:nvSpPr>
          <p:spPr bwMode="auto">
            <a:xfrm>
              <a:off x="5839350" y="4237029"/>
              <a:ext cx="251356" cy="745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7"/>
            <p:cNvSpPr>
              <a:spLocks noChangeAspect="1" noChangeArrowheads="1"/>
            </p:cNvSpPr>
            <p:nvPr/>
          </p:nvSpPr>
          <p:spPr bwMode="auto">
            <a:xfrm>
              <a:off x="7439707" y="4237029"/>
              <a:ext cx="249547" cy="745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8"/>
            <p:cNvSpPr>
              <a:spLocks noChangeAspect="1" noChangeArrowheads="1"/>
            </p:cNvSpPr>
            <p:nvPr/>
          </p:nvSpPr>
          <p:spPr bwMode="auto">
            <a:xfrm>
              <a:off x="9021981" y="4237029"/>
              <a:ext cx="251356" cy="745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9"/>
            <p:cNvSpPr>
              <a:spLocks noChangeAspect="1" noChangeArrowheads="1"/>
            </p:cNvSpPr>
            <p:nvPr/>
          </p:nvSpPr>
          <p:spPr bwMode="auto">
            <a:xfrm>
              <a:off x="10618721" y="4237029"/>
              <a:ext cx="249547" cy="7453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1"/>
            <p:cNvSpPr>
              <a:spLocks noChangeAspect="1" noChangeArrowheads="1"/>
            </p:cNvSpPr>
            <p:nvPr/>
          </p:nvSpPr>
          <p:spPr bwMode="auto">
            <a:xfrm>
              <a:off x="11306023" y="4409872"/>
              <a:ext cx="399637" cy="3979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13"/>
            <p:cNvSpPr>
              <a:spLocks noChangeAspect="1" noChangeShapeType="1"/>
            </p:cNvSpPr>
            <p:nvPr/>
          </p:nvSpPr>
          <p:spPr bwMode="auto">
            <a:xfrm>
              <a:off x="4367383" y="4609723"/>
              <a:ext cx="564194" cy="0"/>
            </a:xfrm>
            <a:prstGeom prst="line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3333028" y="4237029"/>
              <a:ext cx="916815" cy="745387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" name="Text Box 15"/>
            <p:cNvSpPr txBox="1">
              <a:spLocks noChangeAspect="1" noChangeArrowheads="1"/>
            </p:cNvSpPr>
            <p:nvPr/>
          </p:nvSpPr>
          <p:spPr bwMode="auto">
            <a:xfrm>
              <a:off x="4931577" y="4237029"/>
              <a:ext cx="916815" cy="745387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6" name="Text Box 16"/>
            <p:cNvSpPr txBox="1">
              <a:spLocks noChangeAspect="1" noChangeArrowheads="1"/>
            </p:cNvSpPr>
            <p:nvPr/>
          </p:nvSpPr>
          <p:spPr bwMode="auto">
            <a:xfrm>
              <a:off x="6531934" y="4237029"/>
              <a:ext cx="915006" cy="745387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7" name="Text Box 17"/>
            <p:cNvSpPr txBox="1">
              <a:spLocks noChangeAspect="1" noChangeArrowheads="1"/>
            </p:cNvSpPr>
            <p:nvPr/>
          </p:nvSpPr>
          <p:spPr bwMode="auto">
            <a:xfrm>
              <a:off x="8112400" y="4237029"/>
              <a:ext cx="918623" cy="745387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18" name="Text Box 18"/>
            <p:cNvSpPr txBox="1">
              <a:spLocks noChangeAspect="1" noChangeArrowheads="1"/>
            </p:cNvSpPr>
            <p:nvPr/>
          </p:nvSpPr>
          <p:spPr bwMode="auto">
            <a:xfrm>
              <a:off x="9710948" y="4237029"/>
              <a:ext cx="915006" cy="745387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0" anchor="ctr"/>
            <a:lstStyle/>
            <a:p>
              <a:pPr algn="ctr"/>
              <a:r>
                <a:rPr lang="en-US" altLang="en-US" sz="2400" b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9" name="Line 19"/>
            <p:cNvSpPr>
              <a:spLocks noChangeAspect="1" noChangeShapeType="1"/>
            </p:cNvSpPr>
            <p:nvPr/>
          </p:nvSpPr>
          <p:spPr bwMode="auto">
            <a:xfrm>
              <a:off x="5965932" y="4609723"/>
              <a:ext cx="564194" cy="0"/>
            </a:xfrm>
            <a:prstGeom prst="line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20"/>
            <p:cNvSpPr>
              <a:spLocks noChangeAspect="1" noChangeShapeType="1"/>
            </p:cNvSpPr>
            <p:nvPr/>
          </p:nvSpPr>
          <p:spPr bwMode="auto">
            <a:xfrm>
              <a:off x="7553631" y="4609723"/>
              <a:ext cx="564194" cy="0"/>
            </a:xfrm>
            <a:prstGeom prst="line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21"/>
            <p:cNvSpPr>
              <a:spLocks noChangeAspect="1" noChangeShapeType="1"/>
            </p:cNvSpPr>
            <p:nvPr/>
          </p:nvSpPr>
          <p:spPr bwMode="auto">
            <a:xfrm>
              <a:off x="9153988" y="4609723"/>
              <a:ext cx="564194" cy="0"/>
            </a:xfrm>
            <a:prstGeom prst="line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2"/>
            <p:cNvSpPr>
              <a:spLocks noChangeAspect="1" noChangeShapeType="1"/>
            </p:cNvSpPr>
            <p:nvPr/>
          </p:nvSpPr>
          <p:spPr bwMode="auto">
            <a:xfrm>
              <a:off x="10754345" y="4609723"/>
              <a:ext cx="564194" cy="0"/>
            </a:xfrm>
            <a:prstGeom prst="line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urved Connector 23"/>
            <p:cNvCxnSpPr>
              <a:stCxn id="10" idx="0"/>
              <a:endCxn id="14" idx="1"/>
            </p:cNvCxnSpPr>
            <p:nvPr/>
          </p:nvCxnSpPr>
          <p:spPr>
            <a:xfrm rot="5400000" flipH="1" flipV="1">
              <a:off x="2774522" y="4476802"/>
              <a:ext cx="425585" cy="691428"/>
            </a:xfrm>
            <a:prstGeom prst="curvedConnector2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090057" y="5035308"/>
              <a:ext cx="1103086" cy="985332"/>
              <a:chOff x="2090057" y="5035308"/>
              <a:chExt cx="1103086" cy="985332"/>
            </a:xfrm>
          </p:grpSpPr>
          <p:sp>
            <p:nvSpPr>
              <p:cNvPr id="10" name="Oval 10"/>
              <p:cNvSpPr>
                <a:spLocks noChangeAspect="1" noChangeArrowheads="1"/>
              </p:cNvSpPr>
              <p:nvPr/>
            </p:nvSpPr>
            <p:spPr bwMode="auto">
              <a:xfrm>
                <a:off x="2341420" y="5035308"/>
                <a:ext cx="600360" cy="513129"/>
              </a:xfrm>
              <a:prstGeom prst="ellipse">
                <a:avLst/>
              </a:prstGeom>
              <a:gradFill rotWithShape="0">
                <a:gsLst>
                  <a:gs pos="0">
                    <a:srgbClr val="000080"/>
                  </a:gs>
                  <a:gs pos="100000">
                    <a:srgbClr val="3366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 sz="240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90057" y="5558975"/>
                <a:ext cx="1103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head</a:t>
                </a:r>
                <a:endParaRPr 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09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trong C/C++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struct TNode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DataStruct data;	</a:t>
            </a:r>
            <a:r>
              <a:rPr lang="en-US" smtClean="0"/>
              <a:t>//dữ liệu của node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struct TNode *pnext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mtClean="0"/>
              <a:t>//địa chỉ phần tử kế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TSList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TNode *phead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mtClean="0"/>
              <a:t>//địa chỉ phần tử đầu danh sách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TNode *ptail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mtClean="0"/>
              <a:t>//địa chỉ phần tử cuối danh sách, nếu cần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482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thao tác cơ sở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Hàm bổ trợ: tạo vùng nhớ lưu trữ 1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Khởi tạo danh sách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Thêm một phần tử vào đầu/cuối hoặc chèn vào danh sách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Duyệt danh sách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Tìm kiếm trên danh sách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Xóa một phần tử khỏi danh sách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Xóa toàn bộ danh sách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Nối 2 danh sách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Cấp vùng nhớ cho 1 phần tử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TNode *NewNode(DataStruct d)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TNode *p = new TNode;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 (!p)	return 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p-&gt;data = d;		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p-&gt;pnext = 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p;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8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tạo, kiểm tra danh sách rỗng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InitSList(TSList &amp;slist)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slist.phead = slist.ptail = NULL;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bool IsEmpty(TSList slist)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(!slist.phead);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node vào đầu danh sách</a:t>
            </a:r>
            <a:endParaRPr lang="en-US"/>
          </a:p>
        </p:txBody>
      </p:sp>
      <p:sp>
        <p:nvSpPr>
          <p:cNvPr id="6" name="Rectangle 5"/>
          <p:cNvSpPr>
            <a:spLocks noChangeAspect="1" noChangeArrowheads="1"/>
          </p:cNvSpPr>
          <p:nvPr/>
        </p:nvSpPr>
        <p:spPr bwMode="auto">
          <a:xfrm>
            <a:off x="3920492" y="2260969"/>
            <a:ext cx="222476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spect="1" noChangeArrowheads="1"/>
          </p:cNvSpPr>
          <p:nvPr/>
        </p:nvSpPr>
        <p:spPr bwMode="auto">
          <a:xfrm>
            <a:off x="5332732" y="2260969"/>
            <a:ext cx="224089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spect="1" noChangeArrowheads="1"/>
          </p:cNvSpPr>
          <p:nvPr/>
        </p:nvSpPr>
        <p:spPr bwMode="auto">
          <a:xfrm>
            <a:off x="6759481" y="2260969"/>
            <a:ext cx="222476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spect="1" noChangeArrowheads="1"/>
          </p:cNvSpPr>
          <p:nvPr/>
        </p:nvSpPr>
        <p:spPr bwMode="auto">
          <a:xfrm>
            <a:off x="8170109" y="2260969"/>
            <a:ext cx="224089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spect="1" noChangeArrowheads="1"/>
          </p:cNvSpPr>
          <p:nvPr/>
        </p:nvSpPr>
        <p:spPr bwMode="auto">
          <a:xfrm>
            <a:off x="9593633" y="2260969"/>
            <a:ext cx="222476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ChangeAspect="1" noChangeArrowheads="1"/>
          </p:cNvSpPr>
          <p:nvPr/>
        </p:nvSpPr>
        <p:spPr bwMode="auto">
          <a:xfrm>
            <a:off x="10206376" y="2414403"/>
            <a:ext cx="356284" cy="353219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13"/>
          <p:cNvSpPr>
            <a:spLocks noChangeAspect="1" noChangeShapeType="1"/>
          </p:cNvSpPr>
          <p:nvPr/>
        </p:nvSpPr>
        <p:spPr bwMode="auto">
          <a:xfrm>
            <a:off x="4020445" y="2591812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4"/>
          <p:cNvSpPr txBox="1">
            <a:spLocks noChangeAspect="1" noChangeArrowheads="1"/>
          </p:cNvSpPr>
          <p:nvPr/>
        </p:nvSpPr>
        <p:spPr bwMode="auto">
          <a:xfrm>
            <a:off x="3098298" y="2260969"/>
            <a:ext cx="817358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 Box 15"/>
          <p:cNvSpPr txBox="1">
            <a:spLocks noChangeAspect="1" noChangeArrowheads="1"/>
          </p:cNvSpPr>
          <p:nvPr/>
        </p:nvSpPr>
        <p:spPr bwMode="auto">
          <a:xfrm>
            <a:off x="4523435" y="2260969"/>
            <a:ext cx="817358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spect="1" noChangeArrowheads="1"/>
          </p:cNvSpPr>
          <p:nvPr/>
        </p:nvSpPr>
        <p:spPr bwMode="auto">
          <a:xfrm>
            <a:off x="5950184" y="2260969"/>
            <a:ext cx="815745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6" name="Text Box 17"/>
          <p:cNvSpPr txBox="1">
            <a:spLocks noChangeAspect="1" noChangeArrowheads="1"/>
          </p:cNvSpPr>
          <p:nvPr/>
        </p:nvSpPr>
        <p:spPr bwMode="auto">
          <a:xfrm>
            <a:off x="7359200" y="2260969"/>
            <a:ext cx="818970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7" name="Text Box 18"/>
          <p:cNvSpPr txBox="1">
            <a:spLocks noChangeAspect="1" noChangeArrowheads="1"/>
          </p:cNvSpPr>
          <p:nvPr/>
        </p:nvSpPr>
        <p:spPr bwMode="auto">
          <a:xfrm>
            <a:off x="8784336" y="2260969"/>
            <a:ext cx="815745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8" name="Line 19"/>
          <p:cNvSpPr>
            <a:spLocks noChangeAspect="1" noChangeShapeType="1"/>
          </p:cNvSpPr>
          <p:nvPr/>
        </p:nvSpPr>
        <p:spPr bwMode="auto">
          <a:xfrm>
            <a:off x="5445582" y="2591812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20"/>
          <p:cNvSpPr>
            <a:spLocks noChangeAspect="1" noChangeShapeType="1"/>
          </p:cNvSpPr>
          <p:nvPr/>
        </p:nvSpPr>
        <p:spPr bwMode="auto">
          <a:xfrm>
            <a:off x="6861046" y="2591812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21"/>
          <p:cNvSpPr>
            <a:spLocks noChangeAspect="1" noChangeShapeType="1"/>
          </p:cNvSpPr>
          <p:nvPr/>
        </p:nvSpPr>
        <p:spPr bwMode="auto">
          <a:xfrm>
            <a:off x="8287795" y="2591812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ine 22"/>
          <p:cNvSpPr>
            <a:spLocks noChangeAspect="1" noChangeShapeType="1"/>
          </p:cNvSpPr>
          <p:nvPr/>
        </p:nvSpPr>
        <p:spPr bwMode="auto">
          <a:xfrm>
            <a:off x="9714544" y="2591812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urved Connector 21"/>
          <p:cNvCxnSpPr>
            <a:stCxn id="24" idx="0"/>
            <a:endCxn id="13" idx="1"/>
          </p:cNvCxnSpPr>
          <p:nvPr/>
        </p:nvCxnSpPr>
        <p:spPr>
          <a:xfrm rot="5400000" flipH="1" flipV="1">
            <a:off x="2601190" y="2472500"/>
            <a:ext cx="377795" cy="616421"/>
          </a:xfrm>
          <a:prstGeom prst="curved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90165" y="2969607"/>
            <a:ext cx="1101159" cy="926528"/>
            <a:chOff x="2090056" y="5035308"/>
            <a:chExt cx="1235149" cy="1043731"/>
          </a:xfrm>
        </p:grpSpPr>
        <p:sp>
          <p:nvSpPr>
            <p:cNvPr id="24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0056" y="5558975"/>
              <a:ext cx="1235149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Arial" panose="020B0604020202020204" pitchFamily="34" charset="0"/>
                  <a:cs typeface="Arial" panose="020B0604020202020204" pitchFamily="34" charset="0"/>
                </a:rPr>
                <a:t>phead</a:t>
              </a:r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/>
          <p:cNvSpPr>
            <a:spLocks noChangeAspect="1" noChangeArrowheads="1"/>
          </p:cNvSpPr>
          <p:nvPr/>
        </p:nvSpPr>
        <p:spPr bwMode="auto">
          <a:xfrm>
            <a:off x="5621986" y="4148036"/>
            <a:ext cx="222476" cy="6616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13"/>
          <p:cNvSpPr>
            <a:spLocks noChangeAspect="1" noChangeShapeType="1"/>
          </p:cNvSpPr>
          <p:nvPr/>
        </p:nvSpPr>
        <p:spPr bwMode="auto">
          <a:xfrm>
            <a:off x="5721939" y="4478879"/>
            <a:ext cx="502990" cy="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14"/>
          <p:cNvSpPr txBox="1">
            <a:spLocks noChangeAspect="1" noChangeArrowheads="1"/>
          </p:cNvSpPr>
          <p:nvPr/>
        </p:nvSpPr>
        <p:spPr bwMode="auto">
          <a:xfrm>
            <a:off x="4799792" y="4148036"/>
            <a:ext cx="817358" cy="661686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0" anchor="ctr"/>
          <a:lstStyle/>
          <a:p>
            <a:pPr algn="ctr"/>
            <a:r>
              <a:rPr lang="en-US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1"/>
          <p:cNvSpPr>
            <a:spLocks noChangeAspect="1" noChangeArrowheads="1"/>
          </p:cNvSpPr>
          <p:nvPr/>
        </p:nvSpPr>
        <p:spPr bwMode="auto">
          <a:xfrm>
            <a:off x="6260115" y="4288019"/>
            <a:ext cx="356284" cy="353219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urved Connector 30"/>
          <p:cNvCxnSpPr>
            <a:stCxn id="33" idx="0"/>
            <a:endCxn id="28" idx="1"/>
          </p:cNvCxnSpPr>
          <p:nvPr/>
        </p:nvCxnSpPr>
        <p:spPr>
          <a:xfrm rot="5400000" flipH="1" flipV="1">
            <a:off x="4223529" y="4194706"/>
            <a:ext cx="292090" cy="860436"/>
          </a:xfrm>
          <a:prstGeom prst="curved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447645" y="4770969"/>
            <a:ext cx="983422" cy="926528"/>
            <a:chOff x="2090057" y="5035308"/>
            <a:chExt cx="1103086" cy="1043731"/>
          </a:xfrm>
        </p:grpSpPr>
        <p:sp>
          <p:nvSpPr>
            <p:cNvPr id="33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0057" y="5558975"/>
              <a:ext cx="1103086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9" name="Curved Connector 38"/>
          <p:cNvCxnSpPr>
            <a:stCxn id="27" idx="0"/>
            <a:endCxn id="13" idx="2"/>
          </p:cNvCxnSpPr>
          <p:nvPr/>
        </p:nvCxnSpPr>
        <p:spPr>
          <a:xfrm rot="5400000" flipH="1">
            <a:off x="3836346" y="2593286"/>
            <a:ext cx="1556224" cy="2214962"/>
          </a:xfrm>
          <a:prstGeom prst="curvedConnector3">
            <a:avLst>
              <a:gd name="adj1" fmla="val 7841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4" idx="6"/>
            <a:endCxn id="28" idx="0"/>
          </p:cNvCxnSpPr>
          <p:nvPr/>
        </p:nvCxnSpPr>
        <p:spPr>
          <a:xfrm>
            <a:off x="2749492" y="3197363"/>
            <a:ext cx="2458979" cy="950673"/>
          </a:xfrm>
          <a:prstGeom prst="curved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5" idx="0"/>
            <a:endCxn id="17" idx="2"/>
          </p:cNvCxnSpPr>
          <p:nvPr/>
        </p:nvCxnSpPr>
        <p:spPr>
          <a:xfrm rot="16200000" flipV="1">
            <a:off x="9271091" y="2843774"/>
            <a:ext cx="706487" cy="864249"/>
          </a:xfrm>
          <a:prstGeom prst="curved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9564747" y="3629142"/>
            <a:ext cx="983422" cy="926528"/>
            <a:chOff x="2090057" y="5035308"/>
            <a:chExt cx="1103086" cy="1043731"/>
          </a:xfrm>
        </p:grpSpPr>
        <p:sp>
          <p:nvSpPr>
            <p:cNvPr id="55" name="Oval 10"/>
            <p:cNvSpPr>
              <a:spLocks noChangeAspect="1" noChangeArrowheads="1"/>
            </p:cNvSpPr>
            <p:nvPr/>
          </p:nvSpPr>
          <p:spPr bwMode="auto">
            <a:xfrm>
              <a:off x="2341420" y="5035308"/>
              <a:ext cx="600360" cy="513129"/>
            </a:xfrm>
            <a:prstGeom prst="ellipse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 sz="240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0057" y="5558975"/>
              <a:ext cx="1103086" cy="520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>
                  <a:latin typeface="Arial" panose="020B0604020202020204" pitchFamily="34" charset="0"/>
                  <a:cs typeface="Arial" panose="020B0604020202020204" pitchFamily="34" charset="0"/>
                </a:rPr>
                <a:t>ptail</a:t>
              </a:r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1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node vào đầu danh sách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612" y="1391478"/>
            <a:ext cx="10074657" cy="468177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AddFirst(TSList &amp;slist, TNode *p)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 (IsEmpty(slist))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slist.phead = slist.ptail = p;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p-&gt;pnext = slist.phead;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slist.phead = p;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512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theme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1" id="{2DD1DAAE-8838-4E9A-B073-316E1DFFA06B}" vid="{9CBB2F94-C30A-4555-9C85-26BB1BC267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2 - Searching &amp; Sorting</Template>
  <TotalTime>3597</TotalTime>
  <Words>600</Words>
  <Application>Microsoft Office PowerPoint</Application>
  <PresentationFormat>Widescreen</PresentationFormat>
  <Paragraphs>253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VNI-Avo</vt:lpstr>
      <vt:lpstr>Wingdings</vt:lpstr>
      <vt:lpstr>Wingdings 3</vt:lpstr>
      <vt:lpstr>mytheme1</vt:lpstr>
      <vt:lpstr>Danh sách liên kết</vt:lpstr>
      <vt:lpstr>Nội dung</vt:lpstr>
      <vt:lpstr>Danh sách liên kết đơn</vt:lpstr>
      <vt:lpstr>Khai báo trong C/C++</vt:lpstr>
      <vt:lpstr>Các thao tác cơ sở</vt:lpstr>
      <vt:lpstr>Cấp vùng nhớ cho 1 phần tử</vt:lpstr>
      <vt:lpstr>Khởi tạo, kiểm tra danh sách rỗng</vt:lpstr>
      <vt:lpstr>Thêm node vào đầu danh sách</vt:lpstr>
      <vt:lpstr>Thêm node vào đầu danh sách</vt:lpstr>
      <vt:lpstr>Thêm phần tử vào đầu danh sách</vt:lpstr>
      <vt:lpstr>Thêm node vào cuối danh sách</vt:lpstr>
      <vt:lpstr>Chèn node vào sau node q</vt:lpstr>
      <vt:lpstr>Tìm phần tử x trong danh sách</vt:lpstr>
      <vt:lpstr>Hủy node vào đầu danh sách</vt:lpstr>
      <vt:lpstr>Xóa phần tử ở đầu danh sách</vt:lpstr>
      <vt:lpstr>Hàm loại bỏ x khỏi danh sách</vt:lpstr>
      <vt:lpstr>Xóa toàn bộ danh sách</vt:lpstr>
      <vt:lpstr>Nối danh sách s2 vào sau s1</vt:lpstr>
      <vt:lpstr>Nối danh sách s2 vào sau s1</vt:lpstr>
      <vt:lpstr>Sắp xếp danh sách liên kết đơn</vt:lpstr>
      <vt:lpstr>Ví dụ: biểu diễn đa thức</vt:lpstr>
      <vt:lpstr>Ví dụ: biểu diễn đa thức</vt:lpstr>
      <vt:lpstr>Bài tập về nhà</vt:lpstr>
      <vt:lpstr>Danh sách liên kết kép</vt:lpstr>
      <vt:lpstr>Danh sách liên kết vòng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Nguyễn Thanh</dc:creator>
  <cp:lastModifiedBy>Sơn Nguyễn Thanh</cp:lastModifiedBy>
  <cp:revision>61</cp:revision>
  <dcterms:created xsi:type="dcterms:W3CDTF">2018-03-23T14:04:26Z</dcterms:created>
  <dcterms:modified xsi:type="dcterms:W3CDTF">2019-03-23T08:07:28Z</dcterms:modified>
</cp:coreProperties>
</file>