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63" r:id="rId7"/>
    <p:sldId id="294" r:id="rId8"/>
    <p:sldId id="327" r:id="rId9"/>
    <p:sldId id="328" r:id="rId10"/>
    <p:sldId id="296" r:id="rId11"/>
    <p:sldId id="295" r:id="rId12"/>
    <p:sldId id="307" r:id="rId13"/>
    <p:sldId id="301" r:id="rId14"/>
    <p:sldId id="297" r:id="rId15"/>
    <p:sldId id="302" r:id="rId16"/>
    <p:sldId id="303" r:id="rId17"/>
    <p:sldId id="304" r:id="rId18"/>
    <p:sldId id="308" r:id="rId19"/>
    <p:sldId id="299" r:id="rId20"/>
    <p:sldId id="300" r:id="rId21"/>
    <p:sldId id="310" r:id="rId22"/>
    <p:sldId id="309" r:id="rId23"/>
    <p:sldId id="298" r:id="rId24"/>
    <p:sldId id="322" r:id="rId25"/>
    <p:sldId id="312" r:id="rId26"/>
    <p:sldId id="305" r:id="rId27"/>
    <p:sldId id="311" r:id="rId28"/>
    <p:sldId id="313" r:id="rId29"/>
    <p:sldId id="314" r:id="rId30"/>
    <p:sldId id="325" r:id="rId31"/>
    <p:sldId id="315" r:id="rId32"/>
    <p:sldId id="316" r:id="rId33"/>
    <p:sldId id="317" r:id="rId34"/>
    <p:sldId id="318" r:id="rId35"/>
    <p:sldId id="319" r:id="rId36"/>
    <p:sldId id="321" r:id="rId37"/>
    <p:sldId id="320" r:id="rId38"/>
    <p:sldId id="323" r:id="rId39"/>
    <p:sldId id="324" r:id="rId40"/>
    <p:sldId id="32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8EE1"/>
    <a:srgbClr val="E3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D513A-6634-4A77-8734-DE151162053C}" v="693" dt="2023-06-26T06:31:5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Token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D71-4D3B-BE27-BCF0EE260A21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71-4D3B-BE27-BCF0EE260A21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71-4D3B-BE27-BCF0EE260A2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6D71-4D3B-BE27-BCF0EE260A2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F5926E-F692-4005-B999-41132BAC06BB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71-4D3B-BE27-BCF0EE260A21}"/>
                </c:ext>
              </c:extLst>
            </c:dLbl>
            <c:dLbl>
              <c:idx val="2"/>
              <c:layout>
                <c:manualLayout>
                  <c:x val="5.7774497624424222E-2"/>
                  <c:y val="0.139730675099347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71-4D3B-BE27-BCF0EE260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[Mask]</c:v>
                </c:pt>
                <c:pt idx="1">
                  <c:v>[Replace]</c:v>
                </c:pt>
                <c:pt idx="2">
                  <c:v>[Unchanged]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1-4D3B-BE27-BCF0EE260A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/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/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61BA903C-1A47-403A-A494-7A22905BD564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9F55BE91-DF74-4A3D-9179-2A3A8B2AAF7C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519112D3-7EBD-46E0-9F93-0ECEB2E86006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9AEA61D1-86C7-42CA-8E88-5017EA7E9246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EBFF33CF-8C8D-4DB7-AFC3-513D85482E73}" type="presOf" srcId="{6CC9CA11-3D08-40AC-9CF0-19B3086CCDBB}" destId="{519112D3-7EBD-46E0-9F93-0ECEB2E86006}" srcOrd="0" destOrd="0" presId="urn:microsoft.com/office/officeart/2008/layout/VerticalCurvedList"/>
    <dgm:cxn modelId="{190D84EF-8409-41BE-9975-13B14913F931}" type="presOf" srcId="{32D7B940-338C-4ECD-80C2-E59CB36DAE75}" destId="{61BA903C-1A47-403A-A494-7A22905BD564}" srcOrd="0" destOrd="0" presId="urn:microsoft.com/office/officeart/2008/layout/VerticalCurvedList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417AB324-6416-4EE1-B1A4-A00C45645C1D}" type="presParOf" srcId="{607B9365-29B0-44B5-BD16-49401C9D667A}" destId="{61BA903C-1A47-403A-A494-7A22905BD564}" srcOrd="5" destOrd="0" presId="urn:microsoft.com/office/officeart/2008/layout/VerticalCurvedList"/>
    <dgm:cxn modelId="{B5BF5D66-CA57-441A-9893-DCAED96DE736}" type="presParOf" srcId="{607B9365-29B0-44B5-BD16-49401C9D667A}" destId="{9F55BE91-DF74-4A3D-9179-2A3A8B2AAF7C}" srcOrd="6" destOrd="0" presId="urn:microsoft.com/office/officeart/2008/layout/VerticalCurvedList"/>
    <dgm:cxn modelId="{F210383E-E57B-49DE-9467-264BF7ECAD34}" type="presParOf" srcId="{9F55BE91-DF74-4A3D-9179-2A3A8B2AAF7C}" destId="{45747B14-1181-4F15-9445-E894BB886636}" srcOrd="0" destOrd="0" presId="urn:microsoft.com/office/officeart/2008/layout/VerticalCurvedList"/>
    <dgm:cxn modelId="{9FA35674-715D-47C7-B50A-B56F588CD1E0}" type="presParOf" srcId="{607B9365-29B0-44B5-BD16-49401C9D667A}" destId="{519112D3-7EBD-46E0-9F93-0ECEB2E86006}" srcOrd="7" destOrd="0" presId="urn:microsoft.com/office/officeart/2008/layout/VerticalCurvedList"/>
    <dgm:cxn modelId="{C1DCDF4D-4D1D-43EA-BED8-4E19824643EE}" type="presParOf" srcId="{607B9365-29B0-44B5-BD16-49401C9D667A}" destId="{9AEA61D1-86C7-42CA-8E88-5017EA7E9246}" srcOrd="8" destOrd="0" presId="urn:microsoft.com/office/officeart/2008/layout/VerticalCurvedList"/>
    <dgm:cxn modelId="{8DB61F24-21F2-404E-B602-59AFE04C1D8E}" type="presParOf" srcId="{9AEA61D1-86C7-42CA-8E88-5017EA7E9246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A903C-1A47-403A-A494-7A22905BD564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112D3-7EBD-46E0-9F93-0ECEB2E86006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1556E7-DD50-7664-4A5E-448B888306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Đề mục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3702-C55D-0692-595E-3BAB255CE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28AE-D626-4BBB-A2D6-665F874DD73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40BC-C6A7-2FCF-4D49-FDAFC6D82D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757D9-C63A-B127-A0EE-E4666BC4AB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DDB7-8B0A-446D-913B-6ADB5B4F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2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Đề mục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2C14-48A5-40CE-A8FE-5F3621762BC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28A3-E0BF-49B3-A679-E282122C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7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impossible to obtain probabilities for out-of-vocabulary (OOV) words. Therefore, we cannot calculate losses of these OOV words in a straightforward way.1 In our</a:t>
            </a:r>
            <a:r>
              <a:rPr lang="vi-VN" dirty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Defsent</a:t>
            </a:r>
            <a:r>
              <a:rPr lang="en-US"/>
              <a:t> is similar to the model proposed by Hill</a:t>
            </a:r>
          </a:p>
          <a:p>
            <a:r>
              <a:rPr lang="en-US"/>
              <a:t>et al. (2016) in that it generates sentence embed-</a:t>
            </a:r>
          </a:p>
          <a:p>
            <a:r>
              <a:rPr lang="en-US"/>
              <a:t>dings so that the embeddings of a definition </a:t>
            </a:r>
            <a:r>
              <a:rPr lang="en-US" err="1"/>
              <a:t>sen-w|V</a:t>
            </a:r>
            <a:r>
              <a:rPr lang="en-US"/>
              <a:t>|</a:t>
            </a:r>
          </a:p>
          <a:p>
            <a:r>
              <a:rPr lang="en-US"/>
              <a:t>Definition sentence</a:t>
            </a:r>
          </a:p>
          <a:p>
            <a:r>
              <a:rPr lang="en-US"/>
              <a:t>w1 w2 w3 ...</a:t>
            </a:r>
          </a:p>
          <a:p>
            <a:r>
              <a:rPr lang="en-US"/>
              <a:t>Sentence B</a:t>
            </a:r>
          </a:p>
          <a:p>
            <a:r>
              <a:rPr lang="en-US"/>
              <a:t>BERTBERT</a:t>
            </a:r>
          </a:p>
          <a:p>
            <a:r>
              <a:rPr lang="en-US"/>
              <a:t>pooling </a:t>
            </a:r>
            <a:r>
              <a:rPr lang="en-US" err="1"/>
              <a:t>pooling</a:t>
            </a:r>
            <a:endParaRPr lang="en-US"/>
          </a:p>
          <a:p>
            <a:r>
              <a:rPr lang="en-US"/>
              <a:t>vu</a:t>
            </a:r>
          </a:p>
          <a:p>
            <a:r>
              <a:rPr lang="en-US" err="1"/>
              <a:t>ContradictionEntailment</a:t>
            </a:r>
            <a:r>
              <a:rPr lang="en-US"/>
              <a:t> Neutral</a:t>
            </a:r>
          </a:p>
          <a:p>
            <a:r>
              <a:rPr lang="en-US"/>
              <a:t>Label prediction layer</a:t>
            </a:r>
          </a:p>
          <a:p>
            <a:r>
              <a:rPr lang="en-US"/>
              <a:t>[u; v; | u − v | ]</a:t>
            </a:r>
          </a:p>
          <a:p>
            <a:r>
              <a:rPr lang="en-US"/>
              <a:t>pooling</a:t>
            </a:r>
          </a:p>
          <a:p>
            <a:r>
              <a:rPr lang="en-US"/>
              <a:t>u</a:t>
            </a:r>
          </a:p>
          <a:p>
            <a:r>
              <a:rPr lang="en-US"/>
              <a:t>Word prediction layer</a:t>
            </a:r>
          </a:p>
          <a:p>
            <a:r>
              <a:rPr lang="en-US"/>
              <a:t>BERT</a:t>
            </a:r>
          </a:p>
          <a:p>
            <a:r>
              <a:rPr lang="en-US"/>
              <a:t>Sentence A</a:t>
            </a:r>
          </a:p>
          <a:p>
            <a:r>
              <a:rPr lang="en-US"/>
              <a:t>Figure 1: 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  <a:p>
            <a:r>
              <a:rPr lang="en-US" err="1"/>
              <a:t>tence</a:t>
            </a:r>
            <a:r>
              <a:rPr lang="en-US"/>
              <a:t> and the word it represents are similar. How-</a:t>
            </a:r>
          </a:p>
          <a:p>
            <a:r>
              <a:rPr lang="en-US"/>
              <a:t>ever, while Hill et al. (2016)’s model is based on</a:t>
            </a:r>
          </a:p>
          <a:p>
            <a:r>
              <a:rPr lang="en-US"/>
              <a:t>recurrent neural network language models, Def-</a:t>
            </a:r>
          </a:p>
          <a:p>
            <a:r>
              <a:rPr lang="en-US"/>
              <a:t>Sent is based on pre-trained language models such</a:t>
            </a:r>
          </a:p>
          <a:p>
            <a:r>
              <a:rPr lang="en-US"/>
              <a:t>as BERT (Devlin et al., 2019) and </a:t>
            </a:r>
            <a:r>
              <a:rPr lang="en-US" err="1"/>
              <a:t>RoBERTa</a:t>
            </a:r>
            <a:r>
              <a:rPr lang="en-US"/>
              <a:t> (Liu</a:t>
            </a:r>
          </a:p>
          <a:p>
            <a:r>
              <a:rPr lang="en-US"/>
              <a:t>et al., 2019), with a fine-tuning mechanism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that</a:t>
            </a:r>
            <a:r>
              <a:rPr lang="vi-VN"/>
              <a:t> </a:t>
            </a:r>
            <a:r>
              <a:rPr lang="en-US"/>
              <a:t>layer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35F-98A4-B80C-C538-D511318B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49DF-EC9B-6157-241F-D4836E6F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DD20-3726-6675-5799-FB863A3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8AF9-C9F6-4136-A736-6B26AB1B731C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5BB2-BB04-58D8-D36E-C8EA3A8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FBDA-808C-4416-6676-4B1C8CEC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0DEABE0-C734-4000-8131-1027F4C33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24E7D-78A8-C8E8-DA6F-D671F528F0CB}"/>
              </a:ext>
            </a:extLst>
          </p:cNvPr>
          <p:cNvSpPr txBox="1"/>
          <p:nvPr userDrawn="1"/>
        </p:nvSpPr>
        <p:spPr>
          <a:xfrm>
            <a:off x="2385830" y="315484"/>
            <a:ext cx="74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Trường Đại học Công nghệ Thông tin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3F7-35C2-1D51-9B7B-704F95C6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B78B-0F00-D67B-89FC-5792BE3F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33BF-AD53-5873-716A-EE51647A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646-6A1A-47A2-9B74-1CDD478BD7A8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25A7-725E-F733-DFDE-7FCBF92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01CB-0E29-FA3C-085A-42E8D6A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2BED4-1653-9998-ED32-F77A60E45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B088-5334-9A04-A09A-057CFE5A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46BC-8EB2-1AA2-23F7-31152EFB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4A3C-8EAC-49B9-B4B1-2873B6736ED7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98AC-7B1E-F47E-F2CC-0AA26F63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FCAC-49C5-6C14-ABD1-838AA63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7937-9E0B-035A-8810-1E7D05F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0E97-2802-8661-652E-10D606AC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926B-E04D-B4AF-04FF-9B13C871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F3-A5E8-4114-8B70-C168EBAD1054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1276-CAE4-ABA8-4157-6A12E5C3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3B5B-50AB-0761-26A0-1EFF6789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42F7-D25A-6F5D-851F-4B0A41D3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1A4C-FE6F-9B94-00E4-6CC67405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A2BF-E8CA-175D-C38A-4546F01D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90F-F55A-40EC-97F4-2B122118B720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7B05-CD9F-A69B-36C1-CE795282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E25B-0B0E-2BD1-8A82-0015084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C9FA-1847-32B2-46E6-E225E29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B8DB-747E-F4BE-238D-0DC0FC6D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F2278-7B6A-38B1-7A15-BB56B748A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68E88-DE6E-802B-8E73-49049BCA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FB61-BC22-4FF4-A2F4-B07984F564A0}" type="datetime1">
              <a:rPr lang="vi-VN" smtClean="0"/>
              <a:t>26/06/2023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5F16-4946-EE47-2295-BB97392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891F-A88A-4E38-FAE1-5A0144FC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2664-5BAD-C8CA-6ED9-2F670C0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DED1-6381-229E-80BB-2ACEC968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A0CA-9014-3858-F69A-CB71F6DC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C6298-4663-0126-9082-6FFD49CA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2F04-9C07-E518-AC56-E6F532A7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E96A0-1467-509A-5947-BF88DBF9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26D0-0B86-4F27-A7EB-EDFDCBB32AE3}" type="datetime1">
              <a:rPr lang="vi-VN" smtClean="0"/>
              <a:t>26/06/2023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37BC-8AEA-DB5C-D582-B75B3F99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A05B-12DD-1372-8878-6A6D2AB5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ADC4-EB5F-8D64-4AEC-83351FC4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A0FB-41B8-4B55-7A4F-5E916721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1E7C-2660-4D8C-BA46-43F48E91CB17}" type="datetime1">
              <a:rPr lang="vi-VN" smtClean="0"/>
              <a:t>26/06/2023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6E019-992F-AAD6-DC6D-97B9462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60BA1-B530-23C1-C672-21BE5BAF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A59F6-04B5-141C-DAD0-971E7D67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DA0A0-1009-B31B-228D-A77FC3B9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6A9B-DE9F-F9AB-94BC-8BCF7DB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E6DB-A947-FDA5-8CF1-575FB20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84B5-A5D8-7F92-A860-897C4229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60AC-C1E4-B4F9-D69C-3AD78862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9AF9-E9A7-6CD0-7AFA-81F9B50F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71B-9D9E-499C-8D5A-E6D73F993D52}" type="datetime1">
              <a:rPr lang="vi-VN" smtClean="0"/>
              <a:t>26/06/2023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0EBBB-BD3F-776F-8B4C-65BB13D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05DE-6C65-C1E2-D78C-47289406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C9C7-D575-03C1-DE84-48483A2D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28980-4AFA-FADB-8A5F-3B4EA8D63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F83D4-B0C7-5F47-8EC3-9942D094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919D-70F0-8224-525C-04C7504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C51-29F7-4943-AC87-0990D7842D54}" type="datetime1">
              <a:rPr lang="vi-VN" smtClean="0"/>
              <a:t>26/06/2023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7D84-21DF-2FDD-9F50-CBC93FD6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24D0-45B0-6C9E-BD30-3A31EEB4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8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EA49A-5713-C38A-CD88-97D6E877C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68944" flipV="1">
            <a:off x="-3957029" y="2462185"/>
            <a:ext cx="5768009" cy="314945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CD93A-6432-C38C-0E4A-FDF286E3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2282-F77F-5607-E352-ED89BCDA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C77F-4443-3035-2FBF-F9E128E0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09EA-6246-4E72-8FA0-2201AF840BEF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6138-1218-E9CF-DAE0-BB257B6F4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8485-209F-0574-D7FB-200D71B8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ABE0-C734-4000-8131-1027F4C335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77084-F08F-B5D2-57DD-42303BBE8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420257" flipV="1">
            <a:off x="7760225" y="-2502590"/>
            <a:ext cx="5768009" cy="31494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866AA8-ADF1-9ECD-36C7-8696DB203B9B}"/>
              </a:ext>
            </a:extLst>
          </p:cNvPr>
          <p:cNvCxnSpPr/>
          <p:nvPr userDrawn="1"/>
        </p:nvCxnSpPr>
        <p:spPr>
          <a:xfrm>
            <a:off x="383893" y="835789"/>
            <a:ext cx="11424213" cy="0"/>
          </a:xfrm>
          <a:prstGeom prst="line">
            <a:avLst/>
          </a:prstGeom>
          <a:ln w="28575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4" descr="Vector Logo] Trường Đại Học Công Nghệ Thông Tin ĐHQG TP.HCM - UIT -  Download Định Dạng EPS, SVG Cho AI, Corel » Hải Triều">
            <a:extLst>
              <a:ext uri="{FF2B5EF4-FFF2-40B4-BE49-F238E27FC236}">
                <a16:creationId xmlns:a16="http://schemas.microsoft.com/office/drawing/2014/main" id="{A1C66F9B-E39E-B1D5-A501-C24E889516B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A blu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6CB37D7-8DDD-C53C-3DA3-A5984333C4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" y="106035"/>
            <a:ext cx="759596" cy="614007"/>
          </a:xfrm>
          <a:prstGeom prst="rect">
            <a:avLst/>
          </a:prstGeom>
        </p:spPr>
      </p:pic>
      <p:pic>
        <p:nvPicPr>
          <p:cNvPr id="1032" name="Picture 8" descr="Computer Science faculty – University of Information Technology">
            <a:extLst>
              <a:ext uri="{FF2B5EF4-FFF2-40B4-BE49-F238E27FC236}">
                <a16:creationId xmlns:a16="http://schemas.microsoft.com/office/drawing/2014/main" id="{9281C95C-5F40-5CD1-2CE6-DEB3A80FD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848" y="109752"/>
            <a:ext cx="1174952" cy="8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volumes/2021.acl-sh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people/m/masashi-toyoda/" TargetMode="External"/><Relationship Id="rId3" Type="http://schemas.openxmlformats.org/officeDocument/2006/relationships/hyperlink" Target="https://aclanthology.org/people/s/shonosuke-ishiwatari/" TargetMode="External"/><Relationship Id="rId7" Type="http://schemas.openxmlformats.org/officeDocument/2006/relationships/hyperlink" Target="https://aclanthology.org/people/s/shoetsu-sato/" TargetMode="External"/><Relationship Id="rId2" Type="http://schemas.openxmlformats.org/officeDocument/2006/relationships/hyperlink" Target="https://aclanthology.org/N19-1350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clanthology.org/people/g/graham-neubig/" TargetMode="External"/><Relationship Id="rId5" Type="http://schemas.openxmlformats.org/officeDocument/2006/relationships/hyperlink" Target="https://aclanthology.org/people/n/naoki-yoshinaga/" TargetMode="External"/><Relationship Id="rId4" Type="http://schemas.openxmlformats.org/officeDocument/2006/relationships/hyperlink" Target="https://aclanthology.org/people/h/hiroaki-hayashi/" TargetMode="External"/><Relationship Id="rId9" Type="http://schemas.openxmlformats.org/officeDocument/2006/relationships/hyperlink" Target="https://aclanthology.org/people/m/masaru-kitsuregawa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ursmile/DefSent-NLP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atural-language-inference-an-overview-57c0eecf6517#:~:text=Natural%20Language%20Inference%20(NLI)%20is,only%20knowledge%20about%20the%20subject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138DFD-0E2E-EE06-1296-2A13B0AE2837}"/>
              </a:ext>
            </a:extLst>
          </p:cNvPr>
          <p:cNvSpPr txBox="1"/>
          <p:nvPr/>
        </p:nvSpPr>
        <p:spPr>
          <a:xfrm>
            <a:off x="3641032" y="1826304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processing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DF5B-6792-540F-498B-9D41A4EEEA19}"/>
              </a:ext>
            </a:extLst>
          </p:cNvPr>
          <p:cNvSpPr txBox="1"/>
          <p:nvPr/>
        </p:nvSpPr>
        <p:spPr>
          <a:xfrm>
            <a:off x="2146042" y="2453441"/>
            <a:ext cx="7876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solidFill>
                  <a:schemeClr val="accent1">
                    <a:lumMod val="75000"/>
                  </a:schemeClr>
                </a:solidFill>
              </a:rPr>
              <a:t>DefSent: Sentence Embeddings using Definition Sentences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8469-226B-9CEB-E5DF-A764D36A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BEED-0170-4F59-8D68-5A52C06C4A1A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64645-E567-8EEA-64AE-4D60781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34FB-CBAD-1C97-B222-A8EAD5C6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23666-3BE7-4A51-3AD5-205292C99505}"/>
              </a:ext>
            </a:extLst>
          </p:cNvPr>
          <p:cNvSpPr txBox="1"/>
          <p:nvPr/>
        </p:nvSpPr>
        <p:spPr>
          <a:xfrm>
            <a:off x="3071612" y="3828011"/>
            <a:ext cx="60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1">
                    <a:lumMod val="50000"/>
                    <a:lumOff val="50000"/>
                  </a:schemeClr>
                </a:solidFill>
              </a:rPr>
              <a:t> Hayato Tsukagoshi, Ryohei Sasano, Koichi Takeda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54FAA-47E8-7E65-1FB6-CE05782A1473}"/>
              </a:ext>
            </a:extLst>
          </p:cNvPr>
          <p:cNvSpPr txBox="1"/>
          <p:nvPr/>
        </p:nvSpPr>
        <p:spPr>
          <a:xfrm>
            <a:off x="7062983" y="5790768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 Mas.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Nguyễn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Quý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00585-D99C-6C71-B203-D7AD464DFD97}"/>
              </a:ext>
            </a:extLst>
          </p:cNvPr>
          <p:cNvSpPr txBox="1"/>
          <p:nvPr/>
        </p:nvSpPr>
        <p:spPr>
          <a:xfrm>
            <a:off x="2842455" y="1369852"/>
            <a:ext cx="64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ACL 2021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5027C-AAB3-AB18-6F3E-57D4D26AF019}"/>
              </a:ext>
            </a:extLst>
          </p:cNvPr>
          <p:cNvSpPr txBox="1"/>
          <p:nvPr/>
        </p:nvSpPr>
        <p:spPr>
          <a:xfrm>
            <a:off x="2636294" y="4325586"/>
            <a:ext cx="648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sng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Proceedings of the 59th Annual Meeting of the Association for Computational Linguistics and the 11th International Joint Conference on Natural Language Processing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8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6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017337" y="3149532"/>
            <a:ext cx="1096651" cy="367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82651" y="2452967"/>
            <a:ext cx="895546" cy="35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092751" y="3817857"/>
            <a:ext cx="1096651" cy="367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3374796" y="3723588"/>
            <a:ext cx="903401" cy="4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74796" y="3026004"/>
            <a:ext cx="895546" cy="35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209800" y="3636198"/>
            <a:ext cx="829092" cy="24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3374796" y="3557248"/>
            <a:ext cx="895546" cy="157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74796" y="2848872"/>
            <a:ext cx="895546" cy="157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9122C-D0FC-48B0-5AAD-8D2023756497}"/>
              </a:ext>
            </a:extLst>
          </p:cNvPr>
          <p:cNvSpPr/>
          <p:nvPr/>
        </p:nvSpPr>
        <p:spPr>
          <a:xfrm>
            <a:off x="2209800" y="2975763"/>
            <a:ext cx="829092" cy="157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CC2EB-D94D-37F2-B589-F3787F9B061B}"/>
              </a:ext>
            </a:extLst>
          </p:cNvPr>
          <p:cNvSpPr/>
          <p:nvPr/>
        </p:nvSpPr>
        <p:spPr>
          <a:xfrm>
            <a:off x="3374796" y="2298395"/>
            <a:ext cx="895546" cy="164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1380708" y="4392891"/>
            <a:ext cx="829092" cy="4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4270341" y="4392891"/>
            <a:ext cx="716437" cy="32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1FE4E9-BC40-700B-45F5-A042D9C7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025" y="1761077"/>
            <a:ext cx="5208161" cy="33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15" y="1109280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7795967" y="4590854"/>
            <a:ext cx="991068" cy="382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C4A211-60B2-2286-F1A5-7F608FC349B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5384713" y="4497923"/>
            <a:ext cx="2411254" cy="28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75C96C-2B4A-0936-6681-98EA8EA9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17" y="1144181"/>
            <a:ext cx="4239879" cy="3769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FCBDA5-20F5-D879-2B5A-D74E9A8B2781}"/>
              </a:ext>
            </a:extLst>
          </p:cNvPr>
          <p:cNvSpPr/>
          <p:nvPr/>
        </p:nvSpPr>
        <p:spPr>
          <a:xfrm>
            <a:off x="1200791" y="4081806"/>
            <a:ext cx="4183922" cy="832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53A6-6126-07FB-3665-AD24A585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A9831-E6C1-3B30-DA20-67D1599C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A9EE-FAC2-129F-B5C1-7F77A601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89658F-4A6F-BB17-8C25-7355B6CDD18B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Transformer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E6F96-A245-4B45-F98C-0F6D6121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228418"/>
            <a:ext cx="986927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7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BD913-FA57-B074-E1DF-93583D08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8C29F-76B9-B223-1BE5-A79E9C2C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A012-4383-55CB-3333-DCF4355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11983-0AF0-3B80-708D-E775F628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84827" y="1206644"/>
            <a:ext cx="5331476" cy="2120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E63C5-AFAC-87D5-D886-0E997526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97" y="1206644"/>
            <a:ext cx="5297276" cy="21204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FBB578-A31E-2B3A-60A0-6040AEA26679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Self- Attention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3C4A1-B172-CB3F-6CB4-6CBC4BF198AE}"/>
              </a:ext>
            </a:extLst>
          </p:cNvPr>
          <p:cNvSpPr txBox="1"/>
          <p:nvPr/>
        </p:nvSpPr>
        <p:spPr>
          <a:xfrm>
            <a:off x="584827" y="3429000"/>
            <a:ext cx="533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Backward-</a:t>
            </a:r>
            <a:r>
              <a:rPr lang="en-US"/>
              <a:t>looking </a:t>
            </a:r>
            <a:r>
              <a:rPr lang="vi-VN"/>
              <a:t>self-attention</a:t>
            </a:r>
            <a:r>
              <a:rPr lang="en-US"/>
              <a:t>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1C786-0A12-1583-0A1D-38A984D8912B}"/>
              </a:ext>
            </a:extLst>
          </p:cNvPr>
          <p:cNvSpPr txBox="1"/>
          <p:nvPr/>
        </p:nvSpPr>
        <p:spPr>
          <a:xfrm>
            <a:off x="6901135" y="342900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B</a:t>
            </a:r>
            <a:r>
              <a:rPr lang="en-US" err="1"/>
              <a:t>idirectional</a:t>
            </a:r>
            <a:r>
              <a:rPr lang="en-US"/>
              <a:t> self-attention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E98EB-3126-8735-3C89-08A6D1107C5A}"/>
              </a:ext>
            </a:extLst>
          </p:cNvPr>
          <p:cNvSpPr txBox="1"/>
          <p:nvPr/>
        </p:nvSpPr>
        <p:spPr>
          <a:xfrm>
            <a:off x="584827" y="4118676"/>
            <a:ext cx="92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Compare with LSTMs : Can scalable, run paralel </a:t>
            </a:r>
            <a:r>
              <a:rPr lang="vi-VN" sz="1800"/>
              <a:t>→ Reduce time and utilize computation</a:t>
            </a:r>
            <a:r>
              <a:rPr lang="vi-V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0070B-7C4D-5A6A-0121-146C54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019D-2106-8789-B3E9-542DFBD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65C8-2B22-3815-66FC-938E30A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F31A2-C891-89CF-7DBE-C4ACCC6DE403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Masked Language Model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051B7-A91B-0597-0163-9167E0884AF8}"/>
              </a:ext>
            </a:extLst>
          </p:cNvPr>
          <p:cNvSpPr txBox="1"/>
          <p:nvPr/>
        </p:nvSpPr>
        <p:spPr>
          <a:xfrm>
            <a:off x="838200" y="1540186"/>
            <a:ext cx="433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Masked Language</a:t>
            </a:r>
            <a:r>
              <a:rPr lang="vi-VN" b="1"/>
              <a:t> </a:t>
            </a:r>
            <a:r>
              <a:rPr lang="en-US" b="1"/>
              <a:t>Modeling (MLM)</a:t>
            </a:r>
            <a:r>
              <a:rPr lang="vi-VN"/>
              <a:t>: </a:t>
            </a:r>
            <a:r>
              <a:rPr lang="en-US"/>
              <a:t>learns to</a:t>
            </a:r>
            <a:r>
              <a:rPr lang="vi-VN"/>
              <a:t> </a:t>
            </a:r>
            <a:r>
              <a:rPr lang="en-US"/>
              <a:t>perform a fill-in-the-blank task, technically called the </a:t>
            </a:r>
            <a:r>
              <a:rPr lang="en-US" b="1"/>
              <a:t>cloze task </a:t>
            </a:r>
            <a:endParaRPr lang="vi-VN" b="1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BB85288-7949-93FA-E04B-AC5118A66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66433"/>
              </p:ext>
            </p:extLst>
          </p:nvPr>
        </p:nvGraphicFramePr>
        <p:xfrm>
          <a:off x="5392131" y="1540186"/>
          <a:ext cx="5740924" cy="376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71E271-1BA9-FF48-235A-4E4360087F6D}"/>
              </a:ext>
            </a:extLst>
          </p:cNvPr>
          <p:cNvSpPr txBox="1"/>
          <p:nvPr/>
        </p:nvSpPr>
        <p:spPr>
          <a:xfrm>
            <a:off x="829951" y="2596059"/>
            <a:ext cx="4232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In BERT, </a:t>
            </a:r>
            <a:r>
              <a:rPr lang="en-US" b="1"/>
              <a:t>15%</a:t>
            </a:r>
            <a:r>
              <a:rPr lang="en-US"/>
              <a:t> of the input tokens in a training sequence are sampled for learning</a:t>
            </a:r>
          </a:p>
        </p:txBody>
      </p:sp>
    </p:spTree>
    <p:extLst>
      <p:ext uri="{BB962C8B-B14F-4D97-AF65-F5344CB8AC3E}">
        <p14:creationId xmlns:p14="http://schemas.microsoft.com/office/powerpoint/2010/main" val="240560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0070B-7C4D-5A6A-0121-146C54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019D-2106-8789-B3E9-542DFBD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65C8-2B22-3815-66FC-938E30A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F31A2-C891-89CF-7DBE-C4ACCC6DE403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Masked Language Model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AD11E-E807-90C7-D7B6-17D9DABB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107746"/>
            <a:ext cx="996454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533-08F6-410D-90D3-3F2A59358AD5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2911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96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RoBERTa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2604769" y="1540186"/>
            <a:ext cx="7811801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Training the model longer, with bigger batches, over more data;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Removing the next sentence prediction objective;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Training on longer sequences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Dynamically changing the masking pattern applied to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2376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F9487-7C73-C276-1C9D-3992944D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2E5B7-447B-A941-1F82-97080A1E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385C-AC16-BCCB-2326-216AAB58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BD7B7F-3F86-8D54-673F-4DFB7D95D6B9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DefSent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DD805-6E7F-DE94-3876-A55056E6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17" y="953534"/>
            <a:ext cx="4011166" cy="53732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57129-A6DA-192A-92AD-CEC4D244E0D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114" y="4254249"/>
            <a:ext cx="3478943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950FA8-43BD-03D5-379D-441EFEB7C4B3}"/>
              </a:ext>
            </a:extLst>
          </p:cNvPr>
          <p:cNvSpPr txBox="1"/>
          <p:nvPr/>
        </p:nvSpPr>
        <p:spPr>
          <a:xfrm>
            <a:off x="7659057" y="406958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CLS, Mean, Max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E58DE-DF18-C967-1EF1-586CE0243B4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682532" y="1975010"/>
            <a:ext cx="21503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8156F4-D11A-9BA8-5611-788CB48E4BE9}"/>
              </a:ext>
            </a:extLst>
          </p:cNvPr>
          <p:cNvSpPr txBox="1"/>
          <p:nvPr/>
        </p:nvSpPr>
        <p:spPr>
          <a:xfrm>
            <a:off x="6832879" y="1790344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Using Cross-entropy as loss function to train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388622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4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Word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DE83E-E457-37B4-5237-7B83F83FA684}"/>
              </a:ext>
            </a:extLst>
          </p:cNvPr>
          <p:cNvSpPr txBox="1"/>
          <p:nvPr/>
        </p:nvSpPr>
        <p:spPr>
          <a:xfrm>
            <a:off x="1943880" y="1131069"/>
            <a:ext cx="83042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/>
              <a:t>Oxford Dictionary dataset from </a:t>
            </a:r>
            <a:r>
              <a:rPr lang="en-US" sz="2800" b="0" i="0" u="sng">
                <a:solidFill>
                  <a:srgbClr val="2D4866"/>
                </a:solidFill>
                <a:effectLst/>
                <a:latin typeface="-apple-system"/>
                <a:hlinkClick r:id="rId2"/>
              </a:rPr>
              <a:t>Learning to Describe Unknown Phrases with Local and Global Contexts</a:t>
            </a:r>
            <a:endParaRPr lang="en-US" sz="2800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3C052-BD75-7246-436D-39C6E30D964E}"/>
              </a:ext>
            </a:extLst>
          </p:cNvPr>
          <p:cNvSpPr txBox="1"/>
          <p:nvPr/>
        </p:nvSpPr>
        <p:spPr>
          <a:xfrm>
            <a:off x="2853954" y="2097448"/>
            <a:ext cx="648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Shonosuke Ishiwatari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Hiroaki Hayashi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Naoki Yoshinaga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Graham Neubig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Shoetsu Sato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Masashi Toyoda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Masaru Kitsuregawa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CEA91-E24E-88A4-B9B2-B9B7DA13FB89}"/>
              </a:ext>
            </a:extLst>
          </p:cNvPr>
          <p:cNvSpPr txBox="1"/>
          <p:nvPr/>
        </p:nvSpPr>
        <p:spPr>
          <a:xfrm>
            <a:off x="2853955" y="2708726"/>
            <a:ext cx="64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NAACL 2019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BACDFF-D998-D77C-9222-937F5198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5374"/>
              </p:ext>
            </p:extLst>
          </p:nvPr>
        </p:nvGraphicFramePr>
        <p:xfrm>
          <a:off x="3293359" y="3264630"/>
          <a:ext cx="5605282" cy="26517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99275">
                  <a:extLst>
                    <a:ext uri="{9D8B030D-6E8A-4147-A177-3AD203B41FA5}">
                      <a16:colId xmlns:a16="http://schemas.microsoft.com/office/drawing/2014/main" val="3481941933"/>
                    </a:ext>
                  </a:extLst>
                </a:gridCol>
                <a:gridCol w="995533">
                  <a:extLst>
                    <a:ext uri="{9D8B030D-6E8A-4147-A177-3AD203B41FA5}">
                      <a16:colId xmlns:a16="http://schemas.microsoft.com/office/drawing/2014/main" val="96363748"/>
                    </a:ext>
                  </a:extLst>
                </a:gridCol>
                <a:gridCol w="1298521">
                  <a:extLst>
                    <a:ext uri="{9D8B030D-6E8A-4147-A177-3AD203B41FA5}">
                      <a16:colId xmlns:a16="http://schemas.microsoft.com/office/drawing/2014/main" val="3585738444"/>
                    </a:ext>
                  </a:extLst>
                </a:gridCol>
                <a:gridCol w="1211953">
                  <a:extLst>
                    <a:ext uri="{9D8B030D-6E8A-4147-A177-3AD203B41FA5}">
                      <a16:colId xmlns:a16="http://schemas.microsoft.com/office/drawing/2014/main" val="33754862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All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  Definitions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78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29,413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97,759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750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3,677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12,127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004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3,677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12,433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5669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 BERT vocab.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Definitions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8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54,142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156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145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801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 RoBERTa vocab.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Definitions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41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53,935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899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8828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7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3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Word prediction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804663-A756-20BF-F3F6-25638908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14" y="1774008"/>
            <a:ext cx="4830526" cy="3869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B790CC-0B86-2559-F75D-5F35F1CE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58" y="2694532"/>
            <a:ext cx="4830525" cy="3108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E069A1-6771-CFFB-CFC9-4EE1B685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58" y="4171328"/>
            <a:ext cx="4830542" cy="3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7EF8-F1A1-8F6A-E323-FEEDE474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530"/>
            <a:ext cx="10645955" cy="35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94734C-3C15-00AB-A275-F1F676A6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8483"/>
              </p:ext>
            </p:extLst>
          </p:nvPr>
        </p:nvGraphicFramePr>
        <p:xfrm>
          <a:off x="2098534" y="1962259"/>
          <a:ext cx="7994931" cy="342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32">
                  <a:extLst>
                    <a:ext uri="{9D8B030D-6E8A-4147-A177-3AD203B41FA5}">
                      <a16:colId xmlns:a16="http://schemas.microsoft.com/office/drawing/2014/main" val="240063129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2428130267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245219017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3879708338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180114300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4125184648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1064346491"/>
                    </a:ext>
                  </a:extLst>
                </a:gridCol>
                <a:gridCol w="1079407">
                  <a:extLst>
                    <a:ext uri="{9D8B030D-6E8A-4147-A177-3AD203B41FA5}">
                      <a16:colId xmlns:a16="http://schemas.microsoft.com/office/drawing/2014/main" val="2827105013"/>
                    </a:ext>
                  </a:extLst>
                </a:gridCol>
              </a:tblGrid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sickR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avg mode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37463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66.448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79.946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64251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65.996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78.881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183937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63.519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65653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64.446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69.375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75.214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72.743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74.062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01795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60.849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644138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57.379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73.144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9786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80.958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19211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59.968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68.844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76.478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72.453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816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63.560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78.222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6836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79.298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80.204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74.920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58370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54.017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66.853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73.636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80.527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73.906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675040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61.099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74.473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0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7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3DA6494-55FD-5C79-E573-07C7DDD0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3" y="1175197"/>
            <a:ext cx="10683433" cy="49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B2FFA84D-D88B-0591-B04E-3C676EDD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2" y="1260834"/>
            <a:ext cx="10709476" cy="49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79ED2A56-E9E1-EF07-701C-B1CF00A8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" y="1138117"/>
            <a:ext cx="10613985" cy="49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996472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29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34D8AEEB-4A9B-BB32-0F0C-C0F84FEB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1" y="1124394"/>
            <a:ext cx="10891777" cy="50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B6B1C5A0-FF59-72A4-883E-7B46B8A5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6" y="1090559"/>
            <a:ext cx="11088547" cy="51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1C48F20F-5DDA-4034-06B8-243D1D102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140686"/>
            <a:ext cx="10757481" cy="50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6CBF1B-91A9-5860-FEA1-BD24B1607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9879"/>
              </p:ext>
            </p:extLst>
          </p:nvPr>
        </p:nvGraphicFramePr>
        <p:xfrm>
          <a:off x="2777924" y="1540186"/>
          <a:ext cx="7106855" cy="4408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656">
                  <a:extLst>
                    <a:ext uri="{9D8B030D-6E8A-4147-A177-3AD203B41FA5}">
                      <a16:colId xmlns:a16="http://schemas.microsoft.com/office/drawing/2014/main" val="3317188023"/>
                    </a:ext>
                  </a:extLst>
                </a:gridCol>
                <a:gridCol w="2862762">
                  <a:extLst>
                    <a:ext uri="{9D8B030D-6E8A-4147-A177-3AD203B41FA5}">
                      <a16:colId xmlns:a16="http://schemas.microsoft.com/office/drawing/2014/main" val="4036006967"/>
                    </a:ext>
                  </a:extLst>
                </a:gridCol>
                <a:gridCol w="620598">
                  <a:extLst>
                    <a:ext uri="{9D8B030D-6E8A-4147-A177-3AD203B41FA5}">
                      <a16:colId xmlns:a16="http://schemas.microsoft.com/office/drawing/2014/main" val="905503865"/>
                    </a:ext>
                  </a:extLst>
                </a:gridCol>
                <a:gridCol w="560541">
                  <a:extLst>
                    <a:ext uri="{9D8B030D-6E8A-4147-A177-3AD203B41FA5}">
                      <a16:colId xmlns:a16="http://schemas.microsoft.com/office/drawing/2014/main" val="3977506437"/>
                    </a:ext>
                  </a:extLst>
                </a:gridCol>
                <a:gridCol w="1141101">
                  <a:extLst>
                    <a:ext uri="{9D8B030D-6E8A-4147-A177-3AD203B41FA5}">
                      <a16:colId xmlns:a16="http://schemas.microsoft.com/office/drawing/2014/main" val="1453767051"/>
                    </a:ext>
                  </a:extLst>
                </a:gridCol>
                <a:gridCol w="1241197">
                  <a:extLst>
                    <a:ext uri="{9D8B030D-6E8A-4147-A177-3AD203B41FA5}">
                      <a16:colId xmlns:a16="http://schemas.microsoft.com/office/drawing/2014/main" val="268968488"/>
                    </a:ext>
                  </a:extLst>
                </a:gridCol>
              </a:tblGrid>
              <a:tr h="462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Task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#train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#test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needs_train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set_classifier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05044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movie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2165508999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CR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product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4221359855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SUBJ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subjectivity status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407277804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MPQA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opinion-polarity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087918488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binary sentiment analysis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67k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1.8k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2546408429"/>
                  </a:ext>
                </a:extLst>
              </a:tr>
              <a:tr h="575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fine-grained sentiment analysis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2.2k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444414008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TREC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question-type classification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946393144"/>
                  </a:ext>
                </a:extLst>
              </a:tr>
              <a:tr h="575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SICK-E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natural language inference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4.9k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379154086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SNLI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natural language inference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550k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9.8k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77611001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MRPC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paraphrase detection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1.7k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88251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16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E343E-C630-8AD1-E449-230660D1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" y="1895792"/>
            <a:ext cx="11149135" cy="3498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D2219-79ED-037A-6772-9BE815FB45E1}"/>
              </a:ext>
            </a:extLst>
          </p:cNvPr>
          <p:cNvSpPr txBox="1"/>
          <p:nvPr/>
        </p:nvSpPr>
        <p:spPr>
          <a:xfrm>
            <a:off x="5058136" y="5564742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Paper experiment</a:t>
            </a:r>
          </a:p>
        </p:txBody>
      </p:sp>
    </p:spTree>
    <p:extLst>
      <p:ext uri="{BB962C8B-B14F-4D97-AF65-F5344CB8AC3E}">
        <p14:creationId xmlns:p14="http://schemas.microsoft.com/office/powerpoint/2010/main" val="246692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D2219-79ED-037A-6772-9BE815FB45E1}"/>
              </a:ext>
            </a:extLst>
          </p:cNvPr>
          <p:cNvSpPr txBox="1"/>
          <p:nvPr/>
        </p:nvSpPr>
        <p:spPr>
          <a:xfrm>
            <a:off x="5600397" y="5536271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My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3D1CE5-521A-3E22-39DB-BA7887CA2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55704"/>
              </p:ext>
            </p:extLst>
          </p:nvPr>
        </p:nvGraphicFramePr>
        <p:xfrm>
          <a:off x="1169004" y="1772475"/>
          <a:ext cx="10127923" cy="33130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55792">
                  <a:extLst>
                    <a:ext uri="{9D8B030D-6E8A-4147-A177-3AD203B41FA5}">
                      <a16:colId xmlns:a16="http://schemas.microsoft.com/office/drawing/2014/main" val="1058739549"/>
                    </a:ext>
                  </a:extLst>
                </a:gridCol>
                <a:gridCol w="650854">
                  <a:extLst>
                    <a:ext uri="{9D8B030D-6E8A-4147-A177-3AD203B41FA5}">
                      <a16:colId xmlns:a16="http://schemas.microsoft.com/office/drawing/2014/main" val="2322140585"/>
                    </a:ext>
                  </a:extLst>
                </a:gridCol>
                <a:gridCol w="603230">
                  <a:extLst>
                    <a:ext uri="{9D8B030D-6E8A-4147-A177-3AD203B41FA5}">
                      <a16:colId xmlns:a16="http://schemas.microsoft.com/office/drawing/2014/main" val="1343691720"/>
                    </a:ext>
                  </a:extLst>
                </a:gridCol>
                <a:gridCol w="761975">
                  <a:extLst>
                    <a:ext uri="{9D8B030D-6E8A-4147-A177-3AD203B41FA5}">
                      <a16:colId xmlns:a16="http://schemas.microsoft.com/office/drawing/2014/main" val="4185900820"/>
                    </a:ext>
                  </a:extLst>
                </a:gridCol>
                <a:gridCol w="873096">
                  <a:extLst>
                    <a:ext uri="{9D8B030D-6E8A-4147-A177-3AD203B41FA5}">
                      <a16:colId xmlns:a16="http://schemas.microsoft.com/office/drawing/2014/main" val="2722355637"/>
                    </a:ext>
                  </a:extLst>
                </a:gridCol>
                <a:gridCol w="746101">
                  <a:extLst>
                    <a:ext uri="{9D8B030D-6E8A-4147-A177-3AD203B41FA5}">
                      <a16:colId xmlns:a16="http://schemas.microsoft.com/office/drawing/2014/main" val="1535666711"/>
                    </a:ext>
                  </a:extLst>
                </a:gridCol>
                <a:gridCol w="777851">
                  <a:extLst>
                    <a:ext uri="{9D8B030D-6E8A-4147-A177-3AD203B41FA5}">
                      <a16:colId xmlns:a16="http://schemas.microsoft.com/office/drawing/2014/main" val="250616809"/>
                    </a:ext>
                  </a:extLst>
                </a:gridCol>
                <a:gridCol w="841348">
                  <a:extLst>
                    <a:ext uri="{9D8B030D-6E8A-4147-A177-3AD203B41FA5}">
                      <a16:colId xmlns:a16="http://schemas.microsoft.com/office/drawing/2014/main" val="4170205629"/>
                    </a:ext>
                  </a:extLst>
                </a:gridCol>
                <a:gridCol w="1539825">
                  <a:extLst>
                    <a:ext uri="{9D8B030D-6E8A-4147-A177-3AD203B41FA5}">
                      <a16:colId xmlns:a16="http://schemas.microsoft.com/office/drawing/2014/main" val="2627672622"/>
                    </a:ext>
                  </a:extLst>
                </a:gridCol>
                <a:gridCol w="777851">
                  <a:extLst>
                    <a:ext uri="{9D8B030D-6E8A-4147-A177-3AD203B41FA5}">
                      <a16:colId xmlns:a16="http://schemas.microsoft.com/office/drawing/2014/main" val="2697246655"/>
                    </a:ext>
                  </a:extLst>
                </a:gridCol>
              </a:tblGrid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MR_acc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CR_acc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SUBJ_acc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MPQA_acc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SST2_acc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TREC_acc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MRPC_acc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SICKEntailment_acc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avg_acc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6979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84.26375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326218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85.77875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61819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0729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87.12375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433161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86.15875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822158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60633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86.22625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653645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86.705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21232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87.2925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941890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87.20125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72108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2561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86.85875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39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0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pic>
        <p:nvPicPr>
          <p:cNvPr id="8" name="Picture 7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5F34EE7E-5C35-3FD5-A391-6DA8A5D49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032"/>
            <a:ext cx="10345478" cy="48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Link(Repo)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74247-CA04-BA96-10EE-E6B997D04C6A}"/>
              </a:ext>
            </a:extLst>
          </p:cNvPr>
          <p:cNvSpPr txBox="1"/>
          <p:nvPr/>
        </p:nvSpPr>
        <p:spPr>
          <a:xfrm>
            <a:off x="4963719" y="2563614"/>
            <a:ext cx="226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hlinkClick r:id="rId2"/>
              </a:rPr>
              <a:t>Github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54766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9DF5B-6792-540F-498B-9D41A4EEEA19}"/>
              </a:ext>
            </a:extLst>
          </p:cNvPr>
          <p:cNvSpPr txBox="1"/>
          <p:nvPr/>
        </p:nvSpPr>
        <p:spPr>
          <a:xfrm>
            <a:off x="2992372" y="2617459"/>
            <a:ext cx="5747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1">
                    <a:lumMod val="75000"/>
                  </a:schemeClr>
                </a:solidFill>
              </a:rPr>
              <a:t>Cảm ơn mọi người đã lắng nghe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8469-226B-9CEB-E5DF-A764D36A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2D8-C06E-4A34-9003-21C668D218E2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64645-E567-8EEA-64AE-4D60781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34FB-CBAD-1C97-B222-A8EAD5C6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sentence embedding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778889" y="1168626"/>
            <a:ext cx="10634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Sentence embedding represent sentences as dense vectors in low dimensional space.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3A8C2-D430-CB9F-6B99-DD8927040C5F}"/>
              </a:ext>
            </a:extLst>
          </p:cNvPr>
          <p:cNvSpPr txBox="1"/>
          <p:nvPr/>
        </p:nvSpPr>
        <p:spPr>
          <a:xfrm>
            <a:off x="518160" y="2456067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b="1"/>
              <a:t> </a:t>
            </a:r>
            <a:r>
              <a:rPr lang="en-US" b="1"/>
              <a:t>The school children head home.</a:t>
            </a:r>
            <a:r>
              <a:rPr lang="vi-VN" b="1"/>
              <a:t>  	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0E4-5448-F10F-84A1-4CBE4961D57C}"/>
              </a:ext>
            </a:extLst>
          </p:cNvPr>
          <p:cNvSpPr txBox="1"/>
          <p:nvPr/>
        </p:nvSpPr>
        <p:spPr>
          <a:xfrm>
            <a:off x="518160" y="3047260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Children going home from school.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99597-8F58-0A45-3269-5365E2C3F46B}"/>
              </a:ext>
            </a:extLst>
          </p:cNvPr>
          <p:cNvSpPr txBox="1"/>
          <p:nvPr/>
        </p:nvSpPr>
        <p:spPr>
          <a:xfrm>
            <a:off x="838200" y="3979972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The children are at the library.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7692D-73A9-577A-1F13-B1C5F157EE9F}"/>
              </a:ext>
            </a:extLst>
          </p:cNvPr>
          <p:cNvSpPr txBox="1"/>
          <p:nvPr/>
        </p:nvSpPr>
        <p:spPr>
          <a:xfrm>
            <a:off x="638695" y="5075828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The children are walking in the afternoon.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A2386-A53F-887D-429B-1ACE51D85E3F}"/>
              </a:ext>
            </a:extLst>
          </p:cNvPr>
          <p:cNvSpPr/>
          <p:nvPr/>
        </p:nvSpPr>
        <p:spPr>
          <a:xfrm>
            <a:off x="6107084" y="2359173"/>
            <a:ext cx="5577841" cy="35581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81BC6-E976-9D0E-77AD-BB6294F4FC22}"/>
              </a:ext>
            </a:extLst>
          </p:cNvPr>
          <p:cNvSpPr txBox="1"/>
          <p:nvPr/>
        </p:nvSpPr>
        <p:spPr>
          <a:xfrm>
            <a:off x="6388063" y="1739290"/>
            <a:ext cx="5577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Semantic vector space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E69895-D3E9-2296-0804-780076D3A21B}"/>
              </a:ext>
            </a:extLst>
          </p:cNvPr>
          <p:cNvSpPr/>
          <p:nvPr/>
        </p:nvSpPr>
        <p:spPr>
          <a:xfrm>
            <a:off x="7229737" y="3211670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07DAC6-CD0A-3904-4028-34688D21121E}"/>
              </a:ext>
            </a:extLst>
          </p:cNvPr>
          <p:cNvSpPr/>
          <p:nvPr/>
        </p:nvSpPr>
        <p:spPr>
          <a:xfrm>
            <a:off x="7630160" y="3572758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9A15DC-A8AA-07EF-792A-5174448008A3}"/>
              </a:ext>
            </a:extLst>
          </p:cNvPr>
          <p:cNvSpPr/>
          <p:nvPr/>
        </p:nvSpPr>
        <p:spPr>
          <a:xfrm>
            <a:off x="9463252" y="4353308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3A0E19-43B1-3355-1E53-58FB04058811}"/>
              </a:ext>
            </a:extLst>
          </p:cNvPr>
          <p:cNvSpPr/>
          <p:nvPr/>
        </p:nvSpPr>
        <p:spPr>
          <a:xfrm>
            <a:off x="8360179" y="5319949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60B5D-985C-3CF3-C434-F3D388F7FAB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284921" y="2690550"/>
            <a:ext cx="2944816" cy="646331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FF22DD-8664-91F8-8D65-ED261E152B1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84455" y="3349527"/>
            <a:ext cx="3145705" cy="348442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407397-A399-ABC8-0E79-2E41433294E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191000" y="4227243"/>
            <a:ext cx="5272252" cy="251276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4B95DB-90B1-FD4C-73E8-4D820254257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335917" y="5271568"/>
            <a:ext cx="3024262" cy="173592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A16E78-95A0-9237-2CCC-F7A39A996234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443485" y="3425418"/>
            <a:ext cx="223348" cy="184013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0DA972-8A78-7DDD-9861-FFBAB49DFED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7843908" y="3786506"/>
            <a:ext cx="1744555" cy="5668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8BFF4-31DA-0388-77F2-5160C8D4804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610600" y="4615833"/>
            <a:ext cx="977862" cy="8293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3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778889" y="1168626"/>
            <a:ext cx="10634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Sentence embedding methods using natural language inference </a:t>
            </a:r>
            <a:r>
              <a:rPr lang="en-US" sz="2400">
                <a:hlinkClick r:id="rId3"/>
              </a:rPr>
              <a:t>(NLI) </a:t>
            </a:r>
            <a:r>
              <a:rPr lang="en-US" sz="2400"/>
              <a:t>datasets have been successfully applied to various tasks.</a:t>
            </a:r>
            <a:endParaRPr lang="vi-V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T</a:t>
            </a:r>
            <a:r>
              <a:rPr lang="en-US" sz="2400" err="1"/>
              <a:t>hese</a:t>
            </a:r>
            <a:r>
              <a:rPr lang="en-US" sz="2400"/>
              <a:t> methods are only available for limited languages due to relying heavily on the</a:t>
            </a:r>
            <a:r>
              <a:rPr lang="vi-VN" sz="2400"/>
              <a:t> </a:t>
            </a:r>
            <a:r>
              <a:rPr lang="en-US" sz="2400"/>
              <a:t>large NLI datasets</a:t>
            </a:r>
            <a:endParaRPr lang="vi-V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In this paper, </a:t>
            </a:r>
            <a:r>
              <a:rPr lang="vi-VN" sz="2400"/>
              <a:t>They</a:t>
            </a:r>
            <a:r>
              <a:rPr lang="en-US" sz="2400"/>
              <a:t> propose </a:t>
            </a:r>
            <a:r>
              <a:rPr lang="en-US" sz="2400" b="1" err="1"/>
              <a:t>DefSent</a:t>
            </a:r>
            <a:r>
              <a:rPr lang="en-US" sz="2400"/>
              <a:t>, a sentence embedding method</a:t>
            </a:r>
            <a:r>
              <a:rPr lang="vi-VN" sz="2400"/>
              <a:t> </a:t>
            </a:r>
            <a:r>
              <a:rPr lang="en-US" sz="2400"/>
              <a:t>that uses definition sentences from a word dictionary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3A8C2-D430-CB9F-6B99-DD8927040C5F}"/>
              </a:ext>
            </a:extLst>
          </p:cNvPr>
          <p:cNvSpPr txBox="1"/>
          <p:nvPr/>
        </p:nvSpPr>
        <p:spPr>
          <a:xfrm>
            <a:off x="838200" y="3569735"/>
            <a:ext cx="10634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/>
              <a:t>→ This have more applicable uses  	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79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NLI dataset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838200" y="1217249"/>
            <a:ext cx="53452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• Neutral </a:t>
            </a:r>
            <a:endParaRPr lang="vi-VN" sz="2400"/>
          </a:p>
          <a:p>
            <a:pPr indent="347663" algn="just"/>
            <a:r>
              <a:rPr lang="en-US" sz="2400"/>
              <a:t>a: Jon walked back to the town to the smithy. </a:t>
            </a:r>
            <a:endParaRPr lang="vi-VN" sz="2400"/>
          </a:p>
          <a:p>
            <a:pPr indent="347663" algn="just"/>
            <a:r>
              <a:rPr lang="en-US" sz="2400"/>
              <a:t>b: Jon traveled back to his hometown. </a:t>
            </a:r>
            <a:endParaRPr lang="vi-VN" sz="2400"/>
          </a:p>
          <a:p>
            <a:pPr algn="just"/>
            <a:r>
              <a:rPr lang="en-US" sz="2400"/>
              <a:t>• Contradicts </a:t>
            </a:r>
            <a:endParaRPr lang="vi-VN" sz="2400"/>
          </a:p>
          <a:p>
            <a:pPr indent="347663" algn="just"/>
            <a:r>
              <a:rPr lang="en-US" sz="2400"/>
              <a:t>a: Tourist Information offices can be very helpful. </a:t>
            </a:r>
            <a:endParaRPr lang="vi-VN" sz="2400"/>
          </a:p>
          <a:p>
            <a:pPr indent="347663" algn="just"/>
            <a:r>
              <a:rPr lang="en-US" sz="2400"/>
              <a:t>b: Tourist Information offices are never of any help. </a:t>
            </a:r>
            <a:endParaRPr lang="vi-VN" sz="2400"/>
          </a:p>
          <a:p>
            <a:pPr algn="just"/>
            <a:r>
              <a:rPr lang="en-US" sz="2400"/>
              <a:t>• Entails </a:t>
            </a:r>
            <a:endParaRPr lang="vi-VN" sz="2400"/>
          </a:p>
          <a:p>
            <a:pPr indent="347663" algn="just"/>
            <a:r>
              <a:rPr lang="en-US" sz="2400"/>
              <a:t>a: I’m confused. </a:t>
            </a:r>
            <a:endParaRPr lang="vi-VN" sz="2400"/>
          </a:p>
          <a:p>
            <a:pPr indent="347663" algn="just"/>
            <a:r>
              <a:rPr lang="en-US" sz="2400"/>
              <a:t>b: Not all of it is very clear to me.</a:t>
            </a:r>
          </a:p>
        </p:txBody>
      </p:sp>
      <p:pic>
        <p:nvPicPr>
          <p:cNvPr id="1026" name="Picture 2" descr="Comparing average difficulty of NLI datasets for each label ...">
            <a:extLst>
              <a:ext uri="{FF2B5EF4-FFF2-40B4-BE49-F238E27FC236}">
                <a16:creationId xmlns:a16="http://schemas.microsoft.com/office/drawing/2014/main" id="{B995EA0F-E75A-CCA9-C9C0-6E9BB364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24" y="2193779"/>
            <a:ext cx="5345217" cy="35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7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76F64-91A3-CFD2-5446-4039B4C1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E186B-91D2-A9BB-2347-B765937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242EA-821D-DE2F-A09C-B95661C6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8469E-1296-7A75-B210-00E5E155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80" y="998730"/>
            <a:ext cx="8042439" cy="4860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BF47F5-039C-31C6-CCF0-6A090DAAC942}"/>
              </a:ext>
            </a:extLst>
          </p:cNvPr>
          <p:cNvSpPr/>
          <p:nvPr/>
        </p:nvSpPr>
        <p:spPr>
          <a:xfrm>
            <a:off x="7314415" y="4666267"/>
            <a:ext cx="2177591" cy="744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42466-21BC-1330-2AAA-561E4894F654}"/>
              </a:ext>
            </a:extLst>
          </p:cNvPr>
          <p:cNvSpPr txBox="1"/>
          <p:nvPr/>
        </p:nvSpPr>
        <p:spPr>
          <a:xfrm>
            <a:off x="4225565" y="5738477"/>
            <a:ext cx="890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</p:txBody>
      </p:sp>
    </p:spTree>
    <p:extLst>
      <p:ext uri="{BB962C8B-B14F-4D97-AF65-F5344CB8AC3E}">
        <p14:creationId xmlns:p14="http://schemas.microsoft.com/office/powerpoint/2010/main" val="20785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26/06/2023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</a:p>
        </p:txBody>
      </p:sp>
      <p:pic>
        <p:nvPicPr>
          <p:cNvPr id="1026" name="Picture 2" descr="Translate your japanese documents by Dishabajaj248 | Fiverr">
            <a:extLst>
              <a:ext uri="{FF2B5EF4-FFF2-40B4-BE49-F238E27FC236}">
                <a16:creationId xmlns:a16="http://schemas.microsoft.com/office/drawing/2014/main" id="{EFDEB365-669F-22DA-4343-1EAAF13B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79" y="949547"/>
            <a:ext cx="7476842" cy="49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4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26/06/2023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87354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1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90ab8-9e7d-4b67-ba12-d147179b022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14" ma:contentTypeDescription="Tạo tài liệu mới." ma:contentTypeScope="" ma:versionID="0385561ae9f21c5c6e320f5669857e91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2403f3a99c4f917e74896081115f9a7c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5D337-F481-472A-8D41-320E1A5E9E0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86b2c21e-bc8a-47d8-90cc-43181eba94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1e90ab8-9e7d-4b67-ba12-d147179b022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882B4D-6346-472A-A758-EE7D85FEB424}">
  <ds:schemaRefs>
    <ds:schemaRef ds:uri="81e90ab8-9e7d-4b67-ba12-d147179b0223"/>
    <ds:schemaRef ds:uri="86b2c21e-bc8a-47d8-90cc-43181eba94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479655-F8DA-4902-81CD-5B6CE297C8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1731</Words>
  <Application>Microsoft Office PowerPoint</Application>
  <PresentationFormat>Widescreen</PresentationFormat>
  <Paragraphs>614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-apple-system</vt:lpstr>
      <vt:lpstr>Arial</vt:lpstr>
      <vt:lpstr>Calibri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Bảo Ly</dc:creator>
  <cp:lastModifiedBy>Trần Hoàng Bảo Ly</cp:lastModifiedBy>
  <cp:revision>2</cp:revision>
  <dcterms:created xsi:type="dcterms:W3CDTF">2023-06-04T11:46:43Z</dcterms:created>
  <dcterms:modified xsi:type="dcterms:W3CDTF">2023-06-26T06:33:36Z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