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1" r:id="rId5"/>
    <p:sldId id="391" r:id="rId6"/>
    <p:sldId id="408" r:id="rId7"/>
    <p:sldId id="412" r:id="rId8"/>
    <p:sldId id="413" r:id="rId9"/>
    <p:sldId id="414" r:id="rId10"/>
    <p:sldId id="404" r:id="rId11"/>
    <p:sldId id="403" r:id="rId12"/>
    <p:sldId id="415" r:id="rId13"/>
    <p:sldId id="3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6327" autoAdjust="0"/>
  </p:normalViewPr>
  <p:slideViewPr>
    <p:cSldViewPr snapToGrid="0">
      <p:cViewPr>
        <p:scale>
          <a:sx n="94" d="100"/>
          <a:sy n="94" d="100"/>
        </p:scale>
        <p:origin x="84"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ahmad" userId="9b541b815a9fc3f4" providerId="LiveId" clId="{637D0C96-69D1-4F09-9A12-FE4FF88718E5}"/>
    <pc:docChg chg="custSel modSld">
      <pc:chgData name="uzma ahmad" userId="9b541b815a9fc3f4" providerId="LiveId" clId="{637D0C96-69D1-4F09-9A12-FE4FF88718E5}" dt="2025-02-05T00:16:25.068" v="30" actId="20577"/>
      <pc:docMkLst>
        <pc:docMk/>
      </pc:docMkLst>
      <pc:sldChg chg="modSp mod">
        <pc:chgData name="uzma ahmad" userId="9b541b815a9fc3f4" providerId="LiveId" clId="{637D0C96-69D1-4F09-9A12-FE4FF88718E5}" dt="2025-02-05T00:16:25.068" v="30" actId="20577"/>
        <pc:sldMkLst>
          <pc:docMk/>
          <pc:sldMk cId="3568497082" sldId="411"/>
        </pc:sldMkLst>
        <pc:spChg chg="mod">
          <ac:chgData name="uzma ahmad" userId="9b541b815a9fc3f4" providerId="LiveId" clId="{637D0C96-69D1-4F09-9A12-FE4FF88718E5}" dt="2025-02-05T00:16:25.068" v="30" actId="20577"/>
          <ac:spMkLst>
            <pc:docMk/>
            <pc:sldMk cId="3568497082" sldId="411"/>
            <ac:spMk id="9" creationId="{50D8D20E-B326-B85D-863E-76EE4BFE40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2/4/2025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0E6A0-D110-A017-8DD7-870F0B6674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9D6E8D-897A-C3D6-8A43-09C28F7F48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A2472F-EF30-2FCE-8BA4-E44ABBE61F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BAC08E-D687-A4AC-48CE-588BAC379D63}"/>
              </a:ext>
            </a:extLst>
          </p:cNvPr>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2727455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3ED48-865C-B096-328C-E045257445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1B0CA5-0512-5BFE-68BD-EA2E328BEF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DF17BD-39A0-6F8D-8CAC-0EE3562327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B322DF-3BFD-54BC-821A-43ADF7EB1437}"/>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672204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A6933-BAB2-91AF-F1D0-8BD012B294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702787-EE4A-05D4-6E81-11BB7393D4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BB6463-B182-E571-7FA8-092CB316FB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22D6F6-D19A-5DB4-EDF3-9CB04A02D8C5}"/>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71288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21C0B-18DF-A0B5-8CDD-3365E877BF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36044-70AF-AFDE-53DF-EE5D66AF1A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E1291C-347D-9437-DF90-D972B09DD2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468505-8F1C-1B47-0F67-39BD4DC8A526}"/>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636793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6BF94-EB1C-9D2B-2575-64FA11D589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548CD1-999B-D122-7E1F-9243F7614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656C28-2C0E-4AB7-65D4-D7C08F2372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6CD878-1F89-B76C-347D-761C10F88144}"/>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698780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8F925-4BDB-DD30-4686-01B03CE7BA38}"/>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0D8D20E-B326-B85D-863E-76EE4BFE4083}"/>
              </a:ext>
            </a:extLst>
          </p:cNvPr>
          <p:cNvSpPr>
            <a:spLocks noGrp="1"/>
          </p:cNvSpPr>
          <p:nvPr>
            <p:ph type="ctrTitle"/>
          </p:nvPr>
        </p:nvSpPr>
        <p:spPr>
          <a:xfrm>
            <a:off x="6309904" y="411479"/>
            <a:ext cx="5486400" cy="3291840"/>
          </a:xfrm>
        </p:spPr>
        <p:txBody>
          <a:bodyPr/>
          <a:lstStyle/>
          <a:p>
            <a:r>
              <a:rPr lang="en-US"/>
              <a:t>Data </a:t>
            </a:r>
            <a:r>
              <a:rPr lang="en-US" dirty="0"/>
              <a:t>Analyst Practical Exam</a:t>
            </a:r>
          </a:p>
        </p:txBody>
      </p:sp>
      <p:sp>
        <p:nvSpPr>
          <p:cNvPr id="3" name="Text Placeholder 2">
            <a:extLst>
              <a:ext uri="{FF2B5EF4-FFF2-40B4-BE49-F238E27FC236}">
                <a16:creationId xmlns:a16="http://schemas.microsoft.com/office/drawing/2014/main" id="{FFF6E7EF-584F-8C9D-D3BF-15CCB1BF90EF}"/>
              </a:ext>
            </a:extLst>
          </p:cNvPr>
          <p:cNvSpPr>
            <a:spLocks noGrp="1"/>
          </p:cNvSpPr>
          <p:nvPr>
            <p:ph type="body" sz="quarter" idx="11"/>
          </p:nvPr>
        </p:nvSpPr>
        <p:spPr>
          <a:xfrm>
            <a:off x="6309905" y="4549552"/>
            <a:ext cx="5486400" cy="1645920"/>
          </a:xfrm>
        </p:spPr>
        <p:txBody>
          <a:bodyPr>
            <a:normAutofit/>
          </a:bodyPr>
          <a:lstStyle/>
          <a:p>
            <a:r>
              <a:rPr lang="en-US" dirty="0"/>
              <a:t>Pens and Papers Sales Analysis</a:t>
            </a:r>
          </a:p>
          <a:p>
            <a:r>
              <a:rPr lang="en-US" dirty="0"/>
              <a:t>Written By: Uzma Ahmad</a:t>
            </a:r>
          </a:p>
          <a:p>
            <a:r>
              <a:rPr lang="en-US" dirty="0"/>
              <a:t>Date: 4</a:t>
            </a:r>
            <a:r>
              <a:rPr lang="en-US" baseline="30000" dirty="0"/>
              <a:t>th</a:t>
            </a:r>
            <a:r>
              <a:rPr lang="en-US" dirty="0"/>
              <a:t> February 2025 </a:t>
            </a:r>
          </a:p>
        </p:txBody>
      </p:sp>
    </p:spTree>
    <p:extLst>
      <p:ext uri="{BB962C8B-B14F-4D97-AF65-F5344CB8AC3E}">
        <p14:creationId xmlns:p14="http://schemas.microsoft.com/office/powerpoint/2010/main" val="3568497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Business Overview &amp; Objective</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endParaRPr lang="en-US" dirty="0"/>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3" name="Rectangle 10">
            <a:extLst>
              <a:ext uri="{FF2B5EF4-FFF2-40B4-BE49-F238E27FC236}">
                <a16:creationId xmlns:a16="http://schemas.microsoft.com/office/drawing/2014/main" id="{6FB6E4D9-0502-F2F4-8721-6E2BAD9FEF2F}"/>
              </a:ext>
            </a:extLst>
          </p:cNvPr>
          <p:cNvSpPr>
            <a:spLocks noChangeArrowheads="1"/>
          </p:cNvSpPr>
          <p:nvPr/>
        </p:nvSpPr>
        <p:spPr bwMode="auto">
          <a:xfrm>
            <a:off x="2079413" y="2388959"/>
            <a:ext cx="1257869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bg1"/>
                </a:solidFill>
                <a:effectLst/>
                <a:latin typeface="Arial" panose="020B0604020202020204" pitchFamily="34" charset="0"/>
              </a:rPr>
              <a:t>Company Overview:</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Pens and Printers was founded in 1984 and provides high-quality office products to large organizations.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The company sells a variety of office supplies, from pens and notebooks to desk chairs and monitors.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Pens and Printers does not manufacture its own products but sells those made by other companies.</a:t>
            </a:r>
          </a:p>
          <a:p>
            <a:pPr marL="457200" marR="0" lvl="1" indent="0" algn="l" defTabSz="914400" rtl="0" eaLnBrk="0" fontAlgn="base" latinLnBrk="0" hangingPunct="0">
              <a:lnSpc>
                <a:spcPct val="100000"/>
              </a:lnSpc>
              <a:spcBef>
                <a:spcPct val="0"/>
              </a:spcBef>
              <a:spcAft>
                <a:spcPct val="0"/>
              </a:spcAft>
              <a:buClrTx/>
              <a:buSzTx/>
              <a:tabLst/>
            </a:pPr>
            <a:endParaRPr lang="en-US" altLang="en-US" sz="14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bg1"/>
                </a:solidFill>
                <a:effectLst/>
                <a:latin typeface="Arial" panose="020B0604020202020204" pitchFamily="34" charset="0"/>
              </a:rPr>
              <a:t>New Product Launch &amp; Sales Strategies: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Six weeks ago, Pens and Printers launched a new line of office stationery.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Three sales approaches were used:</a:t>
            </a:r>
          </a:p>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bg1"/>
                </a:solidFill>
                <a:effectLst/>
                <a:latin typeface="Arial" panose="020B0604020202020204" pitchFamily="34" charset="0"/>
              </a:rPr>
              <a:t>Email Only:</a:t>
            </a:r>
            <a:r>
              <a:rPr kumimoji="0" lang="en-US" altLang="en-US" sz="1400" b="0" i="0" u="none" strike="noStrike" cap="none" normalizeH="0" baseline="0" dirty="0">
                <a:ln>
                  <a:noFill/>
                </a:ln>
                <a:solidFill>
                  <a:schemeClr val="bg1"/>
                </a:solidFill>
                <a:effectLst/>
                <a:latin typeface="Arial" panose="020B0604020202020204" pitchFamily="34" charset="0"/>
              </a:rPr>
              <a:t> Customers received an initial product launch email and a follow-up three weeks later.</a:t>
            </a:r>
          </a:p>
          <a:p>
            <a:pPr marL="914400" marR="0" lvl="2"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bg1"/>
                </a:solidFill>
                <a:effectLst/>
                <a:latin typeface="Arial" panose="020B0604020202020204" pitchFamily="34" charset="0"/>
              </a:rPr>
              <a:t>Call Only:</a:t>
            </a:r>
            <a:r>
              <a:rPr kumimoji="0" lang="en-US" altLang="en-US" sz="1400" b="0" i="0" u="none" strike="noStrike" cap="none" normalizeH="0" baseline="0" dirty="0">
                <a:ln>
                  <a:noFill/>
                </a:ln>
                <a:solidFill>
                  <a:schemeClr val="bg1"/>
                </a:solidFill>
                <a:effectLst/>
                <a:latin typeface="Arial" panose="020B0604020202020204" pitchFamily="34" charset="0"/>
              </a:rPr>
              <a:t> Sales team members called customers directly, averaging 30 minutes per call.</a:t>
            </a:r>
          </a:p>
          <a:p>
            <a:pPr marL="914400" marR="0" lvl="2"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bg1"/>
                </a:solidFill>
                <a:effectLst/>
                <a:latin typeface="Arial" panose="020B0604020202020204" pitchFamily="34" charset="0"/>
              </a:rPr>
              <a:t>Email + Call:</a:t>
            </a:r>
            <a:r>
              <a:rPr kumimoji="0" lang="en-US" altLang="en-US" sz="1400" b="0" i="0" u="none" strike="noStrike" cap="none" normalizeH="0" baseline="0" dirty="0">
                <a:ln>
                  <a:noFill/>
                </a:ln>
                <a:solidFill>
                  <a:schemeClr val="bg1"/>
                </a:solidFill>
                <a:effectLst/>
                <a:latin typeface="Arial" panose="020B0604020202020204" pitchFamily="34" charset="0"/>
              </a:rPr>
              <a:t> Customers received an initial email, followed by a call a week later, averaging 10 minutes per call.</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400" b="1" dirty="0">
                <a:solidFill>
                  <a:schemeClr val="bg1"/>
                </a:solidFill>
                <a:latin typeface="Arial" panose="020B0604020202020204" pitchFamily="34" charset="0"/>
              </a:rPr>
              <a:t>Objective</a:t>
            </a:r>
            <a:r>
              <a:rPr kumimoji="0" lang="en-US" altLang="en-US" sz="1400" b="1"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1"/>
                </a:solidFill>
                <a:effectLst/>
                <a:latin typeface="Arial" panose="020B0604020202020204" pitchFamily="34" charset="0"/>
              </a:rPr>
              <a:t>Ensure efficient sales techniques for new product launches to maximize revenue and minimize costs.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20031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nchor="b">
            <a:normAutofit/>
          </a:bodyPr>
          <a:lstStyle/>
          <a:p>
            <a:r>
              <a:rPr lang="en-US" sz="3100" dirty="0"/>
              <a:t>Customer Engagement</a:t>
            </a:r>
            <a:br>
              <a:rPr lang="en-US" sz="3100" dirty="0"/>
            </a:br>
            <a:br>
              <a:rPr lang="en-US" sz="3100" dirty="0"/>
            </a:br>
            <a:r>
              <a:rPr lang="en-US" sz="2400" dirty="0"/>
              <a:t>How many customers were there for each approach?</a:t>
            </a:r>
          </a:p>
        </p:txBody>
      </p:sp>
      <p:sp>
        <p:nvSpPr>
          <p:cNvPr id="9" name="Content Placeholder 8">
            <a:extLst>
              <a:ext uri="{FF2B5EF4-FFF2-40B4-BE49-F238E27FC236}">
                <a16:creationId xmlns:a16="http://schemas.microsoft.com/office/drawing/2014/main" id="{3C6C5B48-D57C-A9DA-06C6-CE900036F065}"/>
              </a:ext>
            </a:extLst>
          </p:cNvPr>
          <p:cNvSpPr>
            <a:spLocks noGrp="1"/>
          </p:cNvSpPr>
          <p:nvPr>
            <p:ph sz="quarter" idx="15"/>
          </p:nvPr>
        </p:nvSpPr>
        <p:spPr>
          <a:xfrm>
            <a:off x="594360" y="2676525"/>
            <a:ext cx="4490827" cy="3597470"/>
          </a:xfrm>
        </p:spPr>
        <p:txBody>
          <a:bodyPr>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The </a:t>
            </a:r>
            <a:r>
              <a:rPr kumimoji="0" lang="en-US" altLang="en-US" b="1" i="0" u="none" strike="noStrike" cap="none" normalizeH="0" baseline="0" dirty="0">
                <a:ln>
                  <a:noFill/>
                </a:ln>
                <a:effectLst/>
              </a:rPr>
              <a:t>Email approach</a:t>
            </a:r>
            <a:r>
              <a:rPr kumimoji="0" lang="en-US" altLang="en-US" b="0" i="0" u="none" strike="noStrike" cap="none" normalizeH="0" baseline="0" dirty="0">
                <a:ln>
                  <a:noFill/>
                </a:ln>
                <a:effectLst/>
              </a:rPr>
              <a:t> reached the highest number of customers, totaling </a:t>
            </a:r>
            <a:r>
              <a:rPr kumimoji="0" lang="en-US" altLang="en-US" b="1" i="0" u="none" strike="noStrike" cap="none" normalizeH="0" baseline="0" dirty="0">
                <a:ln>
                  <a:noFill/>
                </a:ln>
                <a:effectLst/>
              </a:rPr>
              <a:t>6,921</a:t>
            </a:r>
            <a:r>
              <a:rPr kumimoji="0" lang="en-US" altLang="en-US"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tabLst/>
            </a:pP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The </a:t>
            </a:r>
            <a:r>
              <a:rPr kumimoji="0" lang="en-US" altLang="en-US" b="1" i="0" u="none" strike="noStrike" cap="none" normalizeH="0" baseline="0" dirty="0">
                <a:ln>
                  <a:noFill/>
                </a:ln>
                <a:effectLst/>
              </a:rPr>
              <a:t>Call method</a:t>
            </a:r>
            <a:r>
              <a:rPr kumimoji="0" lang="en-US" altLang="en-US" b="0" i="0" u="none" strike="noStrike" cap="none" normalizeH="0" baseline="0" dirty="0">
                <a:ln>
                  <a:noFill/>
                </a:ln>
                <a:effectLst/>
              </a:rPr>
              <a:t> followed with </a:t>
            </a:r>
            <a:r>
              <a:rPr kumimoji="0" lang="en-US" altLang="en-US" b="1" i="0" u="none" strike="noStrike" cap="none" normalizeH="0" baseline="0" dirty="0">
                <a:ln>
                  <a:noFill/>
                </a:ln>
                <a:effectLst/>
              </a:rPr>
              <a:t>4,780</a:t>
            </a:r>
            <a:r>
              <a:rPr kumimoji="0" lang="en-US" altLang="en-US" b="0" i="0" u="none" strike="noStrike" cap="none" normalizeH="0" baseline="0" dirty="0">
                <a:ln>
                  <a:noFill/>
                </a:ln>
                <a:effectLst/>
              </a:rPr>
              <a:t> customers.</a:t>
            </a:r>
          </a:p>
          <a:p>
            <a:pPr marL="0" marR="0" lvl="0" indent="0" defTabSz="914400" rtl="0" eaLnBrk="0" fontAlgn="base" latinLnBrk="0" hangingPunct="0">
              <a:spcBef>
                <a:spcPct val="0"/>
              </a:spcBef>
              <a:spcAft>
                <a:spcPts val="600"/>
              </a:spcAft>
              <a:buClrTx/>
              <a:buSzTx/>
              <a:tabLst/>
            </a:pP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rPr>
              <a:t>The </a:t>
            </a:r>
            <a:r>
              <a:rPr kumimoji="0" lang="en-US" altLang="en-US" b="1" i="0" u="none" strike="noStrike" cap="none" normalizeH="0" baseline="0" dirty="0">
                <a:ln>
                  <a:noFill/>
                </a:ln>
                <a:effectLst/>
              </a:rPr>
              <a:t>Email + Call strategy</a:t>
            </a:r>
            <a:r>
              <a:rPr kumimoji="0" lang="en-US" altLang="en-US" b="0" i="0" u="none" strike="noStrike" cap="none" normalizeH="0" baseline="0" dirty="0">
                <a:ln>
                  <a:noFill/>
                </a:ln>
                <a:effectLst/>
              </a:rPr>
              <a:t> had the lowest reach, with </a:t>
            </a:r>
            <a:r>
              <a:rPr kumimoji="0" lang="en-US" altLang="en-US" b="1" i="0" u="none" strike="noStrike" cap="none" normalizeH="0" baseline="0" dirty="0">
                <a:ln>
                  <a:noFill/>
                </a:ln>
                <a:effectLst/>
              </a:rPr>
              <a:t>2,223</a:t>
            </a:r>
            <a:r>
              <a:rPr kumimoji="0" lang="en-US" altLang="en-US" b="0" i="0" u="none" strike="noStrike" cap="none" normalizeH="0" baseline="0" dirty="0">
                <a:ln>
                  <a:noFill/>
                </a:ln>
                <a:effectLst/>
              </a:rPr>
              <a:t> customers. </a:t>
            </a:r>
            <a:endParaRPr lang="en-US" dirty="0"/>
          </a:p>
        </p:txBody>
      </p:sp>
      <p:pic>
        <p:nvPicPr>
          <p:cNvPr id="2051" name="Picture 3">
            <a:extLst>
              <a:ext uri="{FF2B5EF4-FFF2-40B4-BE49-F238E27FC236}">
                <a16:creationId xmlns:a16="http://schemas.microsoft.com/office/drawing/2014/main" id="{4FC6C279-99F7-89DD-8DDC-D17A4196E87B}"/>
              </a:ext>
            </a:extLst>
          </p:cNvPr>
          <p:cNvPicPr>
            <a:picLocks noGrp="1" noChangeAspect="1" noChangeArrowheads="1"/>
          </p:cNvPicPr>
          <p:nvPr>
            <p:ph sz="quarter" idx="16"/>
          </p:nvPr>
        </p:nvPicPr>
        <p:blipFill>
          <a:blip r:embed="rId3">
            <a:extLst>
              <a:ext uri="{28A0092B-C50C-407E-A947-70E740481C1C}">
                <a14:useLocalDpi xmlns:a14="http://schemas.microsoft.com/office/drawing/2010/main" val="0"/>
              </a:ext>
            </a:extLst>
          </a:blip>
          <a:stretch>
            <a:fillRect/>
          </a:stretch>
        </p:blipFill>
        <p:spPr bwMode="auto">
          <a:xfrm>
            <a:off x="5428934" y="2131617"/>
            <a:ext cx="5292831" cy="3943159"/>
          </a:xfrm>
          <a:prstGeom prst="rect">
            <a:avLst/>
          </a:prstGeom>
          <a:solidFill>
            <a:srgbClr val="FFFFFF"/>
          </a:solidFill>
        </p:spPr>
      </p:pic>
      <p:sp>
        <p:nvSpPr>
          <p:cNvPr id="5" name="Rectangle 1">
            <a:extLst>
              <a:ext uri="{FF2B5EF4-FFF2-40B4-BE49-F238E27FC236}">
                <a16:creationId xmlns:a16="http://schemas.microsoft.com/office/drawing/2014/main" id="{5243FBF3-79E8-0F68-49A3-6374FFB3E926}"/>
              </a:ext>
            </a:extLst>
          </p:cNvPr>
          <p:cNvSpPr>
            <a:spLocks noChangeArrowheads="1"/>
          </p:cNvSpPr>
          <p:nvPr/>
        </p:nvSpPr>
        <p:spPr bwMode="auto">
          <a:xfrm>
            <a:off x="338666" y="2733777"/>
            <a:ext cx="264816"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endParaRPr kumimoji="0" lang="en-US" altLang="en-US" b="0" i="0" u="none" strike="noStrike" cap="none" normalizeH="0" baseline="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888484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3A77A-DD28-8446-219B-A30C25F05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D8F697-40FC-6F16-AE18-B23AA5D4F7B4}"/>
              </a:ext>
            </a:extLst>
          </p:cNvPr>
          <p:cNvSpPr>
            <a:spLocks noGrp="1"/>
          </p:cNvSpPr>
          <p:nvPr>
            <p:ph type="title"/>
          </p:nvPr>
        </p:nvSpPr>
        <p:spPr>
          <a:xfrm>
            <a:off x="594360" y="278129"/>
            <a:ext cx="9778365" cy="1494596"/>
          </a:xfrm>
        </p:spPr>
        <p:txBody>
          <a:bodyPr anchor="b">
            <a:normAutofit/>
          </a:bodyPr>
          <a:lstStyle/>
          <a:p>
            <a:r>
              <a:rPr lang="en-US" sz="3100" dirty="0"/>
              <a:t>Revenue Analysis</a:t>
            </a:r>
            <a:br>
              <a:rPr lang="en-US" sz="3100" dirty="0"/>
            </a:br>
            <a:br>
              <a:rPr lang="en-US" sz="3100" dirty="0"/>
            </a:br>
            <a:r>
              <a:rPr lang="en-US" sz="2400" dirty="0"/>
              <a:t>What does the spread of revenue look like overall?</a:t>
            </a:r>
          </a:p>
        </p:txBody>
      </p:sp>
      <p:sp>
        <p:nvSpPr>
          <p:cNvPr id="5" name="Rectangle 1">
            <a:extLst>
              <a:ext uri="{FF2B5EF4-FFF2-40B4-BE49-F238E27FC236}">
                <a16:creationId xmlns:a16="http://schemas.microsoft.com/office/drawing/2014/main" id="{EAFFEAE3-ED28-1FDE-4184-4E924AC1E5EE}"/>
              </a:ext>
            </a:extLst>
          </p:cNvPr>
          <p:cNvSpPr>
            <a:spLocks noChangeArrowheads="1"/>
          </p:cNvSpPr>
          <p:nvPr/>
        </p:nvSpPr>
        <p:spPr bwMode="auto">
          <a:xfrm>
            <a:off x="338666" y="2733777"/>
            <a:ext cx="264816"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endParaRPr kumimoji="0" lang="en-US" altLang="en-US" b="0" i="0" u="none" strike="noStrike" cap="none" normalizeH="0" baseline="0">
              <a:ln>
                <a:noFill/>
              </a:ln>
              <a:solidFill>
                <a:schemeClr val="bg1"/>
              </a:solidFill>
              <a:effectLst/>
              <a:latin typeface="Arial" panose="020B0604020202020204" pitchFamily="34" charset="0"/>
            </a:endParaRPr>
          </a:p>
        </p:txBody>
      </p:sp>
      <p:pic>
        <p:nvPicPr>
          <p:cNvPr id="3076" name="Picture 4">
            <a:extLst>
              <a:ext uri="{FF2B5EF4-FFF2-40B4-BE49-F238E27FC236}">
                <a16:creationId xmlns:a16="http://schemas.microsoft.com/office/drawing/2014/main" id="{D1E4156C-AD81-65FB-57B6-D68312D95D32}"/>
              </a:ext>
            </a:extLst>
          </p:cNvPr>
          <p:cNvPicPr>
            <a:picLocks noGrp="1" noChangeAspect="1" noChangeArrowheads="1"/>
          </p:cNvPicPr>
          <p:nvPr>
            <p:ph sz="quarter" idx="16"/>
          </p:nvPr>
        </p:nvPicPr>
        <p:blipFill>
          <a:blip r:embed="rId3">
            <a:extLst>
              <a:ext uri="{28A0092B-C50C-407E-A947-70E740481C1C}">
                <a14:useLocalDpi xmlns:a14="http://schemas.microsoft.com/office/drawing/2010/main" val="0"/>
              </a:ext>
            </a:extLst>
          </a:blip>
          <a:srcRect/>
          <a:stretch>
            <a:fillRect/>
          </a:stretch>
        </p:blipFill>
        <p:spPr bwMode="auto">
          <a:xfrm>
            <a:off x="5592739" y="2143120"/>
            <a:ext cx="5251367" cy="4130875"/>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2">
            <a:extLst>
              <a:ext uri="{FF2B5EF4-FFF2-40B4-BE49-F238E27FC236}">
                <a16:creationId xmlns:a16="http://schemas.microsoft.com/office/drawing/2014/main" id="{055C13CB-58A8-0430-2295-AB6F371348F5}"/>
              </a:ext>
            </a:extLst>
          </p:cNvPr>
          <p:cNvSpPr>
            <a:spLocks noGrp="1"/>
          </p:cNvSpPr>
          <p:nvPr>
            <p:ph sz="quarter" idx="15"/>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endParaRPr lang="en-US" dirty="0"/>
          </a:p>
        </p:txBody>
      </p:sp>
      <p:sp>
        <p:nvSpPr>
          <p:cNvPr id="19" name="Rectangle 16">
            <a:extLst>
              <a:ext uri="{FF2B5EF4-FFF2-40B4-BE49-F238E27FC236}">
                <a16:creationId xmlns:a16="http://schemas.microsoft.com/office/drawing/2014/main" id="{6A77EEB1-3864-25D3-AE88-69600B95034D}"/>
              </a:ext>
            </a:extLst>
          </p:cNvPr>
          <p:cNvSpPr>
            <a:spLocks noChangeArrowheads="1"/>
          </p:cNvSpPr>
          <p:nvPr/>
        </p:nvSpPr>
        <p:spPr bwMode="auto">
          <a:xfrm>
            <a:off x="471074" y="2143120"/>
            <a:ext cx="512741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The histogram reveals a </a:t>
            </a:r>
            <a:r>
              <a:rPr kumimoji="0" lang="en-US" altLang="en-US" sz="1800" b="1" i="0" u="none" strike="noStrike" cap="none" normalizeH="0" baseline="0" dirty="0">
                <a:ln>
                  <a:noFill/>
                </a:ln>
                <a:solidFill>
                  <a:schemeClr val="bg1"/>
                </a:solidFill>
                <a:effectLst/>
              </a:rPr>
              <a:t>multi-modal distribution</a:t>
            </a:r>
            <a:r>
              <a:rPr kumimoji="0" lang="en-US" altLang="en-US" sz="1800" b="0" i="0" u="none" strike="noStrike" cap="none" normalizeH="0" baseline="0" dirty="0">
                <a:ln>
                  <a:noFill/>
                </a:ln>
                <a:solidFill>
                  <a:schemeClr val="bg1"/>
                </a:solidFill>
                <a:effectLst/>
              </a:rPr>
              <a:t>, indicating revenue isn't concentrated around a single value.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rPr>
              <a:t>Peaks at $50 and $90</a:t>
            </a:r>
            <a:r>
              <a:rPr kumimoji="0" lang="en-US" altLang="en-US" sz="1800" b="0" i="0" u="none" strike="noStrike" cap="none" normalizeH="0" baseline="0" dirty="0">
                <a:ln>
                  <a:noFill/>
                </a:ln>
                <a:solidFill>
                  <a:schemeClr val="bg1"/>
                </a:solidFill>
                <a:effectLst/>
              </a:rPr>
              <a:t> represent key revenue-generating price points.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rPr>
              <a:t>Avoid prices around $70 and above $120</a:t>
            </a:r>
            <a:r>
              <a:rPr kumimoji="0" lang="en-US" altLang="en-US" sz="1800" b="0" i="0" u="none" strike="noStrike" cap="none" normalizeH="0" baseline="0" dirty="0">
                <a:ln>
                  <a:noFill/>
                </a:ln>
                <a:solidFill>
                  <a:schemeClr val="bg1"/>
                </a:solidFill>
                <a:effectLst/>
              </a:rPr>
              <a:t> as they show </a:t>
            </a:r>
            <a:r>
              <a:rPr kumimoji="0" lang="en-US" altLang="en-US" sz="1800" b="1" i="0" u="none" strike="noStrike" cap="none" normalizeH="0" baseline="0" dirty="0">
                <a:ln>
                  <a:noFill/>
                </a:ln>
                <a:solidFill>
                  <a:schemeClr val="bg1"/>
                </a:solidFill>
                <a:effectLst/>
              </a:rPr>
              <a:t>lower sales activity</a:t>
            </a:r>
            <a:r>
              <a:rPr kumimoji="0" lang="en-US" altLang="en-US" sz="18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rPr>
              <a:t>Focusing on the peaks can help </a:t>
            </a:r>
            <a:r>
              <a:rPr kumimoji="0" lang="en-US" altLang="en-US" sz="1800" b="1" i="0" u="none" strike="noStrike" cap="none" normalizeH="0" baseline="0" dirty="0">
                <a:ln>
                  <a:noFill/>
                </a:ln>
                <a:solidFill>
                  <a:schemeClr val="bg1"/>
                </a:solidFill>
                <a:effectLst/>
              </a:rPr>
              <a:t>optimize pricing strategies</a:t>
            </a:r>
            <a:r>
              <a:rPr kumimoji="0" lang="en-US" altLang="en-US" sz="1800" b="0" i="0" u="none" strike="noStrike" cap="none" normalizeH="0" baseline="0" dirty="0">
                <a:ln>
                  <a:noFill/>
                </a:ln>
                <a:solidFill>
                  <a:schemeClr val="bg1"/>
                </a:solidFill>
                <a:effectLst/>
              </a:rPr>
              <a:t> and drive higher sales. </a:t>
            </a:r>
          </a:p>
        </p:txBody>
      </p:sp>
    </p:spTree>
    <p:extLst>
      <p:ext uri="{BB962C8B-B14F-4D97-AF65-F5344CB8AC3E}">
        <p14:creationId xmlns:p14="http://schemas.microsoft.com/office/powerpoint/2010/main" val="111769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A5E6B-5F34-69C5-63B9-CAC774691D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36BB90-E68A-5CC9-11EA-125A269BDE4E}"/>
              </a:ext>
            </a:extLst>
          </p:cNvPr>
          <p:cNvSpPr>
            <a:spLocks noGrp="1"/>
          </p:cNvSpPr>
          <p:nvPr>
            <p:ph type="title"/>
          </p:nvPr>
        </p:nvSpPr>
        <p:spPr>
          <a:xfrm>
            <a:off x="594360" y="278129"/>
            <a:ext cx="9778365" cy="1494596"/>
          </a:xfrm>
        </p:spPr>
        <p:txBody>
          <a:bodyPr anchor="b">
            <a:normAutofit/>
          </a:bodyPr>
          <a:lstStyle/>
          <a:p>
            <a:r>
              <a:rPr lang="en-US" sz="3100" dirty="0"/>
              <a:t>Revenue Analysis</a:t>
            </a:r>
            <a:br>
              <a:rPr lang="en-US" sz="3100" dirty="0"/>
            </a:br>
            <a:br>
              <a:rPr lang="en-US" sz="3100" dirty="0"/>
            </a:br>
            <a:r>
              <a:rPr lang="en-US" sz="2400" dirty="0"/>
              <a:t>What does the spread of revenue look like for each sales method?</a:t>
            </a:r>
          </a:p>
        </p:txBody>
      </p:sp>
      <p:sp>
        <p:nvSpPr>
          <p:cNvPr id="5" name="Rectangle 1">
            <a:extLst>
              <a:ext uri="{FF2B5EF4-FFF2-40B4-BE49-F238E27FC236}">
                <a16:creationId xmlns:a16="http://schemas.microsoft.com/office/drawing/2014/main" id="{DBCD9C56-F718-D07A-0BDB-A03C64D45545}"/>
              </a:ext>
            </a:extLst>
          </p:cNvPr>
          <p:cNvSpPr>
            <a:spLocks noChangeArrowheads="1"/>
          </p:cNvSpPr>
          <p:nvPr/>
        </p:nvSpPr>
        <p:spPr bwMode="auto">
          <a:xfrm>
            <a:off x="338666" y="2733777"/>
            <a:ext cx="264816"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endParaRPr kumimoji="0" lang="en-US" altLang="en-US" b="0" i="0" u="none" strike="noStrike" cap="none" normalizeH="0" baseline="0">
              <a:ln>
                <a:noFill/>
              </a:ln>
              <a:solidFill>
                <a:schemeClr val="bg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7B3461F0-1812-1941-EC61-82A58A5B1026}"/>
              </a:ext>
            </a:extLst>
          </p:cNvPr>
          <p:cNvSpPr>
            <a:spLocks noGrp="1"/>
          </p:cNvSpPr>
          <p:nvPr>
            <p:ph sz="quarter" idx="15"/>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endParaRPr lang="en-US" dirty="0"/>
          </a:p>
        </p:txBody>
      </p:sp>
      <p:sp>
        <p:nvSpPr>
          <p:cNvPr id="19" name="Rectangle 16">
            <a:extLst>
              <a:ext uri="{FF2B5EF4-FFF2-40B4-BE49-F238E27FC236}">
                <a16:creationId xmlns:a16="http://schemas.microsoft.com/office/drawing/2014/main" id="{822C2954-81F0-3AE7-0F1B-95BE54660EA9}"/>
              </a:ext>
            </a:extLst>
          </p:cNvPr>
          <p:cNvSpPr>
            <a:spLocks noChangeArrowheads="1"/>
          </p:cNvSpPr>
          <p:nvPr/>
        </p:nvSpPr>
        <p:spPr bwMode="auto">
          <a:xfrm>
            <a:off x="471074" y="2032422"/>
            <a:ext cx="512741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285750" indent="-285750">
              <a:buFont typeface="Arial" panose="020B0604020202020204" pitchFamily="34" charset="0"/>
              <a:buChar char="•"/>
            </a:pPr>
            <a:r>
              <a:rPr lang="en-US" b="1" dirty="0">
                <a:solidFill>
                  <a:schemeClr val="bg1"/>
                </a:solidFill>
                <a:cs typeface="Arial" panose="020B0604020202020204" pitchFamily="34" charset="0"/>
              </a:rPr>
              <a:t>Email+ call method</a:t>
            </a:r>
            <a:r>
              <a:rPr lang="en-US" dirty="0">
                <a:solidFill>
                  <a:schemeClr val="bg1"/>
                </a:solidFill>
                <a:cs typeface="Arial" panose="020B0604020202020204" pitchFamily="34" charset="0"/>
              </a:rPr>
              <a:t>: Results in the </a:t>
            </a:r>
            <a:r>
              <a:rPr lang="en-US" b="1" dirty="0">
                <a:solidFill>
                  <a:schemeClr val="bg1"/>
                </a:solidFill>
                <a:cs typeface="Arial" panose="020B0604020202020204" pitchFamily="34" charset="0"/>
              </a:rPr>
              <a:t>highest revenue</a:t>
            </a:r>
            <a:r>
              <a:rPr lang="en-US" dirty="0">
                <a:solidFill>
                  <a:schemeClr val="bg1"/>
                </a:solidFill>
                <a:cs typeface="Arial" panose="020B0604020202020204" pitchFamily="34" charset="0"/>
              </a:rPr>
              <a:t>.</a:t>
            </a:r>
          </a:p>
          <a:p>
            <a:pPr>
              <a:buFont typeface="Arial" panose="020B0604020202020204" pitchFamily="34" charset="0"/>
              <a:buChar char="•"/>
            </a:pPr>
            <a:endParaRPr lang="en-US" b="1" dirty="0">
              <a:solidFill>
                <a:schemeClr val="bg1"/>
              </a:solidFill>
              <a:cs typeface="Arial" panose="020B0604020202020204" pitchFamily="34" charset="0"/>
            </a:endParaRPr>
          </a:p>
          <a:p>
            <a:pPr marL="285750" indent="-285750">
              <a:buFont typeface="Arial" panose="020B0604020202020204" pitchFamily="34" charset="0"/>
              <a:buChar char="•"/>
            </a:pPr>
            <a:r>
              <a:rPr lang="en-US" b="1" dirty="0">
                <a:solidFill>
                  <a:schemeClr val="bg1"/>
                </a:solidFill>
                <a:cs typeface="Arial" panose="020B0604020202020204" pitchFamily="34" charset="0"/>
              </a:rPr>
              <a:t>Email method</a:t>
            </a:r>
            <a:r>
              <a:rPr lang="en-US" dirty="0">
                <a:solidFill>
                  <a:schemeClr val="bg1"/>
                </a:solidFill>
                <a:cs typeface="Arial" panose="020B0604020202020204" pitchFamily="34" charset="0"/>
              </a:rPr>
              <a:t>: Sales are primarily clustered below </a:t>
            </a:r>
            <a:r>
              <a:rPr lang="en-US" b="1" dirty="0">
                <a:solidFill>
                  <a:schemeClr val="bg1"/>
                </a:solidFill>
                <a:cs typeface="Arial" panose="020B0604020202020204" pitchFamily="34" charset="0"/>
              </a:rPr>
              <a:t>$100</a:t>
            </a:r>
            <a:r>
              <a:rPr lang="en-US" dirty="0">
                <a:solidFill>
                  <a:schemeClr val="bg1"/>
                </a:solidFill>
                <a:cs typeface="Arial" panose="020B0604020202020204" pitchFamily="34" charset="0"/>
              </a:rPr>
              <a:t> and just over </a:t>
            </a:r>
            <a:r>
              <a:rPr lang="en-US" b="1" dirty="0">
                <a:solidFill>
                  <a:schemeClr val="bg1"/>
                </a:solidFill>
                <a:cs typeface="Arial" panose="020B0604020202020204" pitchFamily="34" charset="0"/>
              </a:rPr>
              <a:t>$100</a:t>
            </a:r>
            <a:r>
              <a:rPr lang="en-US" dirty="0">
                <a:solidFill>
                  <a:schemeClr val="bg1"/>
                </a:solidFill>
                <a:cs typeface="Arial" panose="020B0604020202020204" pitchFamily="34" charset="0"/>
              </a:rPr>
              <a:t>, with a few </a:t>
            </a:r>
            <a:r>
              <a:rPr lang="en-US" b="1" dirty="0">
                <a:solidFill>
                  <a:schemeClr val="bg1"/>
                </a:solidFill>
                <a:cs typeface="Arial" panose="020B0604020202020204" pitchFamily="34" charset="0"/>
              </a:rPr>
              <a:t>outliers around $150 </a:t>
            </a:r>
            <a:r>
              <a:rPr lang="en-US" dirty="0">
                <a:solidFill>
                  <a:schemeClr val="bg1"/>
                </a:solidFill>
                <a:cs typeface="Arial" panose="020B0604020202020204" pitchFamily="34" charset="0"/>
              </a:rPr>
              <a:t>which represent </a:t>
            </a:r>
            <a:r>
              <a:rPr lang="en-US" b="1" dirty="0">
                <a:solidFill>
                  <a:schemeClr val="bg1"/>
                </a:solidFill>
                <a:cs typeface="Arial" panose="020B0604020202020204" pitchFamily="34" charset="0"/>
              </a:rPr>
              <a:t>successful marketing campaigns or promotions</a:t>
            </a:r>
            <a:r>
              <a:rPr lang="en-US" dirty="0">
                <a:solidFill>
                  <a:schemeClr val="bg1"/>
                </a:solidFill>
                <a:cs typeface="Arial" panose="020B0604020202020204" pitchFamily="34" charset="0"/>
              </a:rPr>
              <a:t> that encouraged customers to make higher-value purchases.</a:t>
            </a:r>
          </a:p>
          <a:p>
            <a:endParaRPr lang="en-US" dirty="0">
              <a:solidFill>
                <a:schemeClr val="bg1"/>
              </a:solidFill>
              <a:cs typeface="Arial" panose="020B0604020202020204" pitchFamily="34" charset="0"/>
            </a:endParaRPr>
          </a:p>
          <a:p>
            <a:pPr marL="285750" indent="-285750">
              <a:buFont typeface="Arial" panose="020B0604020202020204" pitchFamily="34" charset="0"/>
              <a:buChar char="•"/>
            </a:pPr>
            <a:r>
              <a:rPr lang="en-US" b="1" dirty="0">
                <a:solidFill>
                  <a:schemeClr val="bg1"/>
                </a:solidFill>
                <a:cs typeface="Arial" panose="020B0604020202020204" pitchFamily="34" charset="0"/>
              </a:rPr>
              <a:t>Call method</a:t>
            </a:r>
            <a:r>
              <a:rPr lang="en-US" dirty="0">
                <a:solidFill>
                  <a:schemeClr val="bg1"/>
                </a:solidFill>
                <a:cs typeface="Arial" panose="020B0604020202020204" pitchFamily="34" charset="0"/>
              </a:rPr>
              <a:t>: Revenue is mostly concentrated around </a:t>
            </a:r>
            <a:r>
              <a:rPr lang="en-US" b="1" dirty="0">
                <a:solidFill>
                  <a:schemeClr val="bg1"/>
                </a:solidFill>
                <a:cs typeface="Arial" panose="020B0604020202020204" pitchFamily="34" charset="0"/>
              </a:rPr>
              <a:t>$50</a:t>
            </a:r>
            <a:r>
              <a:rPr lang="en-US" dirty="0">
                <a:solidFill>
                  <a:schemeClr val="bg1"/>
                </a:solidFill>
                <a:cs typeface="Arial" panose="020B0604020202020204" pitchFamily="34" charset="0"/>
              </a:rPr>
              <a:t>, with a few </a:t>
            </a:r>
            <a:r>
              <a:rPr lang="en-US" b="1" dirty="0">
                <a:solidFill>
                  <a:schemeClr val="bg1"/>
                </a:solidFill>
                <a:cs typeface="Arial" panose="020B0604020202020204" pitchFamily="34" charset="0"/>
              </a:rPr>
              <a:t>outliers above this level</a:t>
            </a:r>
            <a:r>
              <a:rPr lang="en-US" dirty="0">
                <a:solidFill>
                  <a:schemeClr val="bg1"/>
                </a:solidFill>
                <a:cs typeface="Arial" panose="020B0604020202020204" pitchFamily="34" charset="0"/>
              </a:rPr>
              <a:t> probably due to successful negotiations or deeper customer engagement.</a:t>
            </a:r>
          </a:p>
          <a:p>
            <a:pPr marL="285750" indent="-285750">
              <a:buFont typeface="Arial" panose="020B0604020202020204" pitchFamily="34" charset="0"/>
              <a:buChar char="•"/>
            </a:pPr>
            <a:endParaRPr lang="en-US" dirty="0">
              <a:solidFill>
                <a:schemeClr val="bg1"/>
              </a:solidFill>
              <a:latin typeface="Arial" panose="020B0604020202020204" pitchFamily="34" charset="0"/>
              <a:cs typeface="Arial" panose="020B0604020202020204" pitchFamily="34" charset="0"/>
            </a:endParaRPr>
          </a:p>
        </p:txBody>
      </p:sp>
      <p:pic>
        <p:nvPicPr>
          <p:cNvPr id="4098" name="Picture 2">
            <a:extLst>
              <a:ext uri="{FF2B5EF4-FFF2-40B4-BE49-F238E27FC236}">
                <a16:creationId xmlns:a16="http://schemas.microsoft.com/office/drawing/2014/main" id="{4FD591AA-681C-BA4B-A35E-2B8605492FF1}"/>
              </a:ext>
            </a:extLst>
          </p:cNvPr>
          <p:cNvPicPr>
            <a:picLocks noGrp="1" noChangeAspect="1" noChangeArrowheads="1"/>
          </p:cNvPicPr>
          <p:nvPr>
            <p:ph sz="quarter" idx="16"/>
          </p:nvPr>
        </p:nvPicPr>
        <p:blipFill>
          <a:blip r:embed="rId3">
            <a:extLst>
              <a:ext uri="{28A0092B-C50C-407E-A947-70E740481C1C}">
                <a14:useLocalDpi xmlns:a14="http://schemas.microsoft.com/office/drawing/2010/main" val="0"/>
              </a:ext>
            </a:extLst>
          </a:blip>
          <a:srcRect/>
          <a:stretch>
            <a:fillRect/>
          </a:stretch>
        </p:blipFill>
        <p:spPr bwMode="auto">
          <a:xfrm>
            <a:off x="5757595" y="2143120"/>
            <a:ext cx="5154246" cy="3844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34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57060-2ACC-2179-1745-22BB610D1F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B87EAB-93DD-6B06-14E5-B52DBB3E6FE8}"/>
              </a:ext>
            </a:extLst>
          </p:cNvPr>
          <p:cNvSpPr>
            <a:spLocks noGrp="1"/>
          </p:cNvSpPr>
          <p:nvPr>
            <p:ph type="title"/>
          </p:nvPr>
        </p:nvSpPr>
        <p:spPr>
          <a:xfrm>
            <a:off x="594360" y="278129"/>
            <a:ext cx="9778365" cy="1494596"/>
          </a:xfrm>
        </p:spPr>
        <p:txBody>
          <a:bodyPr anchor="b">
            <a:normAutofit/>
          </a:bodyPr>
          <a:lstStyle/>
          <a:p>
            <a:r>
              <a:rPr lang="en-US" sz="3100" dirty="0"/>
              <a:t>Revenue Analysis</a:t>
            </a:r>
            <a:br>
              <a:rPr lang="en-US" sz="3100" dirty="0"/>
            </a:br>
            <a:br>
              <a:rPr lang="en-US" sz="3100" dirty="0"/>
            </a:br>
            <a:r>
              <a:rPr lang="en-US" sz="2400" dirty="0"/>
              <a:t>Was there any difference in revenue over time for each of the methods?</a:t>
            </a:r>
          </a:p>
        </p:txBody>
      </p:sp>
      <p:sp>
        <p:nvSpPr>
          <p:cNvPr id="5" name="Rectangle 1">
            <a:extLst>
              <a:ext uri="{FF2B5EF4-FFF2-40B4-BE49-F238E27FC236}">
                <a16:creationId xmlns:a16="http://schemas.microsoft.com/office/drawing/2014/main" id="{FA0C9C29-A258-07E3-CFCF-29E58FA7A54F}"/>
              </a:ext>
            </a:extLst>
          </p:cNvPr>
          <p:cNvSpPr>
            <a:spLocks noChangeArrowheads="1"/>
          </p:cNvSpPr>
          <p:nvPr/>
        </p:nvSpPr>
        <p:spPr bwMode="auto">
          <a:xfrm>
            <a:off x="338666" y="2733777"/>
            <a:ext cx="264816"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endParaRPr kumimoji="0" lang="en-US" altLang="en-US" b="0" i="0" u="none" strike="noStrike" cap="none" normalizeH="0" baseline="0">
              <a:ln>
                <a:noFill/>
              </a:ln>
              <a:solidFill>
                <a:schemeClr val="bg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A57129C7-D555-3688-8C7A-7F8AB455EDA9}"/>
              </a:ext>
            </a:extLst>
          </p:cNvPr>
          <p:cNvSpPr>
            <a:spLocks noGrp="1"/>
          </p:cNvSpPr>
          <p:nvPr>
            <p:ph sz="quarter" idx="15"/>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bg1"/>
              </a:solidFill>
              <a:effectLst/>
              <a:latin typeface="Arial" panose="020B0604020202020204" pitchFamily="34" charset="0"/>
            </a:endParaRPr>
          </a:p>
          <a:p>
            <a:endParaRPr lang="en-US" dirty="0"/>
          </a:p>
        </p:txBody>
      </p:sp>
      <p:pic>
        <p:nvPicPr>
          <p:cNvPr id="5122" name="Picture 2">
            <a:extLst>
              <a:ext uri="{FF2B5EF4-FFF2-40B4-BE49-F238E27FC236}">
                <a16:creationId xmlns:a16="http://schemas.microsoft.com/office/drawing/2014/main" id="{48E88D16-97DF-B2C4-A3A9-DFCA7C046CBB}"/>
              </a:ext>
            </a:extLst>
          </p:cNvPr>
          <p:cNvPicPr>
            <a:picLocks noGrp="1" noChangeAspect="1" noChangeArrowheads="1"/>
          </p:cNvPicPr>
          <p:nvPr>
            <p:ph sz="quarter" idx="16"/>
          </p:nvPr>
        </p:nvPicPr>
        <p:blipFill>
          <a:blip r:embed="rId3">
            <a:extLst>
              <a:ext uri="{28A0092B-C50C-407E-A947-70E740481C1C}">
                <a14:useLocalDpi xmlns:a14="http://schemas.microsoft.com/office/drawing/2010/main" val="0"/>
              </a:ext>
            </a:extLst>
          </a:blip>
          <a:srcRect/>
          <a:stretch>
            <a:fillRect/>
          </a:stretch>
        </p:blipFill>
        <p:spPr bwMode="auto">
          <a:xfrm>
            <a:off x="5969742" y="2213390"/>
            <a:ext cx="5127414" cy="384333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5">
            <a:extLst>
              <a:ext uri="{FF2B5EF4-FFF2-40B4-BE49-F238E27FC236}">
                <a16:creationId xmlns:a16="http://schemas.microsoft.com/office/drawing/2014/main" id="{E5EAD196-1178-38B9-24E7-81B682C8A6A8}"/>
              </a:ext>
            </a:extLst>
          </p:cNvPr>
          <p:cNvSpPr>
            <a:spLocks noChangeArrowheads="1"/>
          </p:cNvSpPr>
          <p:nvPr/>
        </p:nvSpPr>
        <p:spPr bwMode="auto">
          <a:xfrm>
            <a:off x="471074" y="2351601"/>
            <a:ext cx="56249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rPr>
              <a:t>Email + call method</a:t>
            </a:r>
            <a:r>
              <a:rPr kumimoji="0" lang="en-US" altLang="en-US" sz="1800" b="0" i="0" u="none" strike="noStrike" cap="none" normalizeH="0" baseline="0" dirty="0">
                <a:ln>
                  <a:noFill/>
                </a:ln>
                <a:solidFill>
                  <a:schemeClr val="bg1"/>
                </a:solidFill>
                <a:effectLst/>
              </a:rPr>
              <a:t>: Began at </a:t>
            </a:r>
            <a:r>
              <a:rPr kumimoji="0" lang="en-US" altLang="en-US" sz="1800" b="1" i="0" u="none" strike="noStrike" cap="none" normalizeH="0" baseline="0" dirty="0">
                <a:ln>
                  <a:noFill/>
                </a:ln>
                <a:solidFill>
                  <a:schemeClr val="bg1"/>
                </a:solidFill>
                <a:effectLst/>
              </a:rPr>
              <a:t>$16,885.33</a:t>
            </a:r>
            <a:r>
              <a:rPr kumimoji="0" lang="en-US" altLang="en-US" sz="1800" b="0" i="0" u="none" strike="noStrike" cap="none" normalizeH="0" baseline="0" dirty="0">
                <a:ln>
                  <a:noFill/>
                </a:ln>
                <a:solidFill>
                  <a:schemeClr val="bg1"/>
                </a:solidFill>
                <a:effectLst/>
              </a:rPr>
              <a:t> in </a:t>
            </a:r>
            <a:r>
              <a:rPr kumimoji="0" lang="en-US" altLang="en-US" sz="1800" b="1" i="0" u="none" strike="noStrike" cap="none" normalizeH="0" baseline="0" dirty="0">
                <a:ln>
                  <a:noFill/>
                </a:ln>
                <a:solidFill>
                  <a:schemeClr val="bg1"/>
                </a:solidFill>
                <a:effectLst/>
              </a:rPr>
              <a:t>Week 1</a:t>
            </a:r>
            <a:r>
              <a:rPr lang="en-US" altLang="en-US" dirty="0">
                <a:solidFill>
                  <a:schemeClr val="bg1"/>
                </a:solidFill>
              </a:rPr>
              <a:t> </a:t>
            </a:r>
            <a:r>
              <a:rPr kumimoji="0" lang="en-US" altLang="en-US" sz="1800" b="0" i="0" u="none" strike="noStrike" cap="none" normalizeH="0" baseline="0" dirty="0">
                <a:ln>
                  <a:noFill/>
                </a:ln>
                <a:solidFill>
                  <a:schemeClr val="bg1"/>
                </a:solidFill>
                <a:effectLst/>
              </a:rPr>
              <a:t>but showed consistent growth each week. By </a:t>
            </a:r>
            <a:r>
              <a:rPr kumimoji="0" lang="en-US" altLang="en-US" sz="1800" b="1" i="0" u="none" strike="noStrike" cap="none" normalizeH="0" baseline="0" dirty="0">
                <a:ln>
                  <a:noFill/>
                </a:ln>
                <a:solidFill>
                  <a:schemeClr val="bg1"/>
                </a:solidFill>
                <a:effectLst/>
              </a:rPr>
              <a:t>Week 6</a:t>
            </a:r>
            <a:r>
              <a:rPr kumimoji="0" lang="en-US" altLang="en-US" sz="1800" b="0" i="0" u="none" strike="noStrike" cap="none" normalizeH="0" baseline="0" dirty="0">
                <a:ln>
                  <a:noFill/>
                </a:ln>
                <a:solidFill>
                  <a:schemeClr val="bg1"/>
                </a:solidFill>
                <a:effectLst/>
              </a:rPr>
              <a:t>, it reached </a:t>
            </a:r>
            <a:r>
              <a:rPr kumimoji="0" lang="en-US" altLang="en-US" sz="1800" b="1" i="0" u="none" strike="noStrike" cap="none" normalizeH="0" baseline="0" dirty="0">
                <a:ln>
                  <a:noFill/>
                </a:ln>
                <a:solidFill>
                  <a:schemeClr val="bg1"/>
                </a:solidFill>
                <a:effectLst/>
              </a:rPr>
              <a:t>$111,152.07</a:t>
            </a:r>
            <a:r>
              <a:rPr kumimoji="0" lang="en-US" altLang="en-US" sz="1800" b="0" i="0" u="none" strike="noStrike" cap="none" normalizeH="0" baseline="0" dirty="0">
                <a:ln>
                  <a:noFill/>
                </a:ln>
                <a:solidFill>
                  <a:schemeClr val="bg1"/>
                </a:solidFill>
                <a:effectLst/>
              </a:rPr>
              <a:t>, becoming the </a:t>
            </a:r>
            <a:r>
              <a:rPr kumimoji="0" lang="en-US" altLang="en-US" sz="1800" b="1" i="0" u="none" strike="noStrike" cap="none" normalizeH="0" baseline="0" dirty="0">
                <a:ln>
                  <a:noFill/>
                </a:ln>
                <a:solidFill>
                  <a:schemeClr val="bg1"/>
                </a:solidFill>
                <a:effectLst/>
              </a:rPr>
              <a:t>most successful method</a:t>
            </a:r>
            <a:r>
              <a:rPr kumimoji="0" lang="en-US" altLang="en-US" sz="1800" b="0" i="0" u="none" strike="noStrike" cap="none" normalizeH="0" baseline="0" dirty="0">
                <a:ln>
                  <a:noFill/>
                </a:ln>
                <a:solidFill>
                  <a:schemeClr val="bg1"/>
                </a:solidFill>
                <a:effectLst/>
              </a:rPr>
              <a:t>.</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endParaRPr>
          </a:p>
          <a:p>
            <a:pPr marL="285750" indent="-285750" eaLnBrk="0" fontAlgn="base" hangingPunct="0">
              <a:spcBef>
                <a:spcPct val="0"/>
              </a:spcBef>
              <a:spcAft>
                <a:spcPct val="0"/>
              </a:spcAft>
              <a:buFont typeface="Arial" panose="020B0604020202020204" pitchFamily="34" charset="0"/>
              <a:buChar char="•"/>
            </a:pPr>
            <a:r>
              <a:rPr kumimoji="0" lang="en-US" altLang="en-US" sz="1800" b="1" i="0" u="none" strike="noStrike" cap="none" normalizeH="0" baseline="0" dirty="0">
                <a:ln>
                  <a:noFill/>
                </a:ln>
                <a:solidFill>
                  <a:schemeClr val="bg1"/>
                </a:solidFill>
                <a:effectLst/>
              </a:rPr>
              <a:t>Email method</a:t>
            </a:r>
            <a:r>
              <a:rPr kumimoji="0" lang="en-US" altLang="en-US" sz="1800" b="0" i="0" u="none" strike="noStrike" cap="none" normalizeH="0" baseline="0" dirty="0">
                <a:ln>
                  <a:noFill/>
                </a:ln>
                <a:solidFill>
                  <a:schemeClr val="bg1"/>
                </a:solidFill>
                <a:effectLst/>
              </a:rPr>
              <a:t>: Started strong in </a:t>
            </a:r>
            <a:r>
              <a:rPr kumimoji="0" lang="en-US" altLang="en-US" sz="1800" b="1" i="0" u="none" strike="noStrike" cap="none" normalizeH="0" baseline="0" dirty="0">
                <a:ln>
                  <a:noFill/>
                </a:ln>
                <a:solidFill>
                  <a:schemeClr val="bg1"/>
                </a:solidFill>
                <a:effectLst/>
              </a:rPr>
              <a:t>Week 1</a:t>
            </a:r>
            <a:r>
              <a:rPr kumimoji="0" lang="en-US" altLang="en-US" sz="1800" b="0" i="0" u="none" strike="noStrike" cap="none" normalizeH="0" baseline="0" dirty="0">
                <a:ln>
                  <a:noFill/>
                </a:ln>
                <a:solidFill>
                  <a:schemeClr val="bg1"/>
                </a:solidFill>
                <a:effectLst/>
              </a:rPr>
              <a:t> with </a:t>
            </a:r>
            <a:r>
              <a:rPr kumimoji="0" lang="en-US" altLang="en-US" sz="1800" b="1" i="0" u="none" strike="noStrike" cap="none" normalizeH="0" baseline="0" dirty="0">
                <a:ln>
                  <a:noFill/>
                </a:ln>
                <a:solidFill>
                  <a:schemeClr val="bg1"/>
                </a:solidFill>
                <a:effectLst/>
              </a:rPr>
              <a:t>$229,765.55</a:t>
            </a:r>
            <a:r>
              <a:rPr lang="en-US" altLang="en-US" dirty="0">
                <a:solidFill>
                  <a:schemeClr val="bg1"/>
                </a:solidFill>
              </a:rPr>
              <a:t> </a:t>
            </a:r>
            <a:r>
              <a:rPr kumimoji="0" lang="en-US" altLang="en-US" sz="1800" b="0" i="0" u="none" strike="noStrike" cap="none" normalizeH="0" baseline="0" dirty="0">
                <a:ln>
                  <a:noFill/>
                </a:ln>
                <a:solidFill>
                  <a:schemeClr val="bg1"/>
                </a:solidFill>
                <a:effectLst/>
              </a:rPr>
              <a:t>but dropped significantly in the following weeks. By </a:t>
            </a:r>
            <a:r>
              <a:rPr kumimoji="0" lang="en-US" altLang="en-US" sz="1800" b="1" i="0" u="none" strike="noStrike" cap="none" normalizeH="0" baseline="0" dirty="0">
                <a:ln>
                  <a:noFill/>
                </a:ln>
                <a:solidFill>
                  <a:schemeClr val="bg1"/>
                </a:solidFill>
                <a:effectLst/>
              </a:rPr>
              <a:t>Week 6</a:t>
            </a:r>
            <a:r>
              <a:rPr kumimoji="0" lang="en-US" altLang="en-US" sz="1800" b="0" i="0" u="none" strike="noStrike" cap="none" normalizeH="0" baseline="0" dirty="0">
                <a:ln>
                  <a:noFill/>
                </a:ln>
                <a:solidFill>
                  <a:schemeClr val="bg1"/>
                </a:solidFill>
                <a:effectLst/>
              </a:rPr>
              <a:t>, revenue declined to </a:t>
            </a:r>
            <a:r>
              <a:rPr kumimoji="0" lang="en-US" altLang="en-US" sz="1800" b="1" i="0" u="none" strike="noStrike" cap="none" normalizeH="0" baseline="0" dirty="0">
                <a:ln>
                  <a:noFill/>
                </a:ln>
                <a:solidFill>
                  <a:schemeClr val="bg1"/>
                </a:solidFill>
                <a:effectLst/>
              </a:rPr>
              <a:t>$98,792.14</a:t>
            </a:r>
            <a:r>
              <a:rPr kumimoji="0" lang="en-US" altLang="en-US" sz="1800" b="0" i="0" u="none" strike="noStrike" cap="none" normalizeH="0" baseline="0" dirty="0">
                <a:ln>
                  <a:noFill/>
                </a:ln>
                <a:solidFill>
                  <a:schemeClr val="bg1"/>
                </a:solidFill>
                <a:effectLst/>
              </a:rPr>
              <a:t>, showing over a </a:t>
            </a:r>
            <a:r>
              <a:rPr kumimoji="0" lang="en-US" altLang="en-US" sz="1800" b="1" i="0" u="none" strike="noStrike" cap="none" normalizeH="0" baseline="0" dirty="0">
                <a:ln>
                  <a:noFill/>
                </a:ln>
                <a:solidFill>
                  <a:schemeClr val="bg1"/>
                </a:solidFill>
                <a:effectLst/>
              </a:rPr>
              <a:t>58% decrease</a:t>
            </a:r>
            <a:r>
              <a:rPr kumimoji="0" lang="en-US" altLang="en-US" sz="1800" b="0" i="0" u="none" strike="noStrike" cap="none" normalizeH="0" baseline="0" dirty="0">
                <a:ln>
                  <a:noFill/>
                </a:ln>
                <a:solidFill>
                  <a:schemeClr val="bg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1"/>
                </a:solidFill>
                <a:effectLst/>
              </a:rPr>
              <a:t>Call method</a:t>
            </a:r>
            <a:r>
              <a:rPr kumimoji="0" lang="en-US" altLang="en-US" sz="1800" b="0" i="0" u="none" strike="noStrike" cap="none" normalizeH="0" baseline="0" dirty="0">
                <a:ln>
                  <a:noFill/>
                </a:ln>
                <a:solidFill>
                  <a:schemeClr val="bg1"/>
                </a:solidFill>
                <a:effectLst/>
              </a:rPr>
              <a:t>: Started at </a:t>
            </a:r>
            <a:r>
              <a:rPr kumimoji="0" lang="en-US" altLang="en-US" sz="1800" b="1" i="0" u="none" strike="noStrike" cap="none" normalizeH="0" baseline="0" dirty="0">
                <a:ln>
                  <a:noFill/>
                </a:ln>
                <a:solidFill>
                  <a:schemeClr val="bg1"/>
                </a:solidFill>
                <a:effectLst/>
              </a:rPr>
              <a:t>$26,159.18</a:t>
            </a:r>
            <a:r>
              <a:rPr kumimoji="0" lang="en-US" altLang="en-US" sz="1800" b="0" i="0" u="none" strike="noStrike" cap="none" normalizeH="0" baseline="0" dirty="0">
                <a:ln>
                  <a:noFill/>
                </a:ln>
                <a:solidFill>
                  <a:schemeClr val="bg1"/>
                </a:solidFill>
                <a:effectLst/>
              </a:rPr>
              <a:t> in </a:t>
            </a:r>
            <a:r>
              <a:rPr kumimoji="0" lang="en-US" altLang="en-US" sz="1800" b="1" i="0" u="none" strike="noStrike" cap="none" normalizeH="0" baseline="0" dirty="0">
                <a:ln>
                  <a:noFill/>
                </a:ln>
                <a:solidFill>
                  <a:schemeClr val="bg1"/>
                </a:solidFill>
                <a:effectLst/>
              </a:rPr>
              <a:t>Week 1</a:t>
            </a:r>
            <a:r>
              <a:rPr kumimoji="0" lang="en-US" altLang="en-US" sz="1800" b="0" i="0" u="none" strike="noStrike" cap="none" normalizeH="0" baseline="0" dirty="0">
                <a:ln>
                  <a:noFill/>
                </a:ln>
                <a:solidFill>
                  <a:schemeClr val="bg1"/>
                </a:solidFill>
                <a:effectLst/>
              </a:rPr>
              <a:t>, with a steady increase in revenue. By </a:t>
            </a:r>
            <a:r>
              <a:rPr kumimoji="0" lang="en-US" altLang="en-US" sz="1800" b="1" i="0" u="none" strike="noStrike" cap="none" normalizeH="0" baseline="0" dirty="0">
                <a:ln>
                  <a:noFill/>
                </a:ln>
                <a:solidFill>
                  <a:schemeClr val="bg1"/>
                </a:solidFill>
                <a:effectLst/>
              </a:rPr>
              <a:t>Week 6</a:t>
            </a:r>
            <a:r>
              <a:rPr kumimoji="0" lang="en-US" altLang="en-US" sz="1800" b="0" i="0" u="none" strike="noStrike" cap="none" normalizeH="0" baseline="0" dirty="0">
                <a:ln>
                  <a:noFill/>
                </a:ln>
                <a:solidFill>
                  <a:schemeClr val="bg1"/>
                </a:solidFill>
                <a:effectLst/>
              </a:rPr>
              <a:t>, revenue was </a:t>
            </a:r>
            <a:r>
              <a:rPr kumimoji="0" lang="en-US" altLang="en-US" sz="1800" b="1" i="0" u="none" strike="noStrike" cap="none" normalizeH="0" baseline="0" dirty="0">
                <a:ln>
                  <a:noFill/>
                </a:ln>
                <a:solidFill>
                  <a:schemeClr val="bg1"/>
                </a:solidFill>
                <a:effectLst/>
              </a:rPr>
              <a:t>moderate</a:t>
            </a:r>
            <a:r>
              <a:rPr kumimoji="0" lang="en-US" altLang="en-US" sz="1800" b="0" i="0" u="none" strike="noStrike" cap="none" normalizeH="0" baseline="0" dirty="0">
                <a:ln>
                  <a:noFill/>
                </a:ln>
                <a:solidFill>
                  <a:schemeClr val="bg1"/>
                </a:solidFill>
                <a:effectLst/>
              </a:rPr>
              <a:t> at </a:t>
            </a:r>
            <a:r>
              <a:rPr kumimoji="0" lang="en-US" altLang="en-US" sz="1800" b="1" i="0" u="none" strike="noStrike" cap="none" normalizeH="0" baseline="0" dirty="0">
                <a:ln>
                  <a:noFill/>
                </a:ln>
                <a:solidFill>
                  <a:schemeClr val="bg1"/>
                </a:solidFill>
                <a:effectLst/>
              </a:rPr>
              <a:t>$28,252.92</a:t>
            </a:r>
            <a:r>
              <a:rPr kumimoji="0" lang="en-US" altLang="en-US" sz="1800" b="0" i="0" u="none" strike="noStrike" cap="none" normalizeH="0" baseline="0" dirty="0">
                <a:ln>
                  <a:noFill/>
                </a:ln>
                <a:solidFill>
                  <a:schemeClr val="bg1"/>
                </a:solidFill>
                <a:effectLst/>
              </a:rPr>
              <a:t>, remaining lower than both the Email and Email + Call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400083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sz="3600"/>
              <a:t>Based on the data, which method would you recommend we continue to use?</a:t>
            </a:r>
            <a:endParaRPr lang="en-US" sz="3600" dirty="0"/>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46946" y="2202392"/>
            <a:ext cx="5746750" cy="3597470"/>
          </a:xfrm>
        </p:spPr>
        <p:txBody>
          <a:bodyPr>
            <a:noAutofit/>
          </a:bodyPr>
          <a:lstStyle/>
          <a:p>
            <a:r>
              <a:rPr lang="en-US" sz="1800" b="1" dirty="0">
                <a:cs typeface="Arial" panose="020B0604020202020204" pitchFamily="34" charset="0"/>
              </a:rPr>
              <a:t>Email + Call method</a:t>
            </a:r>
            <a:r>
              <a:rPr lang="en-US" sz="1800" dirty="0">
                <a:cs typeface="Arial" panose="020B0604020202020204" pitchFamily="34" charset="0"/>
              </a:rPr>
              <a:t> would be the best choice.</a:t>
            </a:r>
          </a:p>
          <a:p>
            <a:r>
              <a:rPr lang="en-US" sz="1800" dirty="0">
                <a:cs typeface="Arial" panose="020B0604020202020204" pitchFamily="34" charset="0"/>
              </a:rPr>
              <a:t>This method not only starts with the highest mean revenue but also maintains consistent growth throughout the weeks. By the end of the period, it consistently produces the </a:t>
            </a:r>
            <a:r>
              <a:rPr lang="en-US" sz="1800" b="1" dirty="0">
                <a:cs typeface="Arial" panose="020B0604020202020204" pitchFamily="34" charset="0"/>
              </a:rPr>
              <a:t>highest average revenue</a:t>
            </a:r>
            <a:r>
              <a:rPr lang="en-US" sz="1800" dirty="0">
                <a:cs typeface="Arial" panose="020B0604020202020204" pitchFamily="34" charset="0"/>
              </a:rPr>
              <a:t> compared to the other methods.</a:t>
            </a:r>
          </a:p>
          <a:p>
            <a:r>
              <a:rPr lang="en-US" sz="1800" b="1" dirty="0">
                <a:cs typeface="Arial" panose="020B0604020202020204" pitchFamily="34" charset="0"/>
              </a:rPr>
              <a:t>Email method </a:t>
            </a:r>
            <a:r>
              <a:rPr lang="en-US" sz="1800" dirty="0">
                <a:cs typeface="Arial" panose="020B0604020202020204" pitchFamily="34" charset="0"/>
              </a:rPr>
              <a:t>although it starts strong, its significant decline over time means it is less reliable for consistent long-term revenue generation.</a:t>
            </a:r>
          </a:p>
          <a:p>
            <a:r>
              <a:rPr lang="en-US" sz="1800" b="1" dirty="0">
                <a:cs typeface="Arial" panose="020B0604020202020204" pitchFamily="34" charset="0"/>
              </a:rPr>
              <a:t>Call method </a:t>
            </a:r>
            <a:r>
              <a:rPr lang="en-US" sz="1800" dirty="0">
                <a:cs typeface="Arial" panose="020B0604020202020204" pitchFamily="34" charset="0"/>
              </a:rPr>
              <a:t>generates the lowest mean revenue overall, despite showing steady growth. It remains less effective compared to the other two methods.</a:t>
            </a:r>
          </a:p>
          <a:p>
            <a:r>
              <a:rPr lang="en-US" sz="1800" dirty="0">
                <a:cs typeface="Arial" panose="020B0604020202020204" pitchFamily="34" charset="0"/>
              </a:rPr>
              <a:t>Thus, </a:t>
            </a:r>
            <a:r>
              <a:rPr lang="en-US" sz="1800" b="1" dirty="0">
                <a:cs typeface="Arial" panose="020B0604020202020204" pitchFamily="34" charset="0"/>
              </a:rPr>
              <a:t>Email + Call</a:t>
            </a:r>
            <a:r>
              <a:rPr lang="en-US" sz="1800" dirty="0">
                <a:cs typeface="Arial" panose="020B0604020202020204" pitchFamily="34" charset="0"/>
              </a:rPr>
              <a:t> is the most reliable and successful method for maximizing revenue.</a:t>
            </a:r>
          </a:p>
          <a:p>
            <a:pPr lvl="1"/>
            <a:endParaRPr lang="en-US" sz="1800" dirty="0"/>
          </a:p>
        </p:txBody>
      </p:sp>
      <p:pic>
        <p:nvPicPr>
          <p:cNvPr id="6150" name="Picture 6">
            <a:extLst>
              <a:ext uri="{FF2B5EF4-FFF2-40B4-BE49-F238E27FC236}">
                <a16:creationId xmlns:a16="http://schemas.microsoft.com/office/drawing/2014/main" id="{22C85305-DE7B-1011-5EC5-ECB19FA4CB70}"/>
              </a:ext>
            </a:extLst>
          </p:cNvPr>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a:off x="6192520" y="2671524"/>
            <a:ext cx="5306907" cy="3290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76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title"/>
          </p:nvPr>
        </p:nvSpPr>
        <p:spPr>
          <a:xfrm>
            <a:off x="575310" y="278129"/>
            <a:ext cx="5063490" cy="2354026"/>
          </a:xfrm>
        </p:spPr>
        <p:txBody>
          <a:bodyPr anchor="b">
            <a:normAutofit/>
          </a:bodyPr>
          <a:lstStyle/>
          <a:p>
            <a:br>
              <a:rPr lang="en-US" sz="3700" dirty="0"/>
            </a:br>
            <a:r>
              <a:rPr lang="en-US" sz="3700" b="1" dirty="0"/>
              <a:t>Business Metric to Focus On: Average Weekly Revenue per Sales Method</a:t>
            </a:r>
          </a:p>
        </p:txBody>
      </p:sp>
      <p:sp>
        <p:nvSpPr>
          <p:cNvPr id="17" name="Content Placeholder 2">
            <a:extLst>
              <a:ext uri="{FF2B5EF4-FFF2-40B4-BE49-F238E27FC236}">
                <a16:creationId xmlns:a16="http://schemas.microsoft.com/office/drawing/2014/main" id="{49EB3E12-1985-B1E7-9DF8-A8F785DA8467}"/>
              </a:ext>
            </a:extLst>
          </p:cNvPr>
          <p:cNvSpPr>
            <a:spLocks noGrp="1"/>
          </p:cNvSpPr>
          <p:nvPr>
            <p:ph sz="quarter" idx="16"/>
          </p:nvPr>
        </p:nvSpPr>
        <p:spPr>
          <a:xfrm>
            <a:off x="5843693" y="603918"/>
            <a:ext cx="5847080" cy="5837522"/>
          </a:xfrm>
        </p:spPr>
        <p:txBody>
          <a:bodyPr>
            <a:normAutofit fontScale="92500" lnSpcReduction="10000"/>
          </a:bodyPr>
          <a:lstStyle/>
          <a:p>
            <a:r>
              <a:rPr lang="en-US" sz="1900" dirty="0"/>
              <a:t>The key business metric to focus on is </a:t>
            </a:r>
            <a:r>
              <a:rPr lang="en-US" sz="1900" b="1" dirty="0"/>
              <a:t>Average Weekly Revenue per Sales Method</a:t>
            </a:r>
            <a:r>
              <a:rPr lang="en-US" sz="1900" dirty="0"/>
              <a:t>, which measures the effectiveness of each approach (Call, Email, and Email + Call) in generating revenue weekly. </a:t>
            </a:r>
          </a:p>
          <a:p>
            <a:r>
              <a:rPr lang="en-US" sz="1900" dirty="0"/>
              <a:t>By tracking this metric, the business can assess which method drives the most revenue, allocate resources effectively, and adjust strategies accordingly. </a:t>
            </a:r>
          </a:p>
          <a:p>
            <a:r>
              <a:rPr lang="en-US" sz="1900" dirty="0"/>
              <a:t>By analyzing the table we can see that </a:t>
            </a:r>
            <a:r>
              <a:rPr lang="en-US" sz="1900" b="1" dirty="0"/>
              <a:t>Email + call</a:t>
            </a:r>
            <a:r>
              <a:rPr lang="en-US" sz="1900" dirty="0"/>
              <a:t> method has shown the highest revenue growth and is the most efficient, while </a:t>
            </a:r>
            <a:r>
              <a:rPr lang="en-US" sz="1900" b="1" dirty="0"/>
              <a:t>Email</a:t>
            </a:r>
            <a:r>
              <a:rPr lang="en-US" sz="1900" dirty="0"/>
              <a:t> and </a:t>
            </a:r>
            <a:r>
              <a:rPr lang="en-US" sz="1900" b="1" dirty="0"/>
              <a:t>Call</a:t>
            </a:r>
            <a:r>
              <a:rPr lang="en-US" sz="1900" dirty="0"/>
              <a:t> methods have shown steady but lower performance. </a:t>
            </a:r>
          </a:p>
          <a:p>
            <a:r>
              <a:rPr lang="en-US" sz="1900" dirty="0"/>
              <a:t>Based on the data, prioritizing </a:t>
            </a:r>
            <a:r>
              <a:rPr lang="en-US" sz="1900" b="1" dirty="0"/>
              <a:t>Email + Call</a:t>
            </a:r>
            <a:r>
              <a:rPr lang="en-US" sz="1900" dirty="0"/>
              <a:t> will maximize revenue and improve overall sales performance.</a:t>
            </a:r>
          </a:p>
          <a:p>
            <a:r>
              <a:rPr lang="en-US" sz="1900" b="1" dirty="0"/>
              <a:t>Estimated Initial Values (Average Weekly Revenue over 6 Weeks):</a:t>
            </a:r>
          </a:p>
          <a:p>
            <a:pPr>
              <a:buFont typeface="Arial" panose="020B0604020202020204" pitchFamily="34" charset="0"/>
              <a:buChar char="•"/>
            </a:pPr>
            <a:r>
              <a:rPr lang="en-US" sz="1900" b="1" dirty="0"/>
              <a:t>Call Method</a:t>
            </a:r>
            <a:r>
              <a:rPr lang="en-US" sz="1900" dirty="0"/>
              <a:t>: $48.74</a:t>
            </a:r>
          </a:p>
          <a:p>
            <a:pPr>
              <a:buFont typeface="Arial" panose="020B0604020202020204" pitchFamily="34" charset="0"/>
              <a:buChar char="•"/>
            </a:pPr>
            <a:r>
              <a:rPr lang="en-US" sz="1900" b="1" dirty="0"/>
              <a:t>Email Method</a:t>
            </a:r>
            <a:r>
              <a:rPr lang="en-US" sz="1900" dirty="0"/>
              <a:t>: $101.87</a:t>
            </a:r>
          </a:p>
          <a:p>
            <a:pPr>
              <a:buFont typeface="Arial" panose="020B0604020202020204" pitchFamily="34" charset="0"/>
              <a:buChar char="•"/>
            </a:pPr>
            <a:r>
              <a:rPr lang="en-US" sz="1900" b="1" dirty="0"/>
              <a:t>Email + Call Method</a:t>
            </a:r>
            <a:r>
              <a:rPr lang="en-US" sz="1900" dirty="0"/>
              <a:t>: $163.79</a:t>
            </a:r>
          </a:p>
          <a:p>
            <a:endParaRPr lang="en-US" dirty="0"/>
          </a:p>
          <a:p>
            <a:endParaRPr lang="en-US" dirty="0"/>
          </a:p>
        </p:txBody>
      </p:sp>
      <p:pic>
        <p:nvPicPr>
          <p:cNvPr id="7" name="Picture 6" descr="A screenshot of a graph&#10;&#10;Description automatically generated">
            <a:extLst>
              <a:ext uri="{FF2B5EF4-FFF2-40B4-BE49-F238E27FC236}">
                <a16:creationId xmlns:a16="http://schemas.microsoft.com/office/drawing/2014/main" id="{C991C1B2-42DF-50CC-9BE0-AB3056CA435B}"/>
              </a:ext>
            </a:extLst>
          </p:cNvPr>
          <p:cNvPicPr>
            <a:picLocks noChangeAspect="1"/>
          </p:cNvPicPr>
          <p:nvPr/>
        </p:nvPicPr>
        <p:blipFill>
          <a:blip r:embed="rId3"/>
          <a:stretch>
            <a:fillRect/>
          </a:stretch>
        </p:blipFill>
        <p:spPr>
          <a:xfrm>
            <a:off x="768691" y="3309033"/>
            <a:ext cx="3864270" cy="3036787"/>
          </a:xfrm>
          <a:prstGeom prst="rect">
            <a:avLst/>
          </a:prstGeom>
          <a:noFill/>
        </p:spPr>
      </p:pic>
    </p:spTree>
    <p:extLst>
      <p:ext uri="{BB962C8B-B14F-4D97-AF65-F5344CB8AC3E}">
        <p14:creationId xmlns:p14="http://schemas.microsoft.com/office/powerpoint/2010/main" val="75242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46746-DF4F-903C-A3E3-FF14038034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03DB66-41F6-0293-BDE5-A06972BE5B24}"/>
              </a:ext>
            </a:extLst>
          </p:cNvPr>
          <p:cNvSpPr>
            <a:spLocks noGrp="1"/>
          </p:cNvSpPr>
          <p:nvPr>
            <p:ph type="title"/>
          </p:nvPr>
        </p:nvSpPr>
        <p:spPr>
          <a:xfrm>
            <a:off x="594360" y="198408"/>
            <a:ext cx="10972800" cy="1574317"/>
          </a:xfrm>
        </p:spPr>
        <p:txBody>
          <a:bodyPr/>
          <a:lstStyle/>
          <a:p>
            <a:r>
              <a:rPr lang="en-US" sz="3600" dirty="0"/>
              <a:t>Summary &amp; Recommendations</a:t>
            </a:r>
          </a:p>
        </p:txBody>
      </p:sp>
      <p:sp>
        <p:nvSpPr>
          <p:cNvPr id="3" name="Content Placeholder 2">
            <a:extLst>
              <a:ext uri="{FF2B5EF4-FFF2-40B4-BE49-F238E27FC236}">
                <a16:creationId xmlns:a16="http://schemas.microsoft.com/office/drawing/2014/main" id="{E06F158B-3761-FE22-4376-5845A4737833}"/>
              </a:ext>
            </a:extLst>
          </p:cNvPr>
          <p:cNvSpPr>
            <a:spLocks noGrp="1"/>
          </p:cNvSpPr>
          <p:nvPr>
            <p:ph sz="quarter" idx="13"/>
          </p:nvPr>
        </p:nvSpPr>
        <p:spPr>
          <a:xfrm>
            <a:off x="546946" y="2385272"/>
            <a:ext cx="9999134" cy="3597470"/>
          </a:xfrm>
        </p:spPr>
        <p:txBody>
          <a:bodyPr>
            <a:noAutofit/>
          </a:bodyPr>
          <a:lstStyle/>
          <a:p>
            <a:r>
              <a:rPr lang="en-US" sz="1600" dirty="0"/>
              <a:t>The report evaluates the three sales method: </a:t>
            </a:r>
            <a:r>
              <a:rPr lang="en-US" sz="1600" b="1" dirty="0"/>
              <a:t>Call</a:t>
            </a:r>
            <a:r>
              <a:rPr lang="en-US" sz="1600" dirty="0"/>
              <a:t>, </a:t>
            </a:r>
            <a:r>
              <a:rPr lang="en-US" sz="1600" b="1" dirty="0"/>
              <a:t>Email</a:t>
            </a:r>
            <a:r>
              <a:rPr lang="en-US" sz="1600" dirty="0"/>
              <a:t>, and </a:t>
            </a:r>
            <a:r>
              <a:rPr lang="en-US" sz="1600" b="1" dirty="0"/>
              <a:t>Email + Call</a:t>
            </a:r>
            <a:r>
              <a:rPr lang="en-US" sz="1600" dirty="0"/>
              <a:t>, by analyzing their </a:t>
            </a:r>
            <a:r>
              <a:rPr lang="en-US" sz="1600" b="1" dirty="0"/>
              <a:t>Average Weekly Revenue per Sales Method</a:t>
            </a:r>
            <a:r>
              <a:rPr lang="en-US" sz="1600" dirty="0"/>
              <a:t>. </a:t>
            </a:r>
          </a:p>
          <a:p>
            <a:r>
              <a:rPr lang="en-US" sz="1600" dirty="0"/>
              <a:t>The </a:t>
            </a:r>
            <a:r>
              <a:rPr lang="en-US" sz="1600" b="1" dirty="0"/>
              <a:t>Email + Call method</a:t>
            </a:r>
            <a:r>
              <a:rPr lang="en-US" sz="1600" dirty="0"/>
              <a:t> outperforms the others in both revenue generation and efficiency, requiring only 10 minutes per call. It is recommended to prioritize and scale this method by training the sales team, using automated email tools, and personalizing content for better customer engagement.</a:t>
            </a:r>
          </a:p>
          <a:p>
            <a:r>
              <a:rPr lang="en-US" sz="1600" dirty="0"/>
              <a:t>The </a:t>
            </a:r>
            <a:r>
              <a:rPr lang="en-US" sz="1600" b="1" dirty="0"/>
              <a:t>Email method</a:t>
            </a:r>
            <a:r>
              <a:rPr lang="en-US" sz="1600" dirty="0"/>
              <a:t> shows steady growth with low effort and should be enhanced by segmenting the audience and refining email messaging. </a:t>
            </a:r>
          </a:p>
          <a:p>
            <a:r>
              <a:rPr lang="en-US" sz="1600" dirty="0"/>
              <a:t>The </a:t>
            </a:r>
            <a:r>
              <a:rPr lang="en-US" sz="1600" b="1" dirty="0"/>
              <a:t>Call-only method</a:t>
            </a:r>
            <a:r>
              <a:rPr lang="en-US" sz="1600" dirty="0"/>
              <a:t>, while still contributing to revenue, is less efficient and more time-consuming, requiring 30 minutes per call. Resources should be shifted away from this method, focusing more on </a:t>
            </a:r>
            <a:r>
              <a:rPr lang="en-US" sz="1600" b="1" dirty="0"/>
              <a:t>Email + Call</a:t>
            </a:r>
            <a:r>
              <a:rPr lang="en-US" sz="1600" dirty="0"/>
              <a:t> to maximize impact.</a:t>
            </a:r>
          </a:p>
          <a:p>
            <a:r>
              <a:rPr lang="en-US" sz="1600" dirty="0"/>
              <a:t>Regular tracking of </a:t>
            </a:r>
            <a:r>
              <a:rPr lang="en-US" sz="1600" b="1" dirty="0"/>
              <a:t>weekly revenue</a:t>
            </a:r>
            <a:r>
              <a:rPr lang="en-US" sz="1600" dirty="0"/>
              <a:t> is crucial for adjusting strategies, while benchmarking against industry standards can help identify areas for improvement. </a:t>
            </a:r>
          </a:p>
          <a:p>
            <a:r>
              <a:rPr lang="en-US" sz="1600" dirty="0"/>
              <a:t>Overall, focusing on </a:t>
            </a:r>
            <a:r>
              <a:rPr lang="en-US" sz="1600" b="1" dirty="0"/>
              <a:t>Email + Call</a:t>
            </a:r>
            <a:r>
              <a:rPr lang="en-US" sz="1600" dirty="0"/>
              <a:t> will maximize revenue and improve sales performance.</a:t>
            </a:r>
          </a:p>
        </p:txBody>
      </p:sp>
    </p:spTree>
    <p:extLst>
      <p:ext uri="{BB962C8B-B14F-4D97-AF65-F5344CB8AC3E}">
        <p14:creationId xmlns:p14="http://schemas.microsoft.com/office/powerpoint/2010/main" val="263567026"/>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{82B920E6-632A-4214-8B2C-77AE4083A193}tf78853419_win32</Template>
  <TotalTime>0</TotalTime>
  <Words>1003</Words>
  <Application>Microsoft Office PowerPoint</Application>
  <PresentationFormat>Widescreen</PresentationFormat>
  <Paragraphs>84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Book</vt:lpstr>
      <vt:lpstr>Franklin Gothic Demi</vt:lpstr>
      <vt:lpstr>Custom</vt:lpstr>
      <vt:lpstr>Data Analyst Practical Exam</vt:lpstr>
      <vt:lpstr>Business Overview &amp; Objective</vt:lpstr>
      <vt:lpstr>Customer Engagement  How many customers were there for each approach?</vt:lpstr>
      <vt:lpstr>Revenue Analysis  What does the spread of revenue look like overall?</vt:lpstr>
      <vt:lpstr>Revenue Analysis  What does the spread of revenue look like for each sales method?</vt:lpstr>
      <vt:lpstr>Revenue Analysis  Was there any difference in revenue over time for each of the methods?</vt:lpstr>
      <vt:lpstr>Based on the data, which method would you recommend we continue to use?</vt:lpstr>
      <vt:lpstr> Business Metric to Focus On: Average Weekly Revenue per Sales Method</vt:lpstr>
      <vt:lpstr>Summary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uzma ahmad</dc:creator>
  <cp:lastModifiedBy>uzma ahmad</cp:lastModifiedBy>
  <cp:revision>1</cp:revision>
  <dcterms:created xsi:type="dcterms:W3CDTF">2025-02-04T18:09:38Z</dcterms:created>
  <dcterms:modified xsi:type="dcterms:W3CDTF">2025-02-05T00:16:31Z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