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Roboto"/>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QuattrocentoSans-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7" name="Shape 17"/>
        <p:cNvGrpSpPr/>
        <p:nvPr/>
      </p:nvGrpSpPr>
      <p:grpSpPr>
        <a:xfrm>
          <a:off x="0" y="0"/>
          <a:ext cx="0" cy="0"/>
          <a:chOff x="0" y="0"/>
          <a:chExt cx="0" cy="0"/>
        </a:xfrm>
      </p:grpSpPr>
      <p:sp>
        <p:nvSpPr>
          <p:cNvPr id="18" name="Google Shape;18;p2"/>
          <p:cNvSpPr/>
          <p:nvPr/>
        </p:nvSpPr>
        <p:spPr>
          <a:xfrm>
            <a:off x="254950" y="262784"/>
            <a:ext cx="11682101" cy="633243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9" name="Google Shape;19;p2"/>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spTree>
      <p:nvGrpSpPr>
        <p:cNvPr id="20" name="Shape 20"/>
        <p:cNvGrpSpPr/>
        <p:nvPr/>
      </p:nvGrpSpPr>
      <p:grpSpPr>
        <a:xfrm>
          <a:off x="0" y="0"/>
          <a:ext cx="0" cy="0"/>
          <a:chOff x="0" y="0"/>
          <a:chExt cx="0" cy="0"/>
        </a:xfrm>
      </p:grpSpPr>
      <p:sp>
        <p:nvSpPr>
          <p:cNvPr id="21" name="Google Shape;21;p3"/>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2" name="Google Shape;22;p3"/>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
        <p:nvSpPr>
          <p:cNvPr id="23" name="Google Shape;23;p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1200"/>
              <a:buFont typeface="Quattrocento Sans"/>
              <a:buNone/>
              <a:defRPr sz="1200">
                <a:solidFill>
                  <a:srgbClr val="3F3F3F"/>
                </a:solidFill>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
        <p:nvSpPr>
          <p:cNvPr id="25" name="Google Shape;25;p3"/>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marR="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28" name="Shape 28"/>
        <p:cNvGrpSpPr/>
        <p:nvPr/>
      </p:nvGrpSpPr>
      <p:grpSpPr>
        <a:xfrm>
          <a:off x="0" y="0"/>
          <a:ext cx="0" cy="0"/>
          <a:chOff x="0" y="0"/>
          <a:chExt cx="0" cy="0"/>
        </a:xfrm>
      </p:grpSpPr>
      <p:sp>
        <p:nvSpPr>
          <p:cNvPr id="29" name="Google Shape;29;p4"/>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 name="Google Shape;30;p4"/>
          <p:cNvSpPr/>
          <p:nvPr/>
        </p:nvSpPr>
        <p:spPr>
          <a:xfrm>
            <a:off x="254950" y="262784"/>
            <a:ext cx="11682101" cy="207264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1" name="Google Shape;31;p4"/>
          <p:cNvSpPr txBox="1"/>
          <p:nvPr>
            <p:ph type="title"/>
          </p:nvPr>
        </p:nvSpPr>
        <p:spPr>
          <a:xfrm>
            <a:off x="521208" y="1536192"/>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400"/>
              <a:buFont typeface="Quattrocento Sans"/>
              <a:buNone/>
              <a:defRPr sz="2400">
                <a:solidFill>
                  <a:srgbClr val="3F3F3F"/>
                </a:solidFill>
                <a:latin typeface="Quattrocento Sans"/>
                <a:ea typeface="Quattrocento Sans"/>
                <a:cs typeface="Quattrocento Sans"/>
                <a:sym typeface="Quattrocento Sans"/>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 name="Google Shape;11;p1"/>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Quattrocento Sans"/>
              <a:buNone/>
              <a:defRPr b="0" i="0" sz="2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1000"/>
              </a:spcBef>
              <a:spcAft>
                <a:spcPts val="0"/>
              </a:spcAft>
              <a:buClr>
                <a:schemeClr val="dk1"/>
              </a:buClr>
              <a:buSzPts val="1200"/>
              <a:buFont typeface="Quattrocento Sans"/>
              <a:buNone/>
              <a:defRPr b="0" i="0" sz="1200" u="none" cap="none" strike="noStrike">
                <a:solidFill>
                  <a:schemeClr val="dk1"/>
                </a:solidFill>
                <a:latin typeface="Quattrocento Sans"/>
                <a:ea typeface="Quattrocento Sans"/>
                <a:cs typeface="Quattrocento Sans"/>
                <a:sym typeface="Quattrocento Sans"/>
              </a:defRPr>
            </a:lvl1pPr>
            <a:lvl2pPr indent="-304800" lvl="1" marL="914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04800" lvl="5" marL="27432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6pPr>
            <a:lvl7pPr indent="-304800" lvl="6" marL="3200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7pPr>
            <a:lvl8pPr indent="-304800" lvl="7" marL="3657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12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 name="Google Shape;15;p1"/>
          <p:cNvSpPr txBox="1"/>
          <p:nvPr>
            <p:ph idx="12" type="sldNum"/>
          </p:nvPr>
        </p:nvSpPr>
        <p:spPr>
          <a:xfrm>
            <a:off x="8375904" y="62039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cxnSp>
        <p:nvCxnSpPr>
          <p:cNvPr id="16" name="Google Shape;16;p1"/>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hyperlink" Target="https://jaimetorresy.blogspot.com/p/introduccion-la-programacion.html" TargetMode="External"/><Relationship Id="rId5"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5"/>
          <p:cNvSpPr txBox="1"/>
          <p:nvPr>
            <p:ph idx="4294967295" type="ctrTitle"/>
          </p:nvPr>
        </p:nvSpPr>
        <p:spPr>
          <a:xfrm>
            <a:off x="838200" y="1164324"/>
            <a:ext cx="10515600" cy="2387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4800"/>
              <a:buFont typeface="Quattrocento Sans"/>
              <a:buNone/>
            </a:pPr>
            <a:r>
              <a:rPr lang="es-ES" sz="4800">
                <a:solidFill>
                  <a:schemeClr val="lt1"/>
                </a:solidFill>
              </a:rPr>
              <a:t>TIENDA DE MASCOTAS</a:t>
            </a:r>
            <a:endParaRPr/>
          </a:p>
        </p:txBody>
      </p:sp>
      <p:sp>
        <p:nvSpPr>
          <p:cNvPr id="39" name="Google Shape;39;p5"/>
          <p:cNvSpPr txBox="1"/>
          <p:nvPr>
            <p:ph idx="4294967295" type="subTitle"/>
          </p:nvPr>
        </p:nvSpPr>
        <p:spPr>
          <a:xfrm>
            <a:off x="6613072" y="4802275"/>
            <a:ext cx="4443900" cy="1137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2400"/>
              <a:buFont typeface="Quattrocento Sans"/>
              <a:buNone/>
            </a:pPr>
            <a:r>
              <a:rPr lang="es-ES" sz="1800">
                <a:solidFill>
                  <a:schemeClr val="lt1"/>
                </a:solidFill>
              </a:rPr>
              <a:t>Programación</a:t>
            </a:r>
            <a:r>
              <a:rPr lang="es-ES" sz="1800">
                <a:solidFill>
                  <a:schemeClr val="lt1"/>
                </a:solidFill>
              </a:rPr>
              <a:t> web 011V</a:t>
            </a:r>
            <a:endParaRPr sz="1800">
              <a:solidFill>
                <a:schemeClr val="lt1"/>
              </a:solidFill>
            </a:endParaRPr>
          </a:p>
          <a:p>
            <a:pPr indent="0" lvl="0" marL="0" marR="0" rtl="0" algn="r">
              <a:lnSpc>
                <a:spcPct val="150000"/>
              </a:lnSpc>
              <a:spcBef>
                <a:spcPts val="0"/>
              </a:spcBef>
              <a:spcAft>
                <a:spcPts val="0"/>
              </a:spcAft>
              <a:buClr>
                <a:schemeClr val="dk1"/>
              </a:buClr>
              <a:buSzPts val="2400"/>
              <a:buFont typeface="Quattrocento Sans"/>
              <a:buNone/>
            </a:pPr>
            <a:r>
              <a:rPr lang="es-ES" sz="1600">
                <a:solidFill>
                  <a:schemeClr val="lt1"/>
                </a:solidFill>
              </a:rPr>
              <a:t>Cesar Sanchez</a:t>
            </a:r>
            <a:endParaRPr sz="1600">
              <a:solidFill>
                <a:schemeClr val="lt1"/>
              </a:solidFill>
            </a:endParaRPr>
          </a:p>
          <a:p>
            <a:pPr indent="0" lvl="0" marL="0" marR="0" rtl="0" algn="r">
              <a:lnSpc>
                <a:spcPct val="150000"/>
              </a:lnSpc>
              <a:spcBef>
                <a:spcPts val="0"/>
              </a:spcBef>
              <a:spcAft>
                <a:spcPts val="0"/>
              </a:spcAft>
              <a:buClr>
                <a:schemeClr val="dk1"/>
              </a:buClr>
              <a:buSzPts val="2400"/>
              <a:buFont typeface="Quattrocento Sans"/>
              <a:buNone/>
            </a:pPr>
            <a:r>
              <a:rPr lang="es-ES" sz="1600">
                <a:solidFill>
                  <a:schemeClr val="lt1"/>
                </a:solidFill>
              </a:rPr>
              <a:t>Valentina Aguilar</a:t>
            </a:r>
            <a:endParaRPr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6"/>
          <p:cNvSpPr txBox="1"/>
          <p:nvPr>
            <p:ph type="title"/>
          </p:nvPr>
        </p:nvSpPr>
        <p:spPr>
          <a:xfrm>
            <a:off x="521207" y="448056"/>
            <a:ext cx="7457184" cy="6400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A3838"/>
              </a:buClr>
              <a:buSzPts val="2800"/>
              <a:buFont typeface="Quattrocento Sans"/>
              <a:buNone/>
            </a:pPr>
            <a:r>
              <a:rPr lang="es-ES"/>
              <a:t>Objetivos Principales del proyecto</a:t>
            </a:r>
            <a:endParaRPr>
              <a:latin typeface="Quattrocento Sans"/>
              <a:ea typeface="Quattrocento Sans"/>
              <a:cs typeface="Quattrocento Sans"/>
              <a:sym typeface="Quattrocento Sans"/>
            </a:endParaRPr>
          </a:p>
        </p:txBody>
      </p:sp>
      <p:sp>
        <p:nvSpPr>
          <p:cNvPr id="46" name="Google Shape;46;p6"/>
          <p:cNvSpPr txBox="1"/>
          <p:nvPr/>
        </p:nvSpPr>
        <p:spPr>
          <a:xfrm>
            <a:off x="541600" y="1524700"/>
            <a:ext cx="6037200" cy="4737600"/>
          </a:xfrm>
          <a:prstGeom prst="rect">
            <a:avLst/>
          </a:prstGeom>
          <a:noFill/>
          <a:ln>
            <a:noFill/>
          </a:ln>
        </p:spPr>
        <p:txBody>
          <a:bodyPr anchorCtr="0" anchor="t" bIns="45700" lIns="91425" spcFirstLastPara="1" rIns="91425" wrap="square" tIns="45700">
            <a:normAutofit fontScale="77500" lnSpcReduction="10000"/>
          </a:bodyPr>
          <a:lstStyle/>
          <a:p>
            <a:pPr indent="0" lvl="0" marL="0" marR="0" rtl="0" algn="l">
              <a:lnSpc>
                <a:spcPct val="150000"/>
              </a:lnSpc>
              <a:spcBef>
                <a:spcPts val="0"/>
              </a:spcBef>
              <a:spcAft>
                <a:spcPts val="0"/>
              </a:spcAft>
              <a:buClr>
                <a:srgbClr val="3F3F3F"/>
              </a:buClr>
              <a:buSzPct val="68384"/>
              <a:buFont typeface="Arial"/>
              <a:buNone/>
            </a:pPr>
            <a:r>
              <a:rPr b="0" i="0" lang="es-ES" sz="1754" u="none" cap="none" strike="noStrike">
                <a:solidFill>
                  <a:srgbClr val="3F3F3F"/>
                </a:solidFill>
                <a:latin typeface="Quattrocento Sans"/>
                <a:ea typeface="Quattrocento Sans"/>
                <a:cs typeface="Quattrocento Sans"/>
                <a:sym typeface="Quattrocento Sans"/>
              </a:rPr>
              <a:t>Como </a:t>
            </a:r>
            <a:r>
              <a:rPr lang="es-ES" sz="1754">
                <a:solidFill>
                  <a:srgbClr val="3F3F3F"/>
                </a:solidFill>
                <a:latin typeface="Quattrocento Sans"/>
                <a:ea typeface="Quattrocento Sans"/>
                <a:cs typeface="Quattrocento Sans"/>
                <a:sym typeface="Quattrocento Sans"/>
              </a:rPr>
              <a:t>página</a:t>
            </a:r>
            <a:r>
              <a:rPr b="0" i="0" lang="es-ES" sz="1754" u="none" cap="none" strike="noStrike">
                <a:solidFill>
                  <a:srgbClr val="3F3F3F"/>
                </a:solidFill>
                <a:latin typeface="Quattrocento Sans"/>
                <a:ea typeface="Quattrocento Sans"/>
                <a:cs typeface="Quattrocento Sans"/>
                <a:sym typeface="Quattrocento Sans"/>
              </a:rPr>
              <a:t> web orientada al consumo el objetivo es Contribuir al mejoramiento en la calidad de vida de las mascotas.</a:t>
            </a:r>
            <a:endParaRPr sz="1954"/>
          </a:p>
          <a:p>
            <a:pPr indent="0" lvl="0" marL="0" marR="0" rtl="0" algn="l">
              <a:lnSpc>
                <a:spcPct val="150000"/>
              </a:lnSpc>
              <a:spcBef>
                <a:spcPts val="1600"/>
              </a:spcBef>
              <a:spcAft>
                <a:spcPts val="0"/>
              </a:spcAft>
              <a:buClr>
                <a:srgbClr val="3F3F3F"/>
              </a:buClr>
              <a:buSzPct val="68384"/>
              <a:buFont typeface="Arial"/>
              <a:buNone/>
            </a:pPr>
            <a:r>
              <a:rPr b="0" i="0" lang="es-ES" sz="1754" u="none" cap="none" strike="noStrike">
                <a:solidFill>
                  <a:srgbClr val="3F3F3F"/>
                </a:solidFill>
                <a:latin typeface="Quattrocento Sans"/>
                <a:ea typeface="Quattrocento Sans"/>
                <a:cs typeface="Quattrocento Sans"/>
                <a:sym typeface="Quattrocento Sans"/>
              </a:rPr>
              <a:t>Como proyecto informáticos</a:t>
            </a:r>
            <a:endParaRPr sz="1954"/>
          </a:p>
          <a:p>
            <a:pPr indent="-250187" lvl="0" marL="228600" marR="0" rtl="0" algn="l">
              <a:lnSpc>
                <a:spcPct val="150000"/>
              </a:lnSpc>
              <a:spcBef>
                <a:spcPts val="1600"/>
              </a:spcBef>
              <a:spcAft>
                <a:spcPts val="0"/>
              </a:spcAft>
              <a:buClr>
                <a:srgbClr val="3F3F3F"/>
              </a:buClr>
              <a:buSzPct val="100000"/>
              <a:buFont typeface="Arial"/>
              <a:buChar char="•"/>
            </a:pPr>
            <a:r>
              <a:rPr b="0" i="0" lang="es-ES" sz="1754" u="none" cap="none" strike="noStrike">
                <a:solidFill>
                  <a:srgbClr val="3F3F3F"/>
                </a:solidFill>
                <a:latin typeface="Quattrocento Sans"/>
                <a:ea typeface="Quattrocento Sans"/>
                <a:cs typeface="Quattrocento Sans"/>
                <a:sym typeface="Quattrocento Sans"/>
              </a:rPr>
              <a:t>Diseñar una interfaz de usuario  fácil de usar utilizando HTML y CSS</a:t>
            </a:r>
            <a:endParaRPr sz="1954"/>
          </a:p>
          <a:p>
            <a:pPr indent="-250187" lvl="0" marL="228600" marR="0" rtl="0" algn="l">
              <a:lnSpc>
                <a:spcPct val="150000"/>
              </a:lnSpc>
              <a:spcBef>
                <a:spcPts val="2000"/>
              </a:spcBef>
              <a:spcAft>
                <a:spcPts val="0"/>
              </a:spcAft>
              <a:buClr>
                <a:srgbClr val="3F3F3F"/>
              </a:buClr>
              <a:buSzPct val="100000"/>
              <a:buFont typeface="Arial"/>
              <a:buChar char="•"/>
            </a:pPr>
            <a:r>
              <a:rPr b="0" i="0" lang="es-ES" sz="1754" u="none" cap="none" strike="noStrike">
                <a:solidFill>
                  <a:srgbClr val="3F3F3F"/>
                </a:solidFill>
                <a:latin typeface="Quattrocento Sans"/>
                <a:ea typeface="Quattrocento Sans"/>
                <a:cs typeface="Quattrocento Sans"/>
                <a:sym typeface="Quattrocento Sans"/>
              </a:rPr>
              <a:t>Utilizar Django como framework de desarrollo web para crear una aplicación que permita a los usuarios ver una lista de productos disponibles</a:t>
            </a:r>
            <a:r>
              <a:rPr lang="es-ES" sz="1754">
                <a:solidFill>
                  <a:srgbClr val="3F3F3F"/>
                </a:solidFill>
                <a:latin typeface="Quattrocento Sans"/>
                <a:ea typeface="Quattrocento Sans"/>
                <a:cs typeface="Quattrocento Sans"/>
                <a:sym typeface="Quattrocento Sans"/>
              </a:rPr>
              <a:t> y </a:t>
            </a:r>
            <a:r>
              <a:rPr b="0" i="0" lang="es-ES" sz="1754" u="none" cap="none" strike="noStrike">
                <a:solidFill>
                  <a:srgbClr val="3F3F3F"/>
                </a:solidFill>
                <a:latin typeface="Quattrocento Sans"/>
                <a:ea typeface="Quattrocento Sans"/>
                <a:cs typeface="Quattrocento Sans"/>
                <a:sym typeface="Quattrocento Sans"/>
              </a:rPr>
              <a:t>ver detalles de cada producto.</a:t>
            </a:r>
            <a:endParaRPr sz="1954"/>
          </a:p>
          <a:p>
            <a:pPr indent="-250187" lvl="0" marL="228600" marR="0" rtl="0" algn="l">
              <a:lnSpc>
                <a:spcPct val="150000"/>
              </a:lnSpc>
              <a:spcBef>
                <a:spcPts val="2000"/>
              </a:spcBef>
              <a:spcAft>
                <a:spcPts val="0"/>
              </a:spcAft>
              <a:buClr>
                <a:srgbClr val="3F3F3F"/>
              </a:buClr>
              <a:buSzPct val="100000"/>
              <a:buFont typeface="Arial"/>
              <a:buChar char="•"/>
            </a:pPr>
            <a:r>
              <a:rPr b="0" i="0" lang="es-ES" sz="1754" u="none" cap="none" strike="noStrike">
                <a:solidFill>
                  <a:srgbClr val="3F3F3F"/>
                </a:solidFill>
                <a:latin typeface="Quattrocento Sans"/>
                <a:ea typeface="Quattrocento Sans"/>
                <a:cs typeface="Quattrocento Sans"/>
                <a:sym typeface="Quattrocento Sans"/>
              </a:rPr>
              <a:t>Implementar un sistema de registro y autenticación de usuarios para que los clientes puedan crear cuentas, iniciar sesión y realizar compras.</a:t>
            </a:r>
            <a:endParaRPr sz="1954"/>
          </a:p>
          <a:p>
            <a:pPr indent="-163830" lvl="0" marL="228600" marR="0" rtl="0" algn="l">
              <a:lnSpc>
                <a:spcPct val="150000"/>
              </a:lnSpc>
              <a:spcBef>
                <a:spcPts val="2000"/>
              </a:spcBef>
              <a:spcAft>
                <a:spcPts val="0"/>
              </a:spcAft>
              <a:buClr>
                <a:srgbClr val="3F3F3F"/>
              </a:buClr>
              <a:buSzPct val="100000"/>
              <a:buFont typeface="Arial"/>
              <a:buNone/>
            </a:pPr>
            <a:r>
              <a:t/>
            </a:r>
            <a:endParaRPr b="0" i="0" sz="1200" u="none" cap="none" strike="noStrike">
              <a:solidFill>
                <a:srgbClr val="3F3F3F"/>
              </a:solidFill>
              <a:latin typeface="Quattrocento Sans"/>
              <a:ea typeface="Quattrocento Sans"/>
              <a:cs typeface="Quattrocento Sans"/>
              <a:sym typeface="Quattrocento Sans"/>
            </a:endParaRPr>
          </a:p>
          <a:p>
            <a:pPr indent="0" lvl="0" marL="0" marR="0" rtl="0" algn="l">
              <a:lnSpc>
                <a:spcPct val="150000"/>
              </a:lnSpc>
              <a:spcBef>
                <a:spcPts val="2000"/>
              </a:spcBef>
              <a:spcAft>
                <a:spcPts val="0"/>
              </a:spcAft>
              <a:buClr>
                <a:srgbClr val="3F3F3F"/>
              </a:buClr>
              <a:buSzPct val="100000"/>
              <a:buFont typeface="Arial"/>
              <a:buNone/>
            </a:pPr>
            <a:r>
              <a:t/>
            </a:r>
            <a:endParaRPr b="0" i="0" sz="1200" u="none" cap="none" strike="noStrike">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s-ES">
                <a:latin typeface="Quattrocento Sans"/>
                <a:ea typeface="Quattrocento Sans"/>
                <a:cs typeface="Quattrocento Sans"/>
                <a:sym typeface="Quattrocento Sans"/>
              </a:rPr>
              <a:t>Desafíos y soluciones</a:t>
            </a:r>
            <a:endParaRPr/>
          </a:p>
        </p:txBody>
      </p:sp>
      <p:sp>
        <p:nvSpPr>
          <p:cNvPr id="53" name="Google Shape;53;p7"/>
          <p:cNvSpPr txBox="1"/>
          <p:nvPr/>
        </p:nvSpPr>
        <p:spPr>
          <a:xfrm>
            <a:off x="5046498" y="458060"/>
            <a:ext cx="5110161" cy="471149"/>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b="0" i="0" sz="1200" u="none" cap="none" strike="noStrike">
              <a:solidFill>
                <a:srgbClr val="3F3F3F"/>
              </a:solidFill>
              <a:latin typeface="Quattrocento Sans"/>
              <a:ea typeface="Quattrocento Sans"/>
              <a:cs typeface="Quattrocento Sans"/>
              <a:sym typeface="Quattrocento Sans"/>
            </a:endParaRPr>
          </a:p>
        </p:txBody>
      </p:sp>
      <p:grpSp>
        <p:nvGrpSpPr>
          <p:cNvPr descr="Círculo pequeño con el número 1 en su interior para indicar que se encuentra en el paso 1" id="54" name="Google Shape;54;p7"/>
          <p:cNvGrpSpPr/>
          <p:nvPr/>
        </p:nvGrpSpPr>
        <p:grpSpPr>
          <a:xfrm>
            <a:off x="531552" y="1773435"/>
            <a:ext cx="558179" cy="409838"/>
            <a:chOff x="6953426" y="566712"/>
            <a:chExt cx="558179" cy="409838"/>
          </a:xfrm>
        </p:grpSpPr>
        <p:sp>
          <p:nvSpPr>
            <p:cNvPr descr="Círculo pequeño" id="55" name="Google Shape;55;p7"/>
            <p:cNvSpPr/>
            <p:nvPr/>
          </p:nvSpPr>
          <p:spPr>
            <a:xfrm>
              <a:off x="7025069" y="566712"/>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Número 1" id="56" name="Google Shape;56;p7"/>
            <p:cNvSpPr txBox="1"/>
            <p:nvPr/>
          </p:nvSpPr>
          <p:spPr>
            <a:xfrm>
              <a:off x="6953426" y="576086"/>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lt1"/>
                  </a:solidFill>
                  <a:latin typeface="Quattrocento Sans"/>
                  <a:ea typeface="Quattrocento Sans"/>
                  <a:cs typeface="Quattrocento Sans"/>
                  <a:sym typeface="Quattrocento Sans"/>
                </a:rPr>
                <a:t>1</a:t>
              </a:r>
              <a:endParaRPr/>
            </a:p>
          </p:txBody>
        </p:sp>
      </p:grpSp>
      <p:sp>
        <p:nvSpPr>
          <p:cNvPr id="57" name="Google Shape;57;p7"/>
          <p:cNvSpPr txBox="1"/>
          <p:nvPr/>
        </p:nvSpPr>
        <p:spPr>
          <a:xfrm>
            <a:off x="1056531" y="1506050"/>
            <a:ext cx="6877200" cy="9738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rPr b="0" i="0" lang="es-ES" sz="1200" u="none" cap="none" strike="noStrike">
                <a:solidFill>
                  <a:srgbClr val="3F3F3F"/>
                </a:solidFill>
                <a:latin typeface="Quattrocento Sans"/>
                <a:ea typeface="Quattrocento Sans"/>
                <a:cs typeface="Quattrocento Sans"/>
                <a:sym typeface="Quattrocento Sans"/>
              </a:rPr>
              <a:t>Un desafío que enfrentamos durante el desarrollo de nuestro proyecto en Django fue organizar adecuadamente la estructura de archivos en la capa de presentación, específicamente en las carpetas relacionadas con las plantillas (templates) y otros recursos visuales.</a:t>
            </a:r>
            <a:endParaRPr b="0" i="0" sz="1200" u="none" cap="none" strike="noStrike">
              <a:solidFill>
                <a:srgbClr val="3F3F3F"/>
              </a:solidFill>
              <a:latin typeface="Quattrocento Sans"/>
              <a:ea typeface="Quattrocento Sans"/>
              <a:cs typeface="Quattrocento Sans"/>
              <a:sym typeface="Quattrocento Sans"/>
            </a:endParaRPr>
          </a:p>
        </p:txBody>
      </p:sp>
      <p:grpSp>
        <p:nvGrpSpPr>
          <p:cNvPr descr="Círculo pequeño con el número 2 en su interior para indicar que se encuentra en el paso 2" id="58" name="Google Shape;58;p7"/>
          <p:cNvGrpSpPr/>
          <p:nvPr/>
        </p:nvGrpSpPr>
        <p:grpSpPr>
          <a:xfrm>
            <a:off x="531552" y="2509982"/>
            <a:ext cx="558179" cy="409838"/>
            <a:chOff x="6953426" y="711274"/>
            <a:chExt cx="558179" cy="409838"/>
          </a:xfrm>
        </p:grpSpPr>
        <p:sp>
          <p:nvSpPr>
            <p:cNvPr descr="Círculo pequeño" id="59" name="Google Shape;59;p7"/>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Número 2" id="60" name="Google Shape;60;p7"/>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lt1"/>
                  </a:solidFill>
                  <a:latin typeface="Quattrocento Sans"/>
                  <a:ea typeface="Quattrocento Sans"/>
                  <a:cs typeface="Quattrocento Sans"/>
                  <a:sym typeface="Quattrocento Sans"/>
                </a:rPr>
                <a:t>2</a:t>
              </a:r>
              <a:endParaRPr/>
            </a:p>
          </p:txBody>
        </p:sp>
      </p:grpSp>
      <p:sp>
        <p:nvSpPr>
          <p:cNvPr id="61" name="Google Shape;61;p7"/>
          <p:cNvSpPr txBox="1"/>
          <p:nvPr/>
        </p:nvSpPr>
        <p:spPr>
          <a:xfrm>
            <a:off x="1056513" y="2844450"/>
            <a:ext cx="4504252" cy="1065817"/>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b="0" i="0" sz="1200" u="none" cap="none" strike="noStrike">
              <a:solidFill>
                <a:srgbClr val="3F3F3F"/>
              </a:solidFill>
              <a:latin typeface="Quattrocento Sans"/>
              <a:ea typeface="Quattrocento Sans"/>
              <a:cs typeface="Quattrocento Sans"/>
              <a:sym typeface="Quattrocento Sans"/>
            </a:endParaRPr>
          </a:p>
        </p:txBody>
      </p:sp>
      <p:grpSp>
        <p:nvGrpSpPr>
          <p:cNvPr descr="Círculo pequeño con el número 3 en su interior para indicar que se encuentra en el paso 3" id="62" name="Google Shape;62;p7"/>
          <p:cNvGrpSpPr/>
          <p:nvPr/>
        </p:nvGrpSpPr>
        <p:grpSpPr>
          <a:xfrm>
            <a:off x="531552" y="4208299"/>
            <a:ext cx="558179" cy="409838"/>
            <a:chOff x="6953426" y="711274"/>
            <a:chExt cx="558179" cy="409838"/>
          </a:xfrm>
        </p:grpSpPr>
        <p:sp>
          <p:nvSpPr>
            <p:cNvPr descr="Círculo pequeño" id="63" name="Google Shape;63;p7"/>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Número 3" id="64" name="Google Shape;64;p7"/>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lt1"/>
                  </a:solidFill>
                  <a:latin typeface="Quattrocento Sans"/>
                  <a:ea typeface="Quattrocento Sans"/>
                  <a:cs typeface="Quattrocento Sans"/>
                  <a:sym typeface="Quattrocento Sans"/>
                </a:rPr>
                <a:t>3</a:t>
              </a:r>
              <a:endParaRPr/>
            </a:p>
          </p:txBody>
        </p:sp>
      </p:grpSp>
      <p:sp>
        <p:nvSpPr>
          <p:cNvPr id="65" name="Google Shape;65;p7"/>
          <p:cNvSpPr txBox="1"/>
          <p:nvPr/>
        </p:nvSpPr>
        <p:spPr>
          <a:xfrm>
            <a:off x="994735" y="3627875"/>
            <a:ext cx="9550500" cy="761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800"/>
              <a:buFont typeface="Arial"/>
              <a:buNone/>
            </a:pPr>
            <a:r>
              <a:rPr b="0" i="0" lang="es-ES" sz="1200" u="none" cap="none" strike="noStrike">
                <a:solidFill>
                  <a:srgbClr val="3F3F3F"/>
                </a:solidFill>
                <a:latin typeface="Quattrocento Sans"/>
                <a:ea typeface="Quattrocento Sans"/>
                <a:cs typeface="Quattrocento Sans"/>
                <a:sym typeface="Quattrocento Sans"/>
              </a:rPr>
              <a:t>Un desafío adicional que enfrentamos en nuestro proyecto Django fue recordar cómo integrar correctamente el CSS en nuestro código. Inicialmente, nos enfrentamos a dificultades para aplicar estilos visuales a nuestras plantillas y asegurarnos de que el CSS se cargara correctamente en el navegador. El problema radicaba en que no estábamos utilizando el enfoque adecuado para cargar y servir archivos CSS estáticos en Django. No recordábamos cómo</a:t>
            </a:r>
            <a:r>
              <a:rPr b="0" i="0" lang="es-ES" u="none" cap="none" strike="noStrike">
                <a:solidFill>
                  <a:srgbClr val="3F3F3F"/>
                </a:solidFill>
                <a:latin typeface="Quattrocento Sans"/>
                <a:ea typeface="Quattrocento Sans"/>
                <a:cs typeface="Quattrocento Sans"/>
                <a:sym typeface="Quattrocento Sans"/>
              </a:rPr>
              <a:t> </a:t>
            </a:r>
            <a:r>
              <a:rPr b="0" i="0" lang="es-ES" sz="1300" u="none" cap="none" strike="noStrike">
                <a:solidFill>
                  <a:srgbClr val="3F3F3F"/>
                </a:solidFill>
                <a:latin typeface="Quattrocento Sans"/>
                <a:ea typeface="Quattrocento Sans"/>
                <a:cs typeface="Quattrocento Sans"/>
                <a:sym typeface="Quattrocento Sans"/>
              </a:rPr>
              <a:t>integrar el CSS en nuestras plantillas y estábamos luchando para que los estilos se aplicaran correctamente.</a:t>
            </a:r>
            <a:endParaRPr sz="850"/>
          </a:p>
          <a:p>
            <a:pPr indent="0" lvl="0" marL="0" marR="0" rtl="0" algn="l">
              <a:lnSpc>
                <a:spcPct val="130000"/>
              </a:lnSpc>
              <a:spcBef>
                <a:spcPts val="2000"/>
              </a:spcBef>
              <a:spcAft>
                <a:spcPts val="0"/>
              </a:spcAft>
              <a:buClr>
                <a:srgbClr val="3F3F3F"/>
              </a:buClr>
              <a:buSzPts val="300"/>
              <a:buFont typeface="Arial"/>
              <a:buNone/>
            </a:pPr>
            <a:r>
              <a:t/>
            </a:r>
            <a:endParaRPr b="0" i="0" sz="600" u="none" cap="none" strike="noStrike">
              <a:solidFill>
                <a:srgbClr val="3F3F3F"/>
              </a:solidFill>
              <a:latin typeface="Quattrocento Sans"/>
              <a:ea typeface="Quattrocento Sans"/>
              <a:cs typeface="Quattrocento Sans"/>
              <a:sym typeface="Quattrocento Sans"/>
            </a:endParaRPr>
          </a:p>
        </p:txBody>
      </p:sp>
      <p:grpSp>
        <p:nvGrpSpPr>
          <p:cNvPr descr="Círculo pequeño con el número 4 en su interior para indicar que se encuentra en el paso 4" id="66" name="Google Shape;66;p7"/>
          <p:cNvGrpSpPr/>
          <p:nvPr/>
        </p:nvGrpSpPr>
        <p:grpSpPr>
          <a:xfrm>
            <a:off x="531552" y="5137379"/>
            <a:ext cx="558179" cy="409838"/>
            <a:chOff x="6953426" y="711274"/>
            <a:chExt cx="558179" cy="409838"/>
          </a:xfrm>
        </p:grpSpPr>
        <p:sp>
          <p:nvSpPr>
            <p:cNvPr descr="Círculo pequeño" id="67" name="Google Shape;67;p7"/>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Número 4" id="68" name="Google Shape;68;p7"/>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lt1"/>
                  </a:solidFill>
                  <a:latin typeface="Quattrocento Sans"/>
                  <a:ea typeface="Quattrocento Sans"/>
                  <a:cs typeface="Quattrocento Sans"/>
                  <a:sym typeface="Quattrocento Sans"/>
                </a:rPr>
                <a:t>4</a:t>
              </a:r>
              <a:endParaRPr/>
            </a:p>
          </p:txBody>
        </p:sp>
      </p:grpSp>
      <p:sp>
        <p:nvSpPr>
          <p:cNvPr id="69" name="Google Shape;69;p7"/>
          <p:cNvSpPr txBox="1"/>
          <p:nvPr/>
        </p:nvSpPr>
        <p:spPr>
          <a:xfrm>
            <a:off x="1056537" y="5177578"/>
            <a:ext cx="9100200" cy="1398600"/>
          </a:xfrm>
          <a:prstGeom prst="rect">
            <a:avLst/>
          </a:prstGeom>
          <a:noFill/>
          <a:ln>
            <a:noFill/>
          </a:ln>
        </p:spPr>
        <p:txBody>
          <a:bodyPr anchorCtr="0" anchor="t" bIns="45700" lIns="91425" spcFirstLastPara="1" rIns="91425" wrap="square" tIns="45700">
            <a:normAutofit/>
          </a:bodyPr>
          <a:lstStyle/>
          <a:p>
            <a:pPr indent="0" lvl="0" marL="0" marR="0" rtl="0" algn="l">
              <a:lnSpc>
                <a:spcPct val="200000"/>
              </a:lnSpc>
              <a:spcBef>
                <a:spcPts val="0"/>
              </a:spcBef>
              <a:spcAft>
                <a:spcPts val="0"/>
              </a:spcAft>
              <a:buClr>
                <a:srgbClr val="3F3F3F"/>
              </a:buClr>
              <a:buSzPts val="900"/>
              <a:buFont typeface="Arial"/>
              <a:buNone/>
            </a:pPr>
            <a:r>
              <a:rPr b="0" i="0" lang="es-ES" sz="1200" u="none" cap="none" strike="noStrike">
                <a:solidFill>
                  <a:srgbClr val="3F3F3F"/>
                </a:solidFill>
                <a:latin typeface="Quattrocento Sans"/>
                <a:ea typeface="Quattrocento Sans"/>
                <a:cs typeface="Quattrocento Sans"/>
                <a:sym typeface="Quattrocento Sans"/>
              </a:rPr>
              <a:t>Debido a la diversa cantidad de trabajo y a que perdimos a un compañero, terminamos subestimado los tiempos y procesos </a:t>
            </a:r>
            <a:r>
              <a:rPr lang="es-ES" sz="1200">
                <a:solidFill>
                  <a:srgbClr val="3F3F3F"/>
                </a:solidFill>
                <a:latin typeface="Quattrocento Sans"/>
                <a:ea typeface="Quattrocento Sans"/>
                <a:cs typeface="Quattrocento Sans"/>
                <a:sym typeface="Quattrocento Sans"/>
              </a:rPr>
              <a:t>de</a:t>
            </a:r>
            <a:r>
              <a:rPr b="0" i="0" lang="es-ES" sz="1200" u="none" cap="none" strike="noStrike">
                <a:solidFill>
                  <a:srgbClr val="3F3F3F"/>
                </a:solidFill>
                <a:latin typeface="Quattrocento Sans"/>
                <a:ea typeface="Quattrocento Sans"/>
                <a:cs typeface="Quattrocento Sans"/>
                <a:sym typeface="Quattrocento Sans"/>
              </a:rPr>
              <a:t> trabajos acumulados. Por lo que estuvimos dispersos al momento de avanzar en el proyecto.</a:t>
            </a:r>
            <a:endParaRPr b="0" i="0" sz="1200" u="none" cap="none" strike="noStrike">
              <a:solidFill>
                <a:srgbClr val="3F3F3F"/>
              </a:solidFill>
              <a:latin typeface="Quattrocento Sans"/>
              <a:ea typeface="Quattrocento Sans"/>
              <a:cs typeface="Quattrocento Sans"/>
              <a:sym typeface="Quattrocento Sans"/>
            </a:endParaRPr>
          </a:p>
          <a:p>
            <a:pPr indent="0" lvl="0" marL="0" marR="0" rtl="0" algn="l">
              <a:lnSpc>
                <a:spcPct val="200000"/>
              </a:lnSpc>
              <a:spcBef>
                <a:spcPts val="0"/>
              </a:spcBef>
              <a:spcAft>
                <a:spcPts val="0"/>
              </a:spcAft>
              <a:buClr>
                <a:srgbClr val="3F3F3F"/>
              </a:buClr>
              <a:buSzPts val="900"/>
              <a:buFont typeface="Arial"/>
              <a:buNone/>
            </a:pPr>
            <a:r>
              <a:t/>
            </a:r>
            <a:endParaRPr sz="1200">
              <a:solidFill>
                <a:srgbClr val="3F3F3F"/>
              </a:solidFill>
              <a:latin typeface="Quattrocento Sans"/>
              <a:ea typeface="Quattrocento Sans"/>
              <a:cs typeface="Quattrocento Sans"/>
              <a:sym typeface="Quattrocento Sans"/>
            </a:endParaRPr>
          </a:p>
          <a:p>
            <a:pPr indent="0" lvl="0" marL="0" marR="0" rtl="0" algn="l">
              <a:lnSpc>
                <a:spcPct val="200000"/>
              </a:lnSpc>
              <a:spcBef>
                <a:spcPts val="0"/>
              </a:spcBef>
              <a:spcAft>
                <a:spcPts val="0"/>
              </a:spcAft>
              <a:buClr>
                <a:srgbClr val="3F3F3F"/>
              </a:buClr>
              <a:buSzPts val="900"/>
              <a:buFont typeface="Arial"/>
              <a:buNone/>
            </a:pPr>
            <a:r>
              <a:rPr lang="es-ES" sz="1200">
                <a:solidFill>
                  <a:srgbClr val="3F3F3F"/>
                </a:solidFill>
                <a:latin typeface="Quattrocento Sans"/>
                <a:ea typeface="Quattrocento Sans"/>
                <a:cs typeface="Quattrocento Sans"/>
                <a:sym typeface="Quattrocento Sans"/>
              </a:rPr>
              <a:t>Perdimos la carpeta template.py en las repetidas cargar al codigo</a:t>
            </a:r>
            <a:endParaRPr sz="1200">
              <a:solidFill>
                <a:srgbClr val="3F3F3F"/>
              </a:solidFill>
              <a:latin typeface="Quattrocento Sans"/>
              <a:ea typeface="Quattrocento Sans"/>
              <a:cs typeface="Quattrocento Sans"/>
              <a:sym typeface="Quattrocento Sans"/>
            </a:endParaRPr>
          </a:p>
        </p:txBody>
      </p:sp>
      <p:sp>
        <p:nvSpPr>
          <p:cNvPr id="70" name="Google Shape;70;p7"/>
          <p:cNvSpPr txBox="1"/>
          <p:nvPr/>
        </p:nvSpPr>
        <p:spPr>
          <a:xfrm>
            <a:off x="1056525" y="2284700"/>
            <a:ext cx="67368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s-ES" sz="1200" u="none" cap="none" strike="noStrike">
                <a:solidFill>
                  <a:schemeClr val="dk1"/>
                </a:solidFill>
                <a:latin typeface="Quattrocento Sans"/>
                <a:ea typeface="Quattrocento Sans"/>
                <a:cs typeface="Quattrocento Sans"/>
                <a:sym typeface="Quattrocento Sans"/>
              </a:rPr>
              <a:t>Un desafío que enfrentamos al inicio de nuestro proyecto en Django fue utilizar de manera inadecuada la forma de mostrar información en las vistas. En lugar de seguir el enfoque adecuado de utilizar métodos de solicitud HTTP y generar contenido en las plantillas, estábamos utilizando el objeto HttpResponse directamente en nuestras vistas.</a:t>
            </a:r>
            <a:endParaRPr b="0" i="0" sz="1200" u="none" cap="none" strike="noStrike">
              <a:solidFill>
                <a:schemeClr val="dk1"/>
              </a:solidFill>
              <a:latin typeface="Quattrocento Sans"/>
              <a:ea typeface="Quattrocento Sans"/>
              <a:cs typeface="Quattrocento Sans"/>
              <a:sym typeface="Quattrocento Sans"/>
            </a:endParaRPr>
          </a:p>
        </p:txBody>
      </p:sp>
      <p:grpSp>
        <p:nvGrpSpPr>
          <p:cNvPr descr="Círculo pequeño con el número 4 en su interior para indicar que se encuentra en el paso 4" id="71" name="Google Shape;71;p7"/>
          <p:cNvGrpSpPr/>
          <p:nvPr/>
        </p:nvGrpSpPr>
        <p:grpSpPr>
          <a:xfrm>
            <a:off x="616977" y="6110379"/>
            <a:ext cx="558300" cy="662790"/>
            <a:chOff x="6953426" y="711274"/>
            <a:chExt cx="558300" cy="662790"/>
          </a:xfrm>
        </p:grpSpPr>
        <p:sp>
          <p:nvSpPr>
            <p:cNvPr descr="Círculo pequeño" id="72" name="Google Shape;72;p7"/>
            <p:cNvSpPr/>
            <p:nvPr/>
          </p:nvSpPr>
          <p:spPr>
            <a:xfrm>
              <a:off x="7025069" y="711274"/>
              <a:ext cx="409800" cy="409800"/>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Número 4" id="73" name="Google Shape;73;p7"/>
            <p:cNvSpPr txBox="1"/>
            <p:nvPr/>
          </p:nvSpPr>
          <p:spPr>
            <a:xfrm>
              <a:off x="6953426" y="727564"/>
              <a:ext cx="558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5</a:t>
              </a:r>
              <a:endParaRPr sz="18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s-ES">
                <a:latin typeface="Quattrocento Sans"/>
                <a:ea typeface="Quattrocento Sans"/>
                <a:cs typeface="Quattrocento Sans"/>
                <a:sym typeface="Quattrocento Sans"/>
              </a:rPr>
              <a:t>¿Como lo hicimos?</a:t>
            </a:r>
            <a:endParaRPr/>
          </a:p>
        </p:txBody>
      </p:sp>
      <p:sp>
        <p:nvSpPr>
          <p:cNvPr id="80" name="Google Shape;80;p8"/>
          <p:cNvSpPr txBox="1"/>
          <p:nvPr>
            <p:ph idx="4294967295" type="body"/>
          </p:nvPr>
        </p:nvSpPr>
        <p:spPr>
          <a:xfrm>
            <a:off x="541610" y="1431010"/>
            <a:ext cx="4557164" cy="479088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200"/>
              <a:buFont typeface="Quattrocento Sans"/>
              <a:buNone/>
            </a:pPr>
            <a:r>
              <a:rPr lang="es-ES" sz="1200">
                <a:solidFill>
                  <a:srgbClr val="3F3F3F"/>
                </a:solidFill>
                <a:latin typeface="Quattrocento Sans"/>
                <a:ea typeface="Quattrocento Sans"/>
                <a:cs typeface="Quattrocento Sans"/>
                <a:sym typeface="Quattrocento Sans"/>
              </a:rPr>
              <a:t>Usamos la plataforma “Visual Studio </a:t>
            </a:r>
            <a:r>
              <a:rPr lang="es-ES">
                <a:solidFill>
                  <a:srgbClr val="3F3F3F"/>
                </a:solidFill>
                <a:latin typeface="Quattrocento Sans"/>
                <a:ea typeface="Quattrocento Sans"/>
                <a:cs typeface="Quattrocento Sans"/>
                <a:sym typeface="Quattrocento Sans"/>
              </a:rPr>
              <a:t>C</a:t>
            </a:r>
            <a:r>
              <a:rPr lang="es-ES" sz="1200">
                <a:solidFill>
                  <a:srgbClr val="3F3F3F"/>
                </a:solidFill>
                <a:latin typeface="Quattrocento Sans"/>
                <a:ea typeface="Quattrocento Sans"/>
                <a:cs typeface="Quattrocento Sans"/>
                <a:sym typeface="Quattrocento Sans"/>
              </a:rPr>
              <a:t>ode” para desarrollar una platafor</a:t>
            </a:r>
            <a:r>
              <a:rPr lang="es-ES">
                <a:solidFill>
                  <a:srgbClr val="3F3F3F"/>
                </a:solidFill>
                <a:latin typeface="Quattrocento Sans"/>
                <a:ea typeface="Quattrocento Sans"/>
                <a:cs typeface="Quattrocento Sans"/>
                <a:sym typeface="Quattrocento Sans"/>
              </a:rPr>
              <a:t>ma web. Donde usamos las siguientes herramientas:</a:t>
            </a:r>
            <a:endParaRPr/>
          </a:p>
          <a:p>
            <a:pPr indent="-171450" lvl="0" marL="171450" rtl="0" algn="l">
              <a:lnSpc>
                <a:spcPct val="150000"/>
              </a:lnSpc>
              <a:spcBef>
                <a:spcPts val="1600"/>
              </a:spcBef>
              <a:spcAft>
                <a:spcPts val="0"/>
              </a:spcAft>
              <a:buClr>
                <a:srgbClr val="3F3F3F"/>
              </a:buClr>
              <a:buSzPts val="1200"/>
              <a:buFont typeface="Quattrocento Sans"/>
              <a:buChar char="-"/>
            </a:pPr>
            <a:r>
              <a:rPr lang="es-ES">
                <a:solidFill>
                  <a:srgbClr val="3F3F3F"/>
                </a:solidFill>
                <a:latin typeface="Quattrocento Sans"/>
                <a:ea typeface="Quattrocento Sans"/>
                <a:cs typeface="Quattrocento Sans"/>
                <a:sym typeface="Quattrocento Sans"/>
              </a:rPr>
              <a:t>CSS</a:t>
            </a:r>
            <a:endParaRPr/>
          </a:p>
          <a:p>
            <a:pPr indent="-171450" lvl="0" marL="171450" rtl="0" algn="l">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Python</a:t>
            </a:r>
            <a:endParaRPr/>
          </a:p>
          <a:p>
            <a:pPr indent="-171450" lvl="0" marL="171450" rtl="0" algn="l">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Django</a:t>
            </a:r>
            <a:endParaRPr/>
          </a:p>
          <a:p>
            <a:pPr indent="-171450" lvl="0" marL="171450" rtl="0" algn="l">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HTML</a:t>
            </a:r>
            <a:endParaRPr/>
          </a:p>
          <a:p>
            <a:pPr indent="-171450" lvl="0" marL="171450" rtl="0" algn="l">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Java</a:t>
            </a:r>
            <a:r>
              <a:rPr lang="es-ES">
                <a:solidFill>
                  <a:srgbClr val="3F3F3F"/>
                </a:solidFill>
                <a:latin typeface="Quattrocento Sans"/>
                <a:ea typeface="Quattrocento Sans"/>
                <a:cs typeface="Quattrocento Sans"/>
                <a:sym typeface="Quattrocento Sans"/>
              </a:rPr>
              <a:t>Script</a:t>
            </a:r>
            <a:endParaRPr/>
          </a:p>
          <a:p>
            <a:pPr indent="0" lvl="0" marL="0" rtl="0" algn="l">
              <a:lnSpc>
                <a:spcPct val="150000"/>
              </a:lnSpc>
              <a:spcBef>
                <a:spcPts val="1600"/>
              </a:spcBef>
              <a:spcAft>
                <a:spcPts val="0"/>
              </a:spcAft>
              <a:buClr>
                <a:srgbClr val="3F3F3F"/>
              </a:buClr>
              <a:buSzPts val="1200"/>
              <a:buFont typeface="Quattrocento Sans"/>
              <a:buNone/>
            </a:pPr>
            <a:r>
              <a:rPr lang="es-ES" sz="1200">
                <a:solidFill>
                  <a:srgbClr val="3F3F3F"/>
                </a:solidFill>
                <a:latin typeface="Quattrocento Sans"/>
                <a:ea typeface="Quattrocento Sans"/>
                <a:cs typeface="Quattrocento Sans"/>
                <a:sym typeface="Quattrocento Sans"/>
              </a:rPr>
              <a:t>Aprendimos a manejar los ficheros de Django como las views e importar módulos</a:t>
            </a:r>
            <a:r>
              <a:rPr lang="es-ES">
                <a:solidFill>
                  <a:srgbClr val="3F3F3F"/>
                </a:solidFill>
                <a:latin typeface="Quattrocento Sans"/>
                <a:ea typeface="Quattrocento Sans"/>
                <a:cs typeface="Quattrocento Sans"/>
                <a:sym typeface="Quattrocento Sans"/>
              </a:rPr>
              <a:t>.</a:t>
            </a:r>
            <a:r>
              <a:rPr lang="es-ES" sz="1200">
                <a:solidFill>
                  <a:srgbClr val="3F3F3F"/>
                </a:solidFill>
                <a:latin typeface="Quattrocento Sans"/>
                <a:ea typeface="Quattrocento Sans"/>
                <a:cs typeface="Quattrocento Sans"/>
                <a:sym typeface="Quattrocento Sans"/>
              </a:rPr>
              <a:t> Redirecciones con vistas  </a:t>
            </a:r>
            <a:endParaRPr/>
          </a:p>
          <a:p>
            <a:pPr indent="0" lvl="0" marL="0" rtl="0" algn="l">
              <a:lnSpc>
                <a:spcPct val="150000"/>
              </a:lnSpc>
              <a:spcBef>
                <a:spcPts val="1600"/>
              </a:spcBef>
              <a:spcAft>
                <a:spcPts val="0"/>
              </a:spcAft>
              <a:buClr>
                <a:schemeClr val="dk1"/>
              </a:buClr>
              <a:buSzPts val="1200"/>
              <a:buFont typeface="Quattrocento Sans"/>
              <a:buNone/>
            </a:pPr>
            <a:r>
              <a:t/>
            </a:r>
            <a:endParaRPr sz="1200">
              <a:solidFill>
                <a:srgbClr val="3F3F3F"/>
              </a:solidFill>
              <a:latin typeface="Quattrocento Sans"/>
              <a:ea typeface="Quattrocento Sans"/>
              <a:cs typeface="Quattrocento Sans"/>
              <a:sym typeface="Quattrocento Sans"/>
            </a:endParaRPr>
          </a:p>
        </p:txBody>
      </p:sp>
      <p:pic>
        <p:nvPicPr>
          <p:cNvPr id="81" name="Google Shape;81;p8"/>
          <p:cNvPicPr preferRelativeResize="0"/>
          <p:nvPr>
            <p:ph idx="1" type="body"/>
          </p:nvPr>
        </p:nvPicPr>
        <p:blipFill rotWithShape="1">
          <a:blip r:embed="rId3">
            <a:alphaModFix/>
          </a:blip>
          <a:srcRect b="0" l="0" r="0" t="0"/>
          <a:stretch/>
        </p:blipFill>
        <p:spPr>
          <a:xfrm>
            <a:off x="6854825" y="2265684"/>
            <a:ext cx="4416425" cy="2307582"/>
          </a:xfrm>
          <a:prstGeom prst="rect">
            <a:avLst/>
          </a:prstGeom>
          <a:noFill/>
          <a:ln>
            <a:noFill/>
          </a:ln>
        </p:spPr>
      </p:pic>
      <p:sp>
        <p:nvSpPr>
          <p:cNvPr id="82" name="Google Shape;82;p8"/>
          <p:cNvSpPr txBox="1"/>
          <p:nvPr/>
        </p:nvSpPr>
        <p:spPr>
          <a:xfrm>
            <a:off x="6854825" y="4573266"/>
            <a:ext cx="4416425"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900" u="sng" cap="none" strike="noStrike">
                <a:solidFill>
                  <a:schemeClr val="dk1"/>
                </a:solidFill>
                <a:latin typeface="Quattrocento Sans"/>
                <a:ea typeface="Quattrocento Sans"/>
                <a:cs typeface="Quattrocento Sans"/>
                <a:sym typeface="Quattrocento Sans"/>
                <a:hlinkClick r:id="rId4">
                  <a:extLst>
                    <a:ext uri="{A12FA001-AC4F-418D-AE19-62706E023703}">
                      <ahyp:hlinkClr val="tx"/>
                    </a:ext>
                  </a:extLst>
                </a:hlinkClick>
              </a:rPr>
              <a:t>Esta foto</a:t>
            </a:r>
            <a:r>
              <a:rPr b="0" i="0" lang="es-ES" sz="900" u="none" cap="none" strike="noStrike">
                <a:solidFill>
                  <a:schemeClr val="dk1"/>
                </a:solidFill>
                <a:latin typeface="Quattrocento Sans"/>
                <a:ea typeface="Quattrocento Sans"/>
                <a:cs typeface="Quattrocento Sans"/>
                <a:sym typeface="Quattrocento Sans"/>
              </a:rPr>
              <a:t> de Autor desconocido está bajo licencia </a:t>
            </a:r>
            <a:r>
              <a:rPr b="0" i="0" lang="es-ES" sz="900" u="sng" cap="none" strike="noStrike">
                <a:solidFill>
                  <a:schemeClr val="dk1"/>
                </a:solidFill>
                <a:latin typeface="Quattrocento Sans"/>
                <a:ea typeface="Quattrocento Sans"/>
                <a:cs typeface="Quattrocento Sans"/>
                <a:sym typeface="Quattrocento Sans"/>
                <a:hlinkClick r:id="rId5">
                  <a:extLst>
                    <a:ext uri="{A12FA001-AC4F-418D-AE19-62706E023703}">
                      <ahyp:hlinkClr val="tx"/>
                    </a:ext>
                  </a:extLst>
                </a:hlinkClick>
              </a:rPr>
              <a:t>CC BY-NC</a:t>
            </a:r>
            <a:endParaRPr sz="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s-ES">
                <a:latin typeface="Quattrocento Sans"/>
                <a:ea typeface="Quattrocento Sans"/>
                <a:cs typeface="Quattrocento Sans"/>
                <a:sym typeface="Quattrocento Sans"/>
              </a:rPr>
              <a:t>Que aprendimos sobre la marcha?</a:t>
            </a:r>
            <a:endParaRPr/>
          </a:p>
        </p:txBody>
      </p:sp>
      <p:sp>
        <p:nvSpPr>
          <p:cNvPr id="89" name="Google Shape;89;p9"/>
          <p:cNvSpPr txBox="1"/>
          <p:nvPr/>
        </p:nvSpPr>
        <p:spPr>
          <a:xfrm>
            <a:off x="541609" y="1455491"/>
            <a:ext cx="5110161" cy="471149"/>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actividades realizadas</a:t>
            </a:r>
            <a:r>
              <a:rPr lang="es-ES" sz="1200">
                <a:solidFill>
                  <a:srgbClr val="3F3F3F"/>
                </a:solidFill>
                <a:latin typeface="Quattrocento Sans"/>
                <a:ea typeface="Quattrocento Sans"/>
                <a:cs typeface="Quattrocento Sans"/>
                <a:sym typeface="Quattrocento Sans"/>
              </a:rPr>
              <a:t>":</a:t>
            </a:r>
            <a:endParaRPr/>
          </a:p>
        </p:txBody>
      </p:sp>
      <p:grpSp>
        <p:nvGrpSpPr>
          <p:cNvPr descr="Círculo pequeño con el número 1 en su interior para indicar que se encuentra en el paso 1" id="90" name="Google Shape;90;p9"/>
          <p:cNvGrpSpPr/>
          <p:nvPr/>
        </p:nvGrpSpPr>
        <p:grpSpPr>
          <a:xfrm>
            <a:off x="558723" y="1917997"/>
            <a:ext cx="558179" cy="409838"/>
            <a:chOff x="6953426" y="711274"/>
            <a:chExt cx="558179" cy="409838"/>
          </a:xfrm>
        </p:grpSpPr>
        <p:sp>
          <p:nvSpPr>
            <p:cNvPr descr="Círculo pequeño" id="91" name="Google Shape;91;p9"/>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1" id="92" name="Google Shape;92;p9"/>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1</a:t>
              </a:r>
              <a:endParaRPr/>
            </a:p>
          </p:txBody>
        </p:sp>
      </p:grpSp>
      <p:sp>
        <p:nvSpPr>
          <p:cNvPr id="93" name="Google Shape;93;p9"/>
          <p:cNvSpPr txBox="1"/>
          <p:nvPr/>
        </p:nvSpPr>
        <p:spPr>
          <a:xfrm>
            <a:off x="1066054" y="1958200"/>
            <a:ext cx="7764300" cy="10116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Templates separadas donde creamos una carpeta dentro de la aplicación llamada templates donde creamos ficheros y dentro de estas templates separadas tuvimos un </a:t>
            </a:r>
            <a:r>
              <a:rPr lang="es-ES" sz="1200">
                <a:solidFill>
                  <a:srgbClr val="3F3F3F"/>
                </a:solidFill>
                <a:latin typeface="Quattrocento Sans"/>
                <a:ea typeface="Quattrocento Sans"/>
                <a:cs typeface="Quattrocento Sans"/>
                <a:sym typeface="Quattrocento Sans"/>
              </a:rPr>
              <a:t>lenguaje</a:t>
            </a:r>
            <a:r>
              <a:rPr lang="es-ES" sz="1200">
                <a:solidFill>
                  <a:srgbClr val="3F3F3F"/>
                </a:solidFill>
                <a:latin typeface="Quattrocento Sans"/>
                <a:ea typeface="Quattrocento Sans"/>
                <a:cs typeface="Quattrocento Sans"/>
                <a:sym typeface="Quattrocento Sans"/>
              </a:rPr>
              <a:t> de templates  adaptado  para nosotros tener un lenguaje </a:t>
            </a:r>
            <a:r>
              <a:rPr lang="es-ES" sz="1200">
                <a:solidFill>
                  <a:srgbClr val="3F3F3F"/>
                </a:solidFill>
                <a:latin typeface="Quattrocento Sans"/>
                <a:ea typeface="Quattrocento Sans"/>
                <a:cs typeface="Quattrocento Sans"/>
                <a:sym typeface="Quattrocento Sans"/>
              </a:rPr>
              <a:t>distinto</a:t>
            </a:r>
            <a:r>
              <a:rPr lang="es-ES" sz="1200">
                <a:solidFill>
                  <a:srgbClr val="3F3F3F"/>
                </a:solidFill>
                <a:latin typeface="Quattrocento Sans"/>
                <a:ea typeface="Quattrocento Sans"/>
                <a:cs typeface="Quattrocento Sans"/>
                <a:sym typeface="Quattrocento Sans"/>
              </a:rPr>
              <a:t> del lenguaje Python que tenemos en las vistas y controladores , allí metimos html y un lenguaje de </a:t>
            </a:r>
            <a:r>
              <a:rPr lang="es-ES" sz="1200">
                <a:solidFill>
                  <a:srgbClr val="3F3F3F"/>
                </a:solidFill>
                <a:latin typeface="Quattrocento Sans"/>
                <a:ea typeface="Quattrocento Sans"/>
                <a:cs typeface="Quattrocento Sans"/>
                <a:sym typeface="Quattrocento Sans"/>
              </a:rPr>
              <a:t>plantillas</a:t>
            </a:r>
            <a:r>
              <a:rPr lang="es-ES" sz="1200">
                <a:solidFill>
                  <a:srgbClr val="3F3F3F"/>
                </a:solidFill>
                <a:latin typeface="Quattrocento Sans"/>
                <a:ea typeface="Quattrocento Sans"/>
                <a:cs typeface="Quattrocento Sans"/>
                <a:sym typeface="Quattrocento Sans"/>
              </a:rPr>
              <a:t> específicos esto para diferenciar la parte visual de la parte de la la </a:t>
            </a:r>
            <a:r>
              <a:rPr lang="es-ES" sz="1200">
                <a:solidFill>
                  <a:srgbClr val="3F3F3F"/>
                </a:solidFill>
                <a:latin typeface="Quattrocento Sans"/>
                <a:ea typeface="Quattrocento Sans"/>
                <a:cs typeface="Quattrocento Sans"/>
                <a:sym typeface="Quattrocento Sans"/>
              </a:rPr>
              <a:t>lógica</a:t>
            </a:r>
            <a:r>
              <a:rPr lang="es-ES" sz="1200">
                <a:solidFill>
                  <a:srgbClr val="3F3F3F"/>
                </a:solidFill>
                <a:latin typeface="Quattrocento Sans"/>
                <a:ea typeface="Quattrocento Sans"/>
                <a:cs typeface="Quattrocento Sans"/>
                <a:sym typeface="Quattrocento Sans"/>
              </a:rPr>
              <a:t> de la app</a:t>
            </a:r>
            <a:endParaRPr/>
          </a:p>
        </p:txBody>
      </p:sp>
      <p:grpSp>
        <p:nvGrpSpPr>
          <p:cNvPr descr="Círculo pequeño con el número 2 en su interior para indicar que se encuentra en el paso 2" id="94" name="Google Shape;94;p9"/>
          <p:cNvGrpSpPr/>
          <p:nvPr/>
        </p:nvGrpSpPr>
        <p:grpSpPr>
          <a:xfrm>
            <a:off x="558723" y="2946975"/>
            <a:ext cx="558179" cy="409838"/>
            <a:chOff x="6953426" y="711274"/>
            <a:chExt cx="558179" cy="409838"/>
          </a:xfrm>
        </p:grpSpPr>
        <p:sp>
          <p:nvSpPr>
            <p:cNvPr descr="Círculo pequeño" id="95" name="Google Shape;95;p9"/>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2" id="96" name="Google Shape;96;p9"/>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2</a:t>
              </a:r>
              <a:endParaRPr/>
            </a:p>
          </p:txBody>
        </p:sp>
      </p:grpSp>
      <p:sp>
        <p:nvSpPr>
          <p:cNvPr id="97" name="Google Shape;97;p9"/>
          <p:cNvSpPr txBox="1"/>
          <p:nvPr/>
        </p:nvSpPr>
        <p:spPr>
          <a:xfrm>
            <a:off x="1066038" y="2987167"/>
            <a:ext cx="2967236" cy="172551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U</a:t>
            </a:r>
            <a:r>
              <a:rPr lang="es-ES" sz="1200">
                <a:solidFill>
                  <a:srgbClr val="3F3F3F"/>
                </a:solidFill>
                <a:latin typeface="Quattrocento Sans"/>
                <a:ea typeface="Quattrocento Sans"/>
                <a:cs typeface="Quattrocento Sans"/>
                <a:sym typeface="Quattrocento Sans"/>
              </a:rPr>
              <a:t>sar el </a:t>
            </a:r>
            <a:r>
              <a:rPr lang="es-ES" sz="1200">
                <a:solidFill>
                  <a:srgbClr val="3F3F3F"/>
                </a:solidFill>
                <a:latin typeface="Quattrocento Sans"/>
                <a:ea typeface="Quattrocento Sans"/>
                <a:cs typeface="Quattrocento Sans"/>
                <a:sym typeface="Quattrocento Sans"/>
              </a:rPr>
              <a:t>método</a:t>
            </a:r>
            <a:r>
              <a:rPr lang="es-ES" sz="1200">
                <a:solidFill>
                  <a:srgbClr val="3F3F3F"/>
                </a:solidFill>
                <a:latin typeface="Quattrocento Sans"/>
                <a:ea typeface="Quattrocento Sans"/>
                <a:cs typeface="Quattrocento Sans"/>
                <a:sym typeface="Quattrocento Sans"/>
              </a:rPr>
              <a:t> pach </a:t>
            </a:r>
            <a:r>
              <a:rPr lang="es-ES" sz="1200">
                <a:solidFill>
                  <a:srgbClr val="3F3F3F"/>
                </a:solidFill>
                <a:latin typeface="Quattrocento Sans"/>
                <a:ea typeface="Quattrocento Sans"/>
                <a:cs typeface="Quattrocento Sans"/>
                <a:sym typeface="Quattrocento Sans"/>
              </a:rPr>
              <a:t>vacío</a:t>
            </a:r>
            <a:r>
              <a:rPr lang="es-ES" sz="1200">
                <a:solidFill>
                  <a:srgbClr val="3F3F3F"/>
                </a:solidFill>
                <a:latin typeface="Quattrocento Sans"/>
                <a:ea typeface="Quattrocento Sans"/>
                <a:cs typeface="Quattrocento Sans"/>
                <a:sym typeface="Quattrocento Sans"/>
              </a:rPr>
              <a:t> para evitar el error 404 creando rutas, </a:t>
            </a:r>
            <a:endParaRPr/>
          </a:p>
        </p:txBody>
      </p:sp>
      <p:grpSp>
        <p:nvGrpSpPr>
          <p:cNvPr descr="Círculo pequeño con el número 3 en su interior para indicar que se encuentra en el paso 3" id="98" name="Google Shape;98;p9"/>
          <p:cNvGrpSpPr/>
          <p:nvPr/>
        </p:nvGrpSpPr>
        <p:grpSpPr>
          <a:xfrm>
            <a:off x="557319" y="4454760"/>
            <a:ext cx="558179" cy="409838"/>
            <a:chOff x="6953426" y="711274"/>
            <a:chExt cx="558179" cy="409838"/>
          </a:xfrm>
        </p:grpSpPr>
        <p:sp>
          <p:nvSpPr>
            <p:cNvPr descr="Círculo pequeño" id="99" name="Google Shape;99;p9"/>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3" id="100" name="Google Shape;100;p9"/>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3</a:t>
              </a:r>
              <a:endParaRPr/>
            </a:p>
          </p:txBody>
        </p:sp>
      </p:grpSp>
      <p:sp>
        <p:nvSpPr>
          <p:cNvPr id="101" name="Google Shape;101;p9"/>
          <p:cNvSpPr txBox="1"/>
          <p:nvPr/>
        </p:nvSpPr>
        <p:spPr>
          <a:xfrm>
            <a:off x="558728" y="3618412"/>
            <a:ext cx="8227800" cy="19020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3F3F3F"/>
              </a:buClr>
              <a:buSzPts val="1110"/>
              <a:buFont typeface="Arial"/>
              <a:buNone/>
            </a:pPr>
            <a:r>
              <a:t/>
            </a:r>
            <a:endParaRPr sz="1495">
              <a:latin typeface="Quattrocento Sans"/>
              <a:ea typeface="Quattrocento Sans"/>
              <a:cs typeface="Quattrocento Sans"/>
              <a:sym typeface="Quattrocento Sans"/>
            </a:endParaRPr>
          </a:p>
          <a:p>
            <a:pPr indent="-228600" lvl="0" marL="457200" rtl="0" algn="l">
              <a:lnSpc>
                <a:spcPct val="95000"/>
              </a:lnSpc>
              <a:spcBef>
                <a:spcPts val="1500"/>
              </a:spcBef>
              <a:spcAft>
                <a:spcPts val="0"/>
              </a:spcAft>
              <a:buClr>
                <a:schemeClr val="dk2"/>
              </a:buClr>
              <a:buSzPts val="1110"/>
              <a:buFont typeface="Roboto"/>
              <a:buNone/>
            </a:pPr>
            <a:r>
              <a:rPr lang="es-ES" sz="1310">
                <a:solidFill>
                  <a:schemeClr val="dk2"/>
                </a:solidFill>
                <a:latin typeface="Quattrocento Sans"/>
                <a:ea typeface="Quattrocento Sans"/>
                <a:cs typeface="Quattrocento Sans"/>
                <a:sym typeface="Quattrocento Sans"/>
              </a:rPr>
              <a:t>Para la </a:t>
            </a:r>
            <a:r>
              <a:rPr lang="es-ES" sz="1310">
                <a:solidFill>
                  <a:schemeClr val="dk2"/>
                </a:solidFill>
                <a:latin typeface="Quattrocento Sans"/>
                <a:ea typeface="Quattrocento Sans"/>
                <a:cs typeface="Quattrocento Sans"/>
                <a:sym typeface="Quattrocento Sans"/>
              </a:rPr>
              <a:t>sección</a:t>
            </a:r>
            <a:r>
              <a:rPr lang="es-ES" sz="1310">
                <a:solidFill>
                  <a:schemeClr val="dk2"/>
                </a:solidFill>
                <a:latin typeface="Quattrocento Sans"/>
                <a:ea typeface="Quattrocento Sans"/>
                <a:cs typeface="Quattrocento Sans"/>
                <a:sym typeface="Quattrocento Sans"/>
              </a:rPr>
              <a:t> tienda necesitaba mostrar alguna </a:t>
            </a:r>
            <a:r>
              <a:rPr lang="es-ES" sz="1310">
                <a:solidFill>
                  <a:schemeClr val="dk2"/>
                </a:solidFill>
                <a:latin typeface="Quattrocento Sans"/>
                <a:ea typeface="Quattrocento Sans"/>
                <a:cs typeface="Quattrocento Sans"/>
                <a:sym typeface="Quattrocento Sans"/>
              </a:rPr>
              <a:t>acción</a:t>
            </a:r>
            <a:r>
              <a:rPr lang="es-ES" sz="1310">
                <a:solidFill>
                  <a:schemeClr val="dk2"/>
                </a:solidFill>
                <a:latin typeface="Quattrocento Sans"/>
                <a:ea typeface="Quattrocento Sans"/>
                <a:cs typeface="Quattrocento Sans"/>
                <a:sym typeface="Quattrocento Sans"/>
              </a:rPr>
              <a:t> cuando se </a:t>
            </a:r>
            <a:r>
              <a:rPr lang="es-ES" sz="1310">
                <a:solidFill>
                  <a:schemeClr val="dk2"/>
                </a:solidFill>
                <a:latin typeface="Quattrocento Sans"/>
                <a:ea typeface="Quattrocento Sans"/>
                <a:cs typeface="Quattrocento Sans"/>
                <a:sym typeface="Quattrocento Sans"/>
              </a:rPr>
              <a:t>selecciona</a:t>
            </a:r>
            <a:r>
              <a:rPr lang="es-ES" sz="1310">
                <a:solidFill>
                  <a:schemeClr val="dk2"/>
                </a:solidFill>
                <a:latin typeface="Quattrocento Sans"/>
                <a:ea typeface="Quattrocento Sans"/>
                <a:cs typeface="Quattrocento Sans"/>
                <a:sym typeface="Quattrocento Sans"/>
              </a:rPr>
              <a:t> un </a:t>
            </a:r>
            <a:r>
              <a:rPr lang="es-ES" sz="1310">
                <a:solidFill>
                  <a:schemeClr val="dk2"/>
                </a:solidFill>
                <a:latin typeface="Quattrocento Sans"/>
                <a:ea typeface="Quattrocento Sans"/>
                <a:cs typeface="Quattrocento Sans"/>
                <a:sym typeface="Quattrocento Sans"/>
              </a:rPr>
              <a:t>artículo</a:t>
            </a:r>
            <a:r>
              <a:rPr lang="es-ES" sz="1310">
                <a:solidFill>
                  <a:schemeClr val="dk2"/>
                </a:solidFill>
                <a:latin typeface="Quattrocento Sans"/>
                <a:ea typeface="Quattrocento Sans"/>
                <a:cs typeface="Quattrocento Sans"/>
                <a:sym typeface="Quattrocento Sans"/>
              </a:rPr>
              <a:t> para ellos </a:t>
            </a:r>
            <a:r>
              <a:rPr lang="es-ES" sz="1310">
                <a:solidFill>
                  <a:schemeClr val="dk2"/>
                </a:solidFill>
                <a:latin typeface="Quattrocento Sans"/>
                <a:ea typeface="Quattrocento Sans"/>
                <a:cs typeface="Quattrocento Sans"/>
                <a:sym typeface="Quattrocento Sans"/>
              </a:rPr>
              <a:t>decidí</a:t>
            </a:r>
            <a:r>
              <a:rPr lang="es-ES" sz="1310">
                <a:solidFill>
                  <a:schemeClr val="dk2"/>
                </a:solidFill>
                <a:latin typeface="Quattrocento Sans"/>
                <a:ea typeface="Quattrocento Sans"/>
                <a:cs typeface="Quattrocento Sans"/>
                <a:sym typeface="Quattrocento Sans"/>
              </a:rPr>
              <a:t> </a:t>
            </a:r>
            <a:r>
              <a:rPr lang="es-ES" sz="1310">
                <a:solidFill>
                  <a:schemeClr val="dk2"/>
                </a:solidFill>
                <a:latin typeface="Quattrocento Sans"/>
                <a:ea typeface="Quattrocento Sans"/>
                <a:cs typeface="Quattrocento Sans"/>
                <a:sym typeface="Quattrocento Sans"/>
              </a:rPr>
              <a:t>utilizar</a:t>
            </a:r>
            <a:r>
              <a:rPr lang="es-ES" sz="1310">
                <a:solidFill>
                  <a:schemeClr val="dk2"/>
                </a:solidFill>
                <a:latin typeface="Quattrocento Sans"/>
                <a:ea typeface="Quattrocento Sans"/>
                <a:cs typeface="Quattrocento Sans"/>
                <a:sym typeface="Quattrocento Sans"/>
              </a:rPr>
              <a:t> una función JavaScript llamada </a:t>
            </a:r>
            <a:r>
              <a:rPr lang="es-ES" sz="1171">
                <a:solidFill>
                  <a:schemeClr val="dk2"/>
                </a:solidFill>
                <a:latin typeface="Quattrocento Sans"/>
                <a:ea typeface="Quattrocento Sans"/>
                <a:cs typeface="Quattrocento Sans"/>
                <a:sym typeface="Quattrocento Sans"/>
              </a:rPr>
              <a:t>showAlert()</a:t>
            </a:r>
            <a:r>
              <a:rPr lang="es-ES" sz="1310">
                <a:solidFill>
                  <a:schemeClr val="dk2"/>
                </a:solidFill>
                <a:latin typeface="Quattrocento Sans"/>
                <a:ea typeface="Quattrocento Sans"/>
                <a:cs typeface="Quattrocento Sans"/>
                <a:sym typeface="Quattrocento Sans"/>
              </a:rPr>
              <a:t> que se activa cuando se hace clic en el botón "detalle". Esta función muestra una alerta con un mensaje específico.</a:t>
            </a:r>
            <a:endParaRPr sz="1310">
              <a:solidFill>
                <a:schemeClr val="dk2"/>
              </a:solidFill>
              <a:latin typeface="Quattrocento Sans"/>
              <a:ea typeface="Quattrocento Sans"/>
              <a:cs typeface="Quattrocento Sans"/>
              <a:sym typeface="Quattrocento Sans"/>
            </a:endParaRPr>
          </a:p>
          <a:p>
            <a:pPr indent="-228600" lvl="0" marL="457200" rtl="0" algn="l">
              <a:lnSpc>
                <a:spcPct val="95000"/>
              </a:lnSpc>
              <a:spcBef>
                <a:spcPts val="0"/>
              </a:spcBef>
              <a:spcAft>
                <a:spcPts val="0"/>
              </a:spcAft>
              <a:buClr>
                <a:schemeClr val="dk2"/>
              </a:buClr>
              <a:buSzPts val="1310"/>
              <a:buFont typeface="Quattrocento Sans"/>
              <a:buNone/>
            </a:pPr>
            <a:r>
              <a:rPr lang="es-ES" sz="1310">
                <a:solidFill>
                  <a:schemeClr val="dk2"/>
                </a:solidFill>
                <a:latin typeface="Quattrocento Sans"/>
                <a:ea typeface="Quattrocento Sans"/>
                <a:cs typeface="Quattrocento Sans"/>
                <a:sym typeface="Quattrocento Sans"/>
              </a:rPr>
              <a:t>A continuación, hay una sección identificada con el ID "nosotros", que contiene una lista de productos representados como tarjetas. Cada tarjeta muestra una imagen, botones de "detalle" y "Comprar", y un campo de entrada para la cantidad del producto seleccionado.</a:t>
            </a:r>
            <a:endParaRPr sz="1310">
              <a:solidFill>
                <a:schemeClr val="dk2"/>
              </a:solidFill>
              <a:latin typeface="Quattrocento Sans"/>
              <a:ea typeface="Quattrocento Sans"/>
              <a:cs typeface="Quattrocento Sans"/>
              <a:sym typeface="Quattrocento Sans"/>
            </a:endParaRPr>
          </a:p>
          <a:p>
            <a:pPr indent="0" lvl="0" marL="0" marR="0" rtl="0" algn="l">
              <a:lnSpc>
                <a:spcPct val="130000"/>
              </a:lnSpc>
              <a:spcBef>
                <a:spcPts val="3000"/>
              </a:spcBef>
              <a:spcAft>
                <a:spcPts val="0"/>
              </a:spcAft>
              <a:buClr>
                <a:srgbClr val="3F3F3F"/>
              </a:buClr>
              <a:buSzPts val="1110"/>
              <a:buFont typeface="Arial"/>
              <a:buNone/>
            </a:pPr>
            <a:r>
              <a:t/>
            </a:r>
            <a:endParaRPr sz="1310">
              <a:solidFill>
                <a:srgbClr val="3F3F3F"/>
              </a:solidFill>
              <a:latin typeface="Quattrocento Sans"/>
              <a:ea typeface="Quattrocento Sans"/>
              <a:cs typeface="Quattrocento Sans"/>
              <a:sym typeface="Quattrocento Sans"/>
            </a:endParaRPr>
          </a:p>
        </p:txBody>
      </p:sp>
      <p:sp>
        <p:nvSpPr>
          <p:cNvPr id="102" name="Google Shape;102;p9"/>
          <p:cNvSpPr txBox="1"/>
          <p:nvPr/>
        </p:nvSpPr>
        <p:spPr>
          <a:xfrm>
            <a:off x="628962" y="5781994"/>
            <a:ext cx="3449878" cy="80130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D24726"/>
              </a:buClr>
              <a:buSzPts val="1200"/>
              <a:buFont typeface="Arial"/>
              <a:buNone/>
            </a:pPr>
            <a:r>
              <a:rPr lang="es-ES" sz="1200">
                <a:solidFill>
                  <a:srgbClr val="D24726"/>
                </a:solidFill>
                <a:latin typeface="Quattrocento Sans"/>
                <a:ea typeface="Quattrocento Sans"/>
                <a:cs typeface="Quattrocento Sans"/>
                <a:sym typeface="Quattrocento Sans"/>
              </a:rPr>
              <a:t>Sugerencia: </a:t>
            </a:r>
            <a:r>
              <a:rPr lang="es-ES" sz="1200">
                <a:solidFill>
                  <a:srgbClr val="404040"/>
                </a:solidFill>
                <a:latin typeface="Quattrocento Sans"/>
                <a:ea typeface="Quattrocento Sans"/>
                <a:cs typeface="Quattrocento Sans"/>
                <a:sym typeface="Quattrocento Sans"/>
              </a:rPr>
              <a:t>Con las opciones de efectos, </a:t>
            </a:r>
            <a:r>
              <a:rPr lang="es-ES" sz="1200">
                <a:solidFill>
                  <a:srgbClr val="3F3F3F"/>
                </a:solidFill>
                <a:latin typeface="Quattrocento Sans"/>
                <a:ea typeface="Quattrocento Sans"/>
                <a:cs typeface="Quattrocento Sans"/>
                <a:sym typeface="Quattrocento Sans"/>
              </a:rPr>
              <a:t>dispone incluso de más alternativas para la transición Transformación.</a:t>
            </a:r>
            <a:endParaRPr/>
          </a:p>
        </p:txBody>
      </p:sp>
      <p:cxnSp>
        <p:nvCxnSpPr>
          <p:cNvPr descr="Línea de color gris claro que separa las imágenes del texto de Transformación" id="103" name="Google Shape;103;p9"/>
          <p:cNvCxnSpPr/>
          <p:nvPr/>
        </p:nvCxnSpPr>
        <p:spPr>
          <a:xfrm>
            <a:off x="8893306" y="1279056"/>
            <a:ext cx="0" cy="4892700"/>
          </a:xfrm>
          <a:prstGeom prst="straightConnector1">
            <a:avLst/>
          </a:prstGeom>
          <a:noFill/>
          <a:ln cap="flat" cmpd="sng" w="9525">
            <a:solidFill>
              <a:srgbClr val="D0CECE"/>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541596" y="440700"/>
            <a:ext cx="108453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s-ES"/>
              <a:t>Pasos para </a:t>
            </a:r>
            <a:r>
              <a:rPr lang="es-ES">
                <a:latin typeface="Quattrocento Sans"/>
                <a:ea typeface="Quattrocento Sans"/>
                <a:cs typeface="Quattrocento Sans"/>
                <a:sym typeface="Quattrocento Sans"/>
              </a:rPr>
              <a:t>Trabajar de forma conjunt</a:t>
            </a:r>
            <a:r>
              <a:rPr lang="es-ES"/>
              <a:t>a</a:t>
            </a:r>
            <a:endParaRPr/>
          </a:p>
        </p:txBody>
      </p:sp>
      <p:sp>
        <p:nvSpPr>
          <p:cNvPr id="110" name="Google Shape;110;p10"/>
          <p:cNvSpPr txBox="1"/>
          <p:nvPr>
            <p:ph idx="4294967295" type="body"/>
          </p:nvPr>
        </p:nvSpPr>
        <p:spPr>
          <a:xfrm>
            <a:off x="541600" y="1431000"/>
            <a:ext cx="3816300" cy="4334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200"/>
              <a:buFont typeface="Quattrocento Sans"/>
              <a:buNone/>
            </a:pPr>
            <a:r>
              <a:rPr lang="es-ES">
                <a:solidFill>
                  <a:srgbClr val="3F3F3F"/>
                </a:solidFill>
              </a:rPr>
              <a:t>el primer paso fue organizarnos y repartirnos las tareas </a:t>
            </a:r>
            <a:endParaRPr>
              <a:solidFill>
                <a:srgbClr val="3F3F3F"/>
              </a:solidFill>
            </a:endParaRPr>
          </a:p>
          <a:p>
            <a:pPr indent="0" lvl="0" marL="0" rtl="0" algn="l">
              <a:lnSpc>
                <a:spcPct val="150000"/>
              </a:lnSpc>
              <a:spcBef>
                <a:spcPts val="0"/>
              </a:spcBef>
              <a:spcAft>
                <a:spcPts val="0"/>
              </a:spcAft>
              <a:buClr>
                <a:srgbClr val="3F3F3F"/>
              </a:buClr>
              <a:buSzPts val="1200"/>
              <a:buFont typeface="Quattrocento Sans"/>
              <a:buNone/>
            </a:pPr>
            <a:r>
              <a:rPr lang="es-ES">
                <a:solidFill>
                  <a:srgbClr val="3F3F3F"/>
                </a:solidFill>
              </a:rPr>
              <a:t>el trabajo </a:t>
            </a:r>
            <a:r>
              <a:rPr lang="es-ES">
                <a:solidFill>
                  <a:srgbClr val="3F3F3F"/>
                </a:solidFill>
              </a:rPr>
              <a:t>debía</a:t>
            </a:r>
            <a:r>
              <a:rPr lang="es-ES">
                <a:solidFill>
                  <a:srgbClr val="3F3F3F"/>
                </a:solidFill>
              </a:rPr>
              <a:t> contener html+js+img</a:t>
            </a:r>
            <a:endParaRPr>
              <a:solidFill>
                <a:srgbClr val="3F3F3F"/>
              </a:solidFill>
            </a:endParaRPr>
          </a:p>
          <a:p>
            <a:pPr indent="0" lvl="0" marL="0" rtl="0" algn="l">
              <a:lnSpc>
                <a:spcPct val="150000"/>
              </a:lnSpc>
              <a:spcBef>
                <a:spcPts val="0"/>
              </a:spcBef>
              <a:spcAft>
                <a:spcPts val="0"/>
              </a:spcAft>
              <a:buClr>
                <a:srgbClr val="3F3F3F"/>
              </a:buClr>
              <a:buSzPts val="1200"/>
              <a:buFont typeface="Quattrocento Sans"/>
              <a:buNone/>
            </a:pPr>
            <a:r>
              <a:rPr lang="es-ES">
                <a:solidFill>
                  <a:srgbClr val="3F3F3F"/>
                </a:solidFill>
              </a:rPr>
              <a:t>sección</a:t>
            </a:r>
            <a:r>
              <a:rPr lang="es-ES">
                <a:solidFill>
                  <a:srgbClr val="3F3F3F"/>
                </a:solidFill>
              </a:rPr>
              <a:t> inicio, tienda, nosotros, contacto</a:t>
            </a:r>
            <a:br>
              <a:rPr lang="es-ES" sz="1200">
                <a:solidFill>
                  <a:srgbClr val="3F3F3F"/>
                </a:solidFill>
                <a:latin typeface="Quattrocento Sans"/>
                <a:ea typeface="Quattrocento Sans"/>
                <a:cs typeface="Quattrocento Sans"/>
                <a:sym typeface="Quattrocento Sans"/>
              </a:rPr>
            </a:br>
            <a:r>
              <a:rPr lang="es-ES" sz="1200">
                <a:solidFill>
                  <a:srgbClr val="3F3F3F"/>
                </a:solidFill>
                <a:latin typeface="Quattrocento Sans"/>
                <a:ea typeface="Quattrocento Sans"/>
                <a:cs typeface="Quattrocento Sans"/>
                <a:sym typeface="Quattrocento Sans"/>
              </a:rPr>
              <a:t>Funciona de la siguiente manera:</a:t>
            </a:r>
            <a:endParaRPr/>
          </a:p>
        </p:txBody>
      </p:sp>
      <p:grpSp>
        <p:nvGrpSpPr>
          <p:cNvPr descr="Círculo pequeño con el número 1 en su interior para indicar que se encuentra en el paso 1" id="111" name="Google Shape;111;p10"/>
          <p:cNvGrpSpPr/>
          <p:nvPr/>
        </p:nvGrpSpPr>
        <p:grpSpPr>
          <a:xfrm>
            <a:off x="558723" y="4531632"/>
            <a:ext cx="558179" cy="409838"/>
            <a:chOff x="6953426" y="711274"/>
            <a:chExt cx="558179" cy="409838"/>
          </a:xfrm>
        </p:grpSpPr>
        <p:sp>
          <p:nvSpPr>
            <p:cNvPr descr="Círculo pequeño" id="112" name="Google Shape;112;p10"/>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1" id="113" name="Google Shape;113;p10"/>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1</a:t>
              </a:r>
              <a:endParaRPr/>
            </a:p>
          </p:txBody>
        </p:sp>
      </p:grpSp>
      <p:sp>
        <p:nvSpPr>
          <p:cNvPr id="114" name="Google Shape;114;p10"/>
          <p:cNvSpPr txBox="1"/>
          <p:nvPr/>
        </p:nvSpPr>
        <p:spPr>
          <a:xfrm>
            <a:off x="1066039" y="4571824"/>
            <a:ext cx="2696774" cy="148461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en esta </a:t>
            </a:r>
            <a:r>
              <a:rPr lang="es-ES" sz="1200">
                <a:solidFill>
                  <a:srgbClr val="3F3F3F"/>
                </a:solidFill>
                <a:latin typeface="Quattrocento Sans"/>
                <a:ea typeface="Quattrocento Sans"/>
                <a:cs typeface="Quattrocento Sans"/>
                <a:sym typeface="Quattrocento Sans"/>
              </a:rPr>
              <a:t>sección</a:t>
            </a:r>
            <a:r>
              <a:rPr lang="es-ES" sz="1200">
                <a:solidFill>
                  <a:srgbClr val="3F3F3F"/>
                </a:solidFill>
                <a:latin typeface="Quattrocento Sans"/>
                <a:ea typeface="Quattrocento Sans"/>
                <a:cs typeface="Quattrocento Sans"/>
                <a:sym typeface="Quattrocento Sans"/>
              </a:rPr>
              <a:t> usamos js e incluimos los botones para entregar mensajes al usuario </a:t>
            </a:r>
            <a:r>
              <a:rPr lang="es-ES" sz="1200">
                <a:solidFill>
                  <a:srgbClr val="3F3F3F"/>
                </a:solidFill>
                <a:latin typeface="Quattrocento Sans"/>
                <a:ea typeface="Quattrocento Sans"/>
                <a:cs typeface="Quattrocento Sans"/>
                <a:sym typeface="Quattrocento Sans"/>
              </a:rPr>
              <a:t>. para esto utilizamos la </a:t>
            </a:r>
            <a:r>
              <a:rPr lang="es-ES" sz="1200">
                <a:solidFill>
                  <a:srgbClr val="3F3F3F"/>
                </a:solidFill>
                <a:latin typeface="Quattrocento Sans"/>
                <a:ea typeface="Quattrocento Sans"/>
                <a:cs typeface="Quattrocento Sans"/>
                <a:sym typeface="Quattrocento Sans"/>
              </a:rPr>
              <a:t>función</a:t>
            </a:r>
            <a:r>
              <a:rPr lang="es-ES" sz="1200">
                <a:solidFill>
                  <a:srgbClr val="3F3F3F"/>
                </a:solidFill>
                <a:latin typeface="Quattrocento Sans"/>
                <a:ea typeface="Quattrocento Sans"/>
                <a:cs typeface="Quattrocento Sans"/>
                <a:sym typeface="Quattrocento Sans"/>
              </a:rPr>
              <a:t> s</a:t>
            </a:r>
            <a:r>
              <a:rPr lang="es-ES" sz="1171">
                <a:solidFill>
                  <a:schemeClr val="dk2"/>
                </a:solidFill>
                <a:latin typeface="Quattrocento Sans"/>
                <a:ea typeface="Quattrocento Sans"/>
                <a:cs typeface="Quattrocento Sans"/>
                <a:sym typeface="Quattrocento Sans"/>
              </a:rPr>
              <a:t>howAlert()</a:t>
            </a:r>
            <a:endParaRPr/>
          </a:p>
        </p:txBody>
      </p:sp>
      <p:grpSp>
        <p:nvGrpSpPr>
          <p:cNvPr descr="Círculo pequeño con el número 2 en su interior para indicar que se encuentra en el paso 2" id="115" name="Google Shape;115;p10"/>
          <p:cNvGrpSpPr/>
          <p:nvPr/>
        </p:nvGrpSpPr>
        <p:grpSpPr>
          <a:xfrm>
            <a:off x="4249102" y="4531632"/>
            <a:ext cx="558179" cy="409838"/>
            <a:chOff x="6953426" y="711274"/>
            <a:chExt cx="558179" cy="409838"/>
          </a:xfrm>
        </p:grpSpPr>
        <p:sp>
          <p:nvSpPr>
            <p:cNvPr descr="Círculo pequeño" id="116" name="Google Shape;116;p10"/>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2" id="117" name="Google Shape;117;p10"/>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2</a:t>
              </a:r>
              <a:endParaRPr/>
            </a:p>
          </p:txBody>
        </p:sp>
      </p:grpSp>
      <p:sp>
        <p:nvSpPr>
          <p:cNvPr id="118" name="Google Shape;118;p10"/>
          <p:cNvSpPr txBox="1"/>
          <p:nvPr/>
        </p:nvSpPr>
        <p:spPr>
          <a:xfrm>
            <a:off x="4747855" y="4571824"/>
            <a:ext cx="3106367" cy="1324053"/>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Cuando hay otros usuarios en la presentación, se muestra mediante un marcador quién está en cada diapositiva...</a:t>
            </a:r>
            <a:endParaRPr/>
          </a:p>
        </p:txBody>
      </p:sp>
      <p:grpSp>
        <p:nvGrpSpPr>
          <p:cNvPr descr="Círculo pequeño con el número 3 en su interior para indicar que se encuentra en el paso 3" id="119" name="Google Shape;119;p10"/>
          <p:cNvGrpSpPr/>
          <p:nvPr/>
        </p:nvGrpSpPr>
        <p:grpSpPr>
          <a:xfrm>
            <a:off x="7930921" y="4531632"/>
            <a:ext cx="558179" cy="409838"/>
            <a:chOff x="6953426" y="711274"/>
            <a:chExt cx="558179" cy="409838"/>
          </a:xfrm>
        </p:grpSpPr>
        <p:sp>
          <p:nvSpPr>
            <p:cNvPr descr="Círculo pequeño" id="120" name="Google Shape;120;p10"/>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3" id="121" name="Google Shape;121;p10"/>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3</a:t>
              </a:r>
              <a:endParaRPr/>
            </a:p>
          </p:txBody>
        </p:sp>
      </p:grpSp>
      <p:sp>
        <p:nvSpPr>
          <p:cNvPr id="122" name="Google Shape;122;p10"/>
          <p:cNvSpPr txBox="1"/>
          <p:nvPr/>
        </p:nvSpPr>
        <p:spPr>
          <a:xfrm>
            <a:off x="8335800" y="4571825"/>
            <a:ext cx="3486900" cy="1964700"/>
          </a:xfrm>
          <a:prstGeom prst="rect">
            <a:avLst/>
          </a:prstGeom>
          <a:noFill/>
          <a:ln>
            <a:noFill/>
          </a:ln>
        </p:spPr>
        <p:txBody>
          <a:bodyPr anchorCtr="0" anchor="t" bIns="45700" lIns="91425" spcFirstLastPara="1" rIns="91425" wrap="square" tIns="45700">
            <a:normAutofit fontScale="70000" lnSpcReduction="20000"/>
          </a:bodyPr>
          <a:lstStyle/>
          <a:p>
            <a:pPr indent="-228600" lvl="0" marL="457200" rtl="0" algn="l">
              <a:lnSpc>
                <a:spcPct val="115000"/>
              </a:lnSpc>
              <a:spcBef>
                <a:spcPts val="1500"/>
              </a:spcBef>
              <a:spcAft>
                <a:spcPts val="0"/>
              </a:spcAft>
              <a:buClr>
                <a:schemeClr val="dk1"/>
              </a:buClr>
              <a:buSzPct val="100000"/>
              <a:buFont typeface="Roboto"/>
              <a:buNone/>
            </a:pPr>
            <a:r>
              <a:rPr lang="es-ES" sz="1200">
                <a:solidFill>
                  <a:schemeClr val="dk1"/>
                </a:solidFill>
                <a:latin typeface="Roboto"/>
                <a:ea typeface="Roboto"/>
                <a:cs typeface="Roboto"/>
                <a:sym typeface="Roboto"/>
              </a:rPr>
              <a:t>Hay una sección identificada con el ID "nosotros" que representa la galería de imágenes. Cada imagen se muestra en una tarjeta (</a:t>
            </a:r>
            <a:r>
              <a:rPr lang="es-ES" sz="1050">
                <a:solidFill>
                  <a:schemeClr val="dk1"/>
                </a:solidFill>
                <a:latin typeface="Courier New"/>
                <a:ea typeface="Courier New"/>
                <a:cs typeface="Courier New"/>
                <a:sym typeface="Courier New"/>
              </a:rPr>
              <a:t>&lt;div class="card"&gt;</a:t>
            </a:r>
            <a:r>
              <a:rPr lang="es-ES" sz="1200">
                <a:solidFill>
                  <a:schemeClr val="dk1"/>
                </a:solidFill>
                <a:latin typeface="Roboto"/>
                <a:ea typeface="Roboto"/>
                <a:cs typeface="Roboto"/>
                <a:sym typeface="Roboto"/>
              </a:rPr>
              <a:t>) con la etiqueta </a:t>
            </a:r>
            <a:r>
              <a:rPr lang="es-ES" sz="1050">
                <a:solidFill>
                  <a:schemeClr val="dk1"/>
                </a:solidFill>
                <a:latin typeface="Courier New"/>
                <a:ea typeface="Courier New"/>
                <a:cs typeface="Courier New"/>
                <a:sym typeface="Courier New"/>
              </a:rPr>
              <a:t>&lt;img&gt;</a:t>
            </a:r>
            <a:r>
              <a:rPr lang="es-ES" sz="1200">
                <a:solidFill>
                  <a:schemeClr val="dk1"/>
                </a:solidFill>
                <a:latin typeface="Roboto"/>
                <a:ea typeface="Roboto"/>
                <a:cs typeface="Roboto"/>
                <a:sym typeface="Roboto"/>
              </a:rPr>
              <a:t> que contiene la ruta de la imagen. Las imágenes se obtienen utilizando la etiqueta de Django </a:t>
            </a:r>
            <a:r>
              <a:rPr lang="es-ES" sz="1050">
                <a:solidFill>
                  <a:schemeClr val="dk1"/>
                </a:solidFill>
                <a:latin typeface="Courier New"/>
                <a:ea typeface="Courier New"/>
                <a:cs typeface="Courier New"/>
                <a:sym typeface="Courier New"/>
              </a:rPr>
              <a:t>{% static %}</a:t>
            </a:r>
            <a:r>
              <a:rPr lang="es-ES" sz="1200">
                <a:solidFill>
                  <a:schemeClr val="dk1"/>
                </a:solidFill>
                <a:latin typeface="Roboto"/>
                <a:ea typeface="Roboto"/>
                <a:cs typeface="Roboto"/>
                <a:sym typeface="Roboto"/>
              </a:rPr>
              <a:t>, lo que indica que las imágenes están ubicadas en una carpeta de archivos estáticos.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ct val="100000"/>
              <a:buFont typeface="Roboto"/>
              <a:buNone/>
            </a:pPr>
            <a:r>
              <a:rPr lang="es-ES" sz="1200">
                <a:solidFill>
                  <a:schemeClr val="dk1"/>
                </a:solidFill>
                <a:latin typeface="Roboto"/>
                <a:ea typeface="Roboto"/>
                <a:cs typeface="Roboto"/>
                <a:sym typeface="Roboto"/>
              </a:rPr>
              <a:t>Cada imagen se coloca dentro de un </a:t>
            </a:r>
            <a:r>
              <a:rPr lang="es-ES" sz="1050">
                <a:solidFill>
                  <a:schemeClr val="dk1"/>
                </a:solidFill>
                <a:latin typeface="Courier New"/>
                <a:ea typeface="Courier New"/>
                <a:cs typeface="Courier New"/>
                <a:sym typeface="Courier New"/>
              </a:rPr>
              <a:t>&lt;div&gt;</a:t>
            </a:r>
            <a:r>
              <a:rPr lang="es-ES" sz="1200">
                <a:solidFill>
                  <a:schemeClr val="dk1"/>
                </a:solidFill>
                <a:latin typeface="Roboto"/>
                <a:ea typeface="Roboto"/>
                <a:cs typeface="Roboto"/>
                <a:sym typeface="Roboto"/>
              </a:rPr>
              <a:t> con la clase "col-md-4", lo que significa que se mostrarán tres imágenes en cada fila en dispositivos de tamaño mediano. Además, se les asigna la clase "card-img-top" para que se muestren correctamente en la parte superior de cada tarjeta.</a:t>
            </a:r>
            <a:endParaRPr sz="1200">
              <a:solidFill>
                <a:schemeClr val="dk1"/>
              </a:solidFill>
              <a:latin typeface="Roboto"/>
              <a:ea typeface="Roboto"/>
              <a:cs typeface="Roboto"/>
              <a:sym typeface="Roboto"/>
            </a:endParaRPr>
          </a:p>
          <a:p>
            <a:pPr indent="0" lvl="0" marL="0" marR="0" rtl="0" algn="l">
              <a:lnSpc>
                <a:spcPct val="150000"/>
              </a:lnSpc>
              <a:spcBef>
                <a:spcPts val="1500"/>
              </a:spcBef>
              <a:spcAft>
                <a:spcPts val="0"/>
              </a:spcAft>
              <a:buClr>
                <a:srgbClr val="3F3F3F"/>
              </a:buClr>
              <a:buSzPct val="100000"/>
              <a:buFont typeface="Arial"/>
              <a:buNone/>
            </a:pPr>
            <a:r>
              <a:t/>
            </a:r>
            <a:endParaRPr sz="1200">
              <a:solidFill>
                <a:srgbClr val="3F3F3F"/>
              </a:solidFill>
              <a:latin typeface="Quattrocento Sans"/>
              <a:ea typeface="Quattrocento Sans"/>
              <a:cs typeface="Quattrocento Sans"/>
              <a:sym typeface="Quattrocento Sans"/>
            </a:endParaRPr>
          </a:p>
        </p:txBody>
      </p:sp>
      <p:pic>
        <p:nvPicPr>
          <p:cNvPr id="123" name="Google Shape;123;p10"/>
          <p:cNvPicPr preferRelativeResize="0"/>
          <p:nvPr/>
        </p:nvPicPr>
        <p:blipFill>
          <a:blip r:embed="rId3">
            <a:alphaModFix/>
          </a:blip>
          <a:stretch>
            <a:fillRect/>
          </a:stretch>
        </p:blipFill>
        <p:spPr>
          <a:xfrm>
            <a:off x="541606" y="2841929"/>
            <a:ext cx="3204033" cy="1544000"/>
          </a:xfrm>
          <a:prstGeom prst="rect">
            <a:avLst/>
          </a:prstGeom>
          <a:noFill/>
          <a:ln>
            <a:noFill/>
          </a:ln>
        </p:spPr>
      </p:pic>
      <p:pic>
        <p:nvPicPr>
          <p:cNvPr id="124" name="Google Shape;124;p10"/>
          <p:cNvPicPr preferRelativeResize="0"/>
          <p:nvPr/>
        </p:nvPicPr>
        <p:blipFill>
          <a:blip r:embed="rId4">
            <a:alphaModFix/>
          </a:blip>
          <a:stretch>
            <a:fillRect/>
          </a:stretch>
        </p:blipFill>
        <p:spPr>
          <a:xfrm>
            <a:off x="4510300" y="3055179"/>
            <a:ext cx="2752497" cy="1324050"/>
          </a:xfrm>
          <a:prstGeom prst="rect">
            <a:avLst/>
          </a:prstGeom>
          <a:noFill/>
          <a:ln>
            <a:noFill/>
          </a:ln>
        </p:spPr>
      </p:pic>
      <p:pic>
        <p:nvPicPr>
          <p:cNvPr id="125" name="Google Shape;125;p10"/>
          <p:cNvPicPr preferRelativeResize="0"/>
          <p:nvPr/>
        </p:nvPicPr>
        <p:blipFill>
          <a:blip r:embed="rId5">
            <a:alphaModFix/>
          </a:blip>
          <a:stretch>
            <a:fillRect/>
          </a:stretch>
        </p:blipFill>
        <p:spPr>
          <a:xfrm>
            <a:off x="8703648" y="2974895"/>
            <a:ext cx="2521952" cy="148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es-ES"/>
              <a:t>codigo realizado  perdido y corregido</a:t>
            </a:r>
            <a:endParaRPr/>
          </a:p>
        </p:txBody>
      </p:sp>
      <p:sp>
        <p:nvSpPr>
          <p:cNvPr id="132" name="Google Shape;132;p11"/>
          <p:cNvSpPr txBox="1"/>
          <p:nvPr/>
        </p:nvSpPr>
        <p:spPr>
          <a:xfrm>
            <a:off x="541609" y="1296100"/>
            <a:ext cx="6093106" cy="123647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en esta breve </a:t>
            </a:r>
            <a:r>
              <a:rPr lang="es-ES" sz="1200">
                <a:solidFill>
                  <a:srgbClr val="3F3F3F"/>
                </a:solidFill>
                <a:latin typeface="Quattrocento Sans"/>
                <a:ea typeface="Quattrocento Sans"/>
                <a:cs typeface="Quattrocento Sans"/>
                <a:sym typeface="Quattrocento Sans"/>
              </a:rPr>
              <a:t>sección</a:t>
            </a:r>
            <a:r>
              <a:rPr lang="es-ES" sz="1200">
                <a:solidFill>
                  <a:srgbClr val="3F3F3F"/>
                </a:solidFill>
                <a:latin typeface="Quattrocento Sans"/>
                <a:ea typeface="Quattrocento Sans"/>
                <a:cs typeface="Quattrocento Sans"/>
                <a:sym typeface="Quattrocento Sans"/>
              </a:rPr>
              <a:t> mostraremos parte de la rubrica que si se desarrolo pero no pudimos implementar en la vista</a:t>
            </a:r>
            <a:endParaRPr/>
          </a:p>
        </p:txBody>
      </p:sp>
      <p:grpSp>
        <p:nvGrpSpPr>
          <p:cNvPr descr="Círculo pequeño con el número 1 en su interior para indicar que se encuentra en el paso 1" id="133" name="Google Shape;133;p11"/>
          <p:cNvGrpSpPr/>
          <p:nvPr/>
        </p:nvGrpSpPr>
        <p:grpSpPr>
          <a:xfrm>
            <a:off x="558723" y="5233381"/>
            <a:ext cx="558179" cy="409838"/>
            <a:chOff x="6953426" y="711274"/>
            <a:chExt cx="558179" cy="409838"/>
          </a:xfrm>
        </p:grpSpPr>
        <p:sp>
          <p:nvSpPr>
            <p:cNvPr descr="Círculo pequeño" id="134" name="Google Shape;134;p11"/>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1" id="135" name="Google Shape;135;p11"/>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1</a:t>
              </a:r>
              <a:endParaRPr/>
            </a:p>
          </p:txBody>
        </p:sp>
      </p:grpSp>
      <p:sp>
        <p:nvSpPr>
          <p:cNvPr id="136" name="Google Shape;136;p11"/>
          <p:cNvSpPr txBox="1"/>
          <p:nvPr/>
        </p:nvSpPr>
        <p:spPr>
          <a:xfrm>
            <a:off x="1066038" y="5273573"/>
            <a:ext cx="2919669" cy="129839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SECCION DE LOGIN PARA LA </a:t>
            </a:r>
            <a:r>
              <a:rPr lang="es-ES" sz="1200">
                <a:solidFill>
                  <a:srgbClr val="3F3F3F"/>
                </a:solidFill>
                <a:latin typeface="Quattrocento Sans"/>
                <a:ea typeface="Quattrocento Sans"/>
                <a:cs typeface="Quattrocento Sans"/>
                <a:sym typeface="Quattrocento Sans"/>
              </a:rPr>
              <a:t>AUTENtifiCACIÓN</a:t>
            </a:r>
            <a:r>
              <a:rPr lang="es-ES" sz="1200">
                <a:solidFill>
                  <a:srgbClr val="3F3F3F"/>
                </a:solidFill>
                <a:latin typeface="Quattrocento Sans"/>
                <a:ea typeface="Quattrocento Sans"/>
                <a:cs typeface="Quattrocento Sans"/>
                <a:sym typeface="Quattrocento Sans"/>
              </a:rPr>
              <a:t> (login)</a:t>
            </a:r>
            <a:endParaRPr/>
          </a:p>
        </p:txBody>
      </p:sp>
      <p:grpSp>
        <p:nvGrpSpPr>
          <p:cNvPr descr="Círculo pequeño con el número 2 en su interior para indicar que se encuentra en el paso 2" id="137" name="Google Shape;137;p11"/>
          <p:cNvGrpSpPr/>
          <p:nvPr/>
        </p:nvGrpSpPr>
        <p:grpSpPr>
          <a:xfrm>
            <a:off x="4249102" y="5233381"/>
            <a:ext cx="558179" cy="409838"/>
            <a:chOff x="6953426" y="711274"/>
            <a:chExt cx="558179" cy="409838"/>
          </a:xfrm>
        </p:grpSpPr>
        <p:sp>
          <p:nvSpPr>
            <p:cNvPr descr="Círculo pequeño" id="138" name="Google Shape;138;p11"/>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2" id="139" name="Google Shape;139;p11"/>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2</a:t>
              </a:r>
              <a:endParaRPr/>
            </a:p>
          </p:txBody>
        </p:sp>
      </p:grpSp>
      <p:sp>
        <p:nvSpPr>
          <p:cNvPr id="140" name="Google Shape;140;p11"/>
          <p:cNvSpPr txBox="1"/>
          <p:nvPr/>
        </p:nvSpPr>
        <p:spPr>
          <a:xfrm>
            <a:off x="4747855" y="5273573"/>
            <a:ext cx="3106367" cy="1324053"/>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trabajamos</a:t>
            </a:r>
            <a:r>
              <a:rPr lang="es-ES" sz="1200">
                <a:solidFill>
                  <a:srgbClr val="3F3F3F"/>
                </a:solidFill>
                <a:latin typeface="Quattrocento Sans"/>
                <a:ea typeface="Quattrocento Sans"/>
                <a:cs typeface="Quattrocento Sans"/>
                <a:sym typeface="Quattrocento Sans"/>
              </a:rPr>
              <a:t> colaborativamente</a:t>
            </a:r>
            <a:endParaRPr sz="1200">
              <a:solidFill>
                <a:srgbClr val="D24726"/>
              </a:solidFill>
              <a:latin typeface="Quattrocento Sans"/>
              <a:ea typeface="Quattrocento Sans"/>
              <a:cs typeface="Quattrocento Sans"/>
              <a:sym typeface="Quattrocento Sans"/>
            </a:endParaRPr>
          </a:p>
        </p:txBody>
      </p:sp>
      <p:grpSp>
        <p:nvGrpSpPr>
          <p:cNvPr descr="Círculo pequeño con el número 3 en su interior para indicar que se encuentra en el paso 3" id="141" name="Google Shape;141;p11"/>
          <p:cNvGrpSpPr/>
          <p:nvPr/>
        </p:nvGrpSpPr>
        <p:grpSpPr>
          <a:xfrm>
            <a:off x="7930921" y="5233381"/>
            <a:ext cx="558179" cy="409838"/>
            <a:chOff x="6953426" y="711274"/>
            <a:chExt cx="558179" cy="409838"/>
          </a:xfrm>
        </p:grpSpPr>
        <p:sp>
          <p:nvSpPr>
            <p:cNvPr descr="Círculo pequeño" id="142" name="Google Shape;142;p11"/>
            <p:cNvSpPr/>
            <p:nvPr/>
          </p:nvSpPr>
          <p:spPr>
            <a:xfrm>
              <a:off x="7025069" y="711274"/>
              <a:ext cx="409838" cy="409838"/>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úmero 3" id="143" name="Google Shape;143;p11"/>
            <p:cNvSpPr txBox="1"/>
            <p:nvPr/>
          </p:nvSpPr>
          <p:spPr>
            <a:xfrm>
              <a:off x="6953426" y="727564"/>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lt1"/>
                  </a:solidFill>
                  <a:latin typeface="Quattrocento Sans"/>
                  <a:ea typeface="Quattrocento Sans"/>
                  <a:cs typeface="Quattrocento Sans"/>
                  <a:sym typeface="Quattrocento Sans"/>
                </a:rPr>
                <a:t>3</a:t>
              </a:r>
              <a:endParaRPr/>
            </a:p>
          </p:txBody>
        </p:sp>
      </p:grpSp>
      <p:sp>
        <p:nvSpPr>
          <p:cNvPr id="144" name="Google Shape;144;p11"/>
          <p:cNvSpPr txBox="1"/>
          <p:nvPr/>
        </p:nvSpPr>
        <p:spPr>
          <a:xfrm>
            <a:off x="8429668" y="5273573"/>
            <a:ext cx="3107336" cy="134188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300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perdimos </a:t>
            </a:r>
            <a:endParaRPr sz="1200">
              <a:solidFill>
                <a:srgbClr val="3F3F3F"/>
              </a:solidFill>
              <a:latin typeface="Quattrocento Sans"/>
              <a:ea typeface="Quattrocento Sans"/>
              <a:cs typeface="Quattrocento Sans"/>
              <a:sym typeface="Quattrocento Sans"/>
            </a:endParaRPr>
          </a:p>
        </p:txBody>
      </p:sp>
      <p:pic>
        <p:nvPicPr>
          <p:cNvPr id="145" name="Google Shape;145;p11"/>
          <p:cNvPicPr preferRelativeResize="0"/>
          <p:nvPr/>
        </p:nvPicPr>
        <p:blipFill>
          <a:blip r:embed="rId3">
            <a:alphaModFix/>
          </a:blip>
          <a:stretch>
            <a:fillRect/>
          </a:stretch>
        </p:blipFill>
        <p:spPr>
          <a:xfrm>
            <a:off x="702780" y="2962850"/>
            <a:ext cx="3282910" cy="1840259"/>
          </a:xfrm>
          <a:prstGeom prst="rect">
            <a:avLst/>
          </a:prstGeom>
          <a:noFill/>
          <a:ln>
            <a:noFill/>
          </a:ln>
        </p:spPr>
      </p:pic>
      <p:pic>
        <p:nvPicPr>
          <p:cNvPr id="146" name="Google Shape;146;p11"/>
          <p:cNvPicPr preferRelativeResize="0"/>
          <p:nvPr/>
        </p:nvPicPr>
        <p:blipFill>
          <a:blip r:embed="rId4">
            <a:alphaModFix/>
          </a:blip>
          <a:stretch>
            <a:fillRect/>
          </a:stretch>
        </p:blipFill>
        <p:spPr>
          <a:xfrm>
            <a:off x="4291772" y="2882885"/>
            <a:ext cx="3639148" cy="19620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