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Quattrocento Sans"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34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 name="Google Shape;3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 name="Google Shape;3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 name="Google Shape;4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E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7"/>
        <p:cNvGrpSpPr/>
        <p:nvPr/>
      </p:nvGrpSpPr>
      <p:grpSpPr>
        <a:xfrm>
          <a:off x="0" y="0"/>
          <a:ext cx="0" cy="0"/>
          <a:chOff x="0" y="0"/>
          <a:chExt cx="0" cy="0"/>
        </a:xfrm>
      </p:grpSpPr>
      <p:sp>
        <p:nvSpPr>
          <p:cNvPr id="18" name="Google Shape;18;p2"/>
          <p:cNvSpPr/>
          <p:nvPr/>
        </p:nvSpPr>
        <p:spPr>
          <a:xfrm>
            <a:off x="254950" y="262784"/>
            <a:ext cx="11682101" cy="6332433"/>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9" name="Google Shape;19;p2"/>
          <p:cNvSpPr txBox="1">
            <a:spLocks noGrp="1"/>
          </p:cNvSpPr>
          <p:nvPr>
            <p:ph type="title"/>
          </p:nvPr>
        </p:nvSpPr>
        <p:spPr>
          <a:xfrm>
            <a:off x="521208" y="448056"/>
            <a:ext cx="6876288" cy="64008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contenido">
  <p:cSld name="Título y contenido">
    <p:spTree>
      <p:nvGrpSpPr>
        <p:cNvPr id="1" name="Shape 20"/>
        <p:cNvGrpSpPr/>
        <p:nvPr/>
      </p:nvGrpSpPr>
      <p:grpSpPr>
        <a:xfrm>
          <a:off x="0" y="0"/>
          <a:ext cx="0" cy="0"/>
          <a:chOff x="0" y="0"/>
          <a:chExt cx="0" cy="0"/>
        </a:xfrm>
      </p:grpSpPr>
      <p:sp>
        <p:nvSpPr>
          <p:cNvPr id="21" name="Google Shape;21;p3"/>
          <p:cNvSpPr/>
          <p:nvPr/>
        </p:nvSpPr>
        <p:spPr>
          <a:xfrm>
            <a:off x="256032" y="265176"/>
            <a:ext cx="11683049" cy="6332433"/>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cxnSp>
        <p:nvCxnSpPr>
          <p:cNvPr id="22" name="Google Shape;22;p3"/>
          <p:cNvCxnSpPr/>
          <p:nvPr/>
        </p:nvCxnSpPr>
        <p:spPr>
          <a:xfrm>
            <a:off x="604434" y="1196392"/>
            <a:ext cx="10983132" cy="0"/>
          </a:xfrm>
          <a:prstGeom prst="straightConnector1">
            <a:avLst/>
          </a:prstGeom>
          <a:noFill/>
          <a:ln w="25400" cap="flat" cmpd="sng">
            <a:solidFill>
              <a:srgbClr val="D24726"/>
            </a:solidFill>
            <a:prstDash val="solid"/>
            <a:miter lim="800000"/>
            <a:headEnd type="none" w="sm" len="sm"/>
            <a:tailEnd type="none" w="sm" len="sm"/>
          </a:ln>
        </p:spPr>
      </p:cxnSp>
      <p:sp>
        <p:nvSpPr>
          <p:cNvPr id="23" name="Google Shape;23;p3"/>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3A3838"/>
              </a:buClr>
              <a:buSzPts val="2800"/>
              <a:buFont typeface="Quattrocento Sans"/>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539496" y="1435608"/>
            <a:ext cx="4416552" cy="3977640"/>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3F3F3F"/>
              </a:buClr>
              <a:buSzPts val="1200"/>
              <a:buFont typeface="Quattrocento Sans"/>
              <a:buNone/>
              <a:defRPr sz="1200">
                <a:solidFill>
                  <a:srgbClr val="3F3F3F"/>
                </a:solidFill>
              </a:defRPr>
            </a:lvl1pPr>
            <a:lvl2pPr marL="914400" lvl="1" indent="-304800" algn="l">
              <a:lnSpc>
                <a:spcPct val="150000"/>
              </a:lnSpc>
              <a:spcBef>
                <a:spcPts val="1200"/>
              </a:spcBef>
              <a:spcAft>
                <a:spcPts val="0"/>
              </a:spcAft>
              <a:buClr>
                <a:srgbClr val="3F3F3F"/>
              </a:buClr>
              <a:buSzPts val="1200"/>
              <a:buChar char="•"/>
              <a:defRPr sz="1200">
                <a:solidFill>
                  <a:srgbClr val="3F3F3F"/>
                </a:solidFill>
              </a:defRPr>
            </a:lvl2pPr>
            <a:lvl3pPr marL="1371600" lvl="2" indent="-304800" algn="l">
              <a:lnSpc>
                <a:spcPct val="150000"/>
              </a:lnSpc>
              <a:spcBef>
                <a:spcPts val="1200"/>
              </a:spcBef>
              <a:spcAft>
                <a:spcPts val="0"/>
              </a:spcAft>
              <a:buClr>
                <a:srgbClr val="3F3F3F"/>
              </a:buClr>
              <a:buSzPts val="1200"/>
              <a:buChar char="•"/>
              <a:defRPr sz="1200">
                <a:solidFill>
                  <a:srgbClr val="3F3F3F"/>
                </a:solidFill>
              </a:defRPr>
            </a:lvl3pPr>
            <a:lvl4pPr marL="1828800" lvl="3" indent="-304800" algn="l">
              <a:lnSpc>
                <a:spcPct val="150000"/>
              </a:lnSpc>
              <a:spcBef>
                <a:spcPts val="1200"/>
              </a:spcBef>
              <a:spcAft>
                <a:spcPts val="0"/>
              </a:spcAft>
              <a:buClr>
                <a:srgbClr val="3F3F3F"/>
              </a:buClr>
              <a:buSzPts val="1200"/>
              <a:buChar char="•"/>
              <a:defRPr sz="1200">
                <a:solidFill>
                  <a:srgbClr val="3F3F3F"/>
                </a:solidFill>
              </a:defRPr>
            </a:lvl4pPr>
            <a:lvl5pPr marL="2286000" lvl="4" indent="-304800" algn="l">
              <a:lnSpc>
                <a:spcPct val="150000"/>
              </a:lnSpc>
              <a:spcBef>
                <a:spcPts val="1200"/>
              </a:spcBef>
              <a:spcAft>
                <a:spcPts val="0"/>
              </a:spcAft>
              <a:buClr>
                <a:srgbClr val="3F3F3F"/>
              </a:buClr>
              <a:buSzPts val="1200"/>
              <a:buChar char="•"/>
              <a:defRPr sz="1200">
                <a:solidFill>
                  <a:srgbClr val="3F3F3F"/>
                </a:solidFill>
              </a:defRPr>
            </a:lvl5pPr>
            <a:lvl6pPr marL="2743200" lvl="5" indent="-342900" algn="l">
              <a:lnSpc>
                <a:spcPct val="150000"/>
              </a:lnSpc>
              <a:spcBef>
                <a:spcPts val="1200"/>
              </a:spcBef>
              <a:spcAft>
                <a:spcPts val="0"/>
              </a:spcAft>
              <a:buClr>
                <a:schemeClr val="dk1"/>
              </a:buClr>
              <a:buSzPts val="1800"/>
              <a:buChar char="•"/>
              <a:defRPr/>
            </a:lvl6pPr>
            <a:lvl7pPr marL="3200400" lvl="6" indent="-342900" algn="l">
              <a:lnSpc>
                <a:spcPct val="150000"/>
              </a:lnSpc>
              <a:spcBef>
                <a:spcPts val="1200"/>
              </a:spcBef>
              <a:spcAft>
                <a:spcPts val="0"/>
              </a:spcAft>
              <a:buClr>
                <a:schemeClr val="dk1"/>
              </a:buClr>
              <a:buSzPts val="1800"/>
              <a:buChar char="•"/>
              <a:defRPr/>
            </a:lvl7pPr>
            <a:lvl8pPr marL="3657600" lvl="7" indent="-342900" algn="l">
              <a:lnSpc>
                <a:spcPct val="150000"/>
              </a:lnSpc>
              <a:spcBef>
                <a:spcPts val="1200"/>
              </a:spcBef>
              <a:spcAft>
                <a:spcPts val="0"/>
              </a:spcAft>
              <a:buClr>
                <a:schemeClr val="dk1"/>
              </a:buClr>
              <a:buSzPts val="1800"/>
              <a:buChar char="•"/>
              <a:defRPr/>
            </a:lvl8pPr>
            <a:lvl9pPr marL="4114800" lvl="8" indent="-228600" algn="l">
              <a:lnSpc>
                <a:spcPct val="90000"/>
              </a:lnSpc>
              <a:spcBef>
                <a:spcPts val="1200"/>
              </a:spcBef>
              <a:spcAft>
                <a:spcPts val="0"/>
              </a:spcAft>
              <a:buClr>
                <a:schemeClr val="dk1"/>
              </a:buClr>
              <a:buSzPts val="1800"/>
              <a:buNone/>
              <a:defRPr/>
            </a:lvl9pPr>
          </a:lstStyle>
          <a:p>
            <a:endParaRPr/>
          </a:p>
        </p:txBody>
      </p:sp>
      <p:sp>
        <p:nvSpPr>
          <p:cNvPr id="25" name="Google Shape;25;p3"/>
          <p:cNvSpPr txBox="1">
            <a:spLocks noGrp="1"/>
          </p:cNvSpPr>
          <p:nvPr>
            <p:ph type="dt" idx="10"/>
          </p:nvPr>
        </p:nvSpPr>
        <p:spPr>
          <a:xfrm>
            <a:off x="539496" y="62039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648200" y="62039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59595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371926" y="6203952"/>
            <a:ext cx="3276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595959"/>
                </a:solidFill>
                <a:latin typeface="Quattrocento Sans"/>
                <a:ea typeface="Quattrocento Sans"/>
                <a:cs typeface="Quattrocento Sans"/>
                <a:sym typeface="Quattrocento Sans"/>
              </a:defRPr>
            </a:lvl1pPr>
            <a:lvl2pPr marL="0" marR="0" lvl="1" indent="0" algn="r">
              <a:spcBef>
                <a:spcPts val="0"/>
              </a:spcBef>
              <a:buNone/>
              <a:defRPr sz="1200" b="0" i="0" u="none" strike="noStrike" cap="none">
                <a:solidFill>
                  <a:srgbClr val="595959"/>
                </a:solidFill>
                <a:latin typeface="Quattrocento Sans"/>
                <a:ea typeface="Quattrocento Sans"/>
                <a:cs typeface="Quattrocento Sans"/>
                <a:sym typeface="Quattrocento Sans"/>
              </a:defRPr>
            </a:lvl2pPr>
            <a:lvl3pPr marL="0" marR="0" lvl="2" indent="0" algn="r">
              <a:spcBef>
                <a:spcPts val="0"/>
              </a:spcBef>
              <a:buNone/>
              <a:defRPr sz="1200" b="0" i="0" u="none" strike="noStrike" cap="none">
                <a:solidFill>
                  <a:srgbClr val="595959"/>
                </a:solidFill>
                <a:latin typeface="Quattrocento Sans"/>
                <a:ea typeface="Quattrocento Sans"/>
                <a:cs typeface="Quattrocento Sans"/>
                <a:sym typeface="Quattrocento Sans"/>
              </a:defRPr>
            </a:lvl3pPr>
            <a:lvl4pPr marL="0" marR="0" lvl="3" indent="0" algn="r">
              <a:spcBef>
                <a:spcPts val="0"/>
              </a:spcBef>
              <a:buNone/>
              <a:defRPr sz="1200" b="0" i="0" u="none" strike="noStrike" cap="none">
                <a:solidFill>
                  <a:srgbClr val="595959"/>
                </a:solidFill>
                <a:latin typeface="Quattrocento Sans"/>
                <a:ea typeface="Quattrocento Sans"/>
                <a:cs typeface="Quattrocento Sans"/>
                <a:sym typeface="Quattrocento Sans"/>
              </a:defRPr>
            </a:lvl4pPr>
            <a:lvl5pPr marL="0" marR="0" lvl="4" indent="0" algn="r">
              <a:spcBef>
                <a:spcPts val="0"/>
              </a:spcBef>
              <a:buNone/>
              <a:defRPr sz="1200" b="0" i="0" u="none" strike="noStrike" cap="none">
                <a:solidFill>
                  <a:srgbClr val="595959"/>
                </a:solidFill>
                <a:latin typeface="Quattrocento Sans"/>
                <a:ea typeface="Quattrocento Sans"/>
                <a:cs typeface="Quattrocento Sans"/>
                <a:sym typeface="Quattrocento Sans"/>
              </a:defRPr>
            </a:lvl5pPr>
            <a:lvl6pPr marL="0" marR="0" lvl="5" indent="0" algn="r">
              <a:spcBef>
                <a:spcPts val="0"/>
              </a:spcBef>
              <a:buNone/>
              <a:defRPr sz="1200" b="0" i="0" u="none" strike="noStrike" cap="none">
                <a:solidFill>
                  <a:srgbClr val="595959"/>
                </a:solidFill>
                <a:latin typeface="Quattrocento Sans"/>
                <a:ea typeface="Quattrocento Sans"/>
                <a:cs typeface="Quattrocento Sans"/>
                <a:sym typeface="Quattrocento Sans"/>
              </a:defRPr>
            </a:lvl6pPr>
            <a:lvl7pPr marL="0" marR="0" lvl="6" indent="0" algn="r">
              <a:spcBef>
                <a:spcPts val="0"/>
              </a:spcBef>
              <a:buNone/>
              <a:defRPr sz="1200" b="0" i="0" u="none" strike="noStrike" cap="none">
                <a:solidFill>
                  <a:srgbClr val="595959"/>
                </a:solidFill>
                <a:latin typeface="Quattrocento Sans"/>
                <a:ea typeface="Quattrocento Sans"/>
                <a:cs typeface="Quattrocento Sans"/>
                <a:sym typeface="Quattrocento Sans"/>
              </a:defRPr>
            </a:lvl7pPr>
            <a:lvl8pPr marL="0" marR="0" lvl="7" indent="0" algn="r">
              <a:spcBef>
                <a:spcPts val="0"/>
              </a:spcBef>
              <a:buNone/>
              <a:defRPr sz="1200" b="0" i="0" u="none" strike="noStrike" cap="none">
                <a:solidFill>
                  <a:srgbClr val="595959"/>
                </a:solidFill>
                <a:latin typeface="Quattrocento Sans"/>
                <a:ea typeface="Quattrocento Sans"/>
                <a:cs typeface="Quattrocento Sans"/>
                <a:sym typeface="Quattrocento Sans"/>
              </a:defRPr>
            </a:lvl8pPr>
            <a:lvl9pPr marL="0" marR="0" lvl="8" indent="0" algn="r">
              <a:spcBef>
                <a:spcPts val="0"/>
              </a:spcBef>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28"/>
        <p:cNvGrpSpPr/>
        <p:nvPr/>
      </p:nvGrpSpPr>
      <p:grpSpPr>
        <a:xfrm>
          <a:off x="0" y="0"/>
          <a:ext cx="0" cy="0"/>
          <a:chOff x="0" y="0"/>
          <a:chExt cx="0" cy="0"/>
        </a:xfrm>
      </p:grpSpPr>
      <p:sp>
        <p:nvSpPr>
          <p:cNvPr id="29" name="Google Shape;29;p4"/>
          <p:cNvSpPr/>
          <p:nvPr/>
        </p:nvSpPr>
        <p:spPr>
          <a:xfrm>
            <a:off x="254951" y="262784"/>
            <a:ext cx="11683049" cy="6332433"/>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 name="Google Shape;30;p4"/>
          <p:cNvSpPr/>
          <p:nvPr/>
        </p:nvSpPr>
        <p:spPr>
          <a:xfrm>
            <a:off x="254950" y="262784"/>
            <a:ext cx="11682101" cy="2072643"/>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1" name="Google Shape;31;p4"/>
          <p:cNvSpPr txBox="1">
            <a:spLocks noGrp="1"/>
          </p:cNvSpPr>
          <p:nvPr>
            <p:ph type="title"/>
          </p:nvPr>
        </p:nvSpPr>
        <p:spPr>
          <a:xfrm>
            <a:off x="521208" y="1536192"/>
            <a:ext cx="6876288" cy="64008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539496" y="2560320"/>
            <a:ext cx="9445752" cy="3977640"/>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3F3F3F"/>
              </a:buClr>
              <a:buSzPts val="2400"/>
              <a:buFont typeface="Quattrocento Sans"/>
              <a:buNone/>
              <a:defRPr sz="2400">
                <a:solidFill>
                  <a:srgbClr val="3F3F3F"/>
                </a:solidFill>
                <a:latin typeface="Quattrocento Sans"/>
                <a:ea typeface="Quattrocento Sans"/>
                <a:cs typeface="Quattrocento Sans"/>
                <a:sym typeface="Quattrocento Sans"/>
              </a:defRPr>
            </a:lvl1pPr>
            <a:lvl2pPr marL="914400" lvl="1" indent="-304800" algn="l">
              <a:lnSpc>
                <a:spcPct val="150000"/>
              </a:lnSpc>
              <a:spcBef>
                <a:spcPts val="1200"/>
              </a:spcBef>
              <a:spcAft>
                <a:spcPts val="0"/>
              </a:spcAft>
              <a:buClr>
                <a:srgbClr val="3F3F3F"/>
              </a:buClr>
              <a:buSzPts val="1200"/>
              <a:buChar char="•"/>
              <a:defRPr sz="1200">
                <a:solidFill>
                  <a:srgbClr val="3F3F3F"/>
                </a:solidFill>
              </a:defRPr>
            </a:lvl2pPr>
            <a:lvl3pPr marL="1371600" lvl="2" indent="-304800" algn="l">
              <a:lnSpc>
                <a:spcPct val="150000"/>
              </a:lnSpc>
              <a:spcBef>
                <a:spcPts val="1200"/>
              </a:spcBef>
              <a:spcAft>
                <a:spcPts val="0"/>
              </a:spcAft>
              <a:buClr>
                <a:srgbClr val="3F3F3F"/>
              </a:buClr>
              <a:buSzPts val="1200"/>
              <a:buChar char="•"/>
              <a:defRPr sz="1200">
                <a:solidFill>
                  <a:srgbClr val="3F3F3F"/>
                </a:solidFill>
              </a:defRPr>
            </a:lvl3pPr>
            <a:lvl4pPr marL="1828800" lvl="3" indent="-304800" algn="l">
              <a:lnSpc>
                <a:spcPct val="150000"/>
              </a:lnSpc>
              <a:spcBef>
                <a:spcPts val="1200"/>
              </a:spcBef>
              <a:spcAft>
                <a:spcPts val="0"/>
              </a:spcAft>
              <a:buClr>
                <a:srgbClr val="3F3F3F"/>
              </a:buClr>
              <a:buSzPts val="1200"/>
              <a:buChar char="•"/>
              <a:defRPr sz="1200">
                <a:solidFill>
                  <a:srgbClr val="3F3F3F"/>
                </a:solidFill>
              </a:defRPr>
            </a:lvl4pPr>
            <a:lvl5pPr marL="2286000" lvl="4" indent="-304800" algn="l">
              <a:lnSpc>
                <a:spcPct val="150000"/>
              </a:lnSpc>
              <a:spcBef>
                <a:spcPts val="1200"/>
              </a:spcBef>
              <a:spcAft>
                <a:spcPts val="0"/>
              </a:spcAft>
              <a:buClr>
                <a:srgbClr val="3F3F3F"/>
              </a:buClr>
              <a:buSzPts val="1200"/>
              <a:buChar char="•"/>
              <a:defRPr sz="1200">
                <a:solidFill>
                  <a:srgbClr val="3F3F3F"/>
                </a:solidFill>
              </a:defRPr>
            </a:lvl5pPr>
            <a:lvl6pPr marL="2743200" lvl="5" indent="-342900" algn="l">
              <a:lnSpc>
                <a:spcPct val="150000"/>
              </a:lnSpc>
              <a:spcBef>
                <a:spcPts val="1200"/>
              </a:spcBef>
              <a:spcAft>
                <a:spcPts val="0"/>
              </a:spcAft>
              <a:buClr>
                <a:schemeClr val="dk1"/>
              </a:buClr>
              <a:buSzPts val="1800"/>
              <a:buChar char="•"/>
              <a:defRPr/>
            </a:lvl6pPr>
            <a:lvl7pPr marL="3200400" lvl="6" indent="-342900" algn="l">
              <a:lnSpc>
                <a:spcPct val="150000"/>
              </a:lnSpc>
              <a:spcBef>
                <a:spcPts val="1200"/>
              </a:spcBef>
              <a:spcAft>
                <a:spcPts val="0"/>
              </a:spcAft>
              <a:buClr>
                <a:schemeClr val="dk1"/>
              </a:buClr>
              <a:buSzPts val="1800"/>
              <a:buChar char="•"/>
              <a:defRPr/>
            </a:lvl7pPr>
            <a:lvl8pPr marL="3657600" lvl="7" indent="-342900" algn="l">
              <a:lnSpc>
                <a:spcPct val="150000"/>
              </a:lnSpc>
              <a:spcBef>
                <a:spcPts val="1200"/>
              </a:spcBef>
              <a:spcAft>
                <a:spcPts val="0"/>
              </a:spcAft>
              <a:buClr>
                <a:schemeClr val="dk1"/>
              </a:buClr>
              <a:buSzPts val="1800"/>
              <a:buChar char="•"/>
              <a:defRPr/>
            </a:lvl8pPr>
            <a:lvl9pPr marL="4114800" lvl="8" indent="-228600" algn="l">
              <a:lnSpc>
                <a:spcPct val="90000"/>
              </a:lnSpc>
              <a:spcBef>
                <a:spcPts val="1200"/>
              </a:spcBef>
              <a:spcAft>
                <a:spcPts val="0"/>
              </a:spcAft>
              <a:buClr>
                <a:schemeClr val="dk1"/>
              </a:buClr>
              <a:buSzPts val="1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256032" y="265176"/>
            <a:ext cx="11683049" cy="6332433"/>
          </a:xfrm>
          <a:prstGeom prst="rect">
            <a:avLst/>
          </a:prstGeom>
          <a:solidFill>
            <a:srgbClr val="F5F5F5"/>
          </a:solid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1" name="Google Shape;11;p1"/>
          <p:cNvSpPr txBox="1">
            <a:spLocks noGrp="1"/>
          </p:cNvSpPr>
          <p:nvPr>
            <p:ph type="title"/>
          </p:nvPr>
        </p:nvSpPr>
        <p:spPr>
          <a:xfrm>
            <a:off x="521208" y="448056"/>
            <a:ext cx="6876288" cy="64008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1"/>
              </a:buClr>
              <a:buSzPts val="2800"/>
              <a:buFont typeface="Quattrocento Sans"/>
              <a:buNone/>
              <a:defRPr sz="28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539496" y="1435608"/>
            <a:ext cx="4416552" cy="397764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50000"/>
              </a:lnSpc>
              <a:spcBef>
                <a:spcPts val="1000"/>
              </a:spcBef>
              <a:spcAft>
                <a:spcPts val="0"/>
              </a:spcAft>
              <a:buClr>
                <a:schemeClr val="dk1"/>
              </a:buClr>
              <a:buSzPts val="1200"/>
              <a:buFont typeface="Quattrocento Sans"/>
              <a:buNone/>
              <a:defRPr sz="1200" b="0" i="0" u="none" strike="noStrike" cap="none">
                <a:solidFill>
                  <a:schemeClr val="dk1"/>
                </a:solidFill>
                <a:latin typeface="Quattrocento Sans"/>
                <a:ea typeface="Quattrocento Sans"/>
                <a:cs typeface="Quattrocento Sans"/>
                <a:sym typeface="Quattrocento Sans"/>
              </a:defRPr>
            </a:lvl1pPr>
            <a:lvl2pPr marL="914400" marR="0" lvl="1"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2pPr>
            <a:lvl3pPr marL="1371600" marR="0" lvl="2"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3pPr>
            <a:lvl4pPr marL="1828800" marR="0" lvl="3"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4pPr>
            <a:lvl5pPr marL="2286000" marR="0" lvl="4"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5pPr>
            <a:lvl6pPr marL="2743200" marR="0" lvl="5"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6pPr>
            <a:lvl7pPr marL="3200400" marR="0" lvl="6"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7pPr>
            <a:lvl8pPr marL="3657600" marR="0" lvl="7" indent="-304800" algn="l" rtl="0">
              <a:lnSpc>
                <a:spcPct val="150000"/>
              </a:lnSpc>
              <a:spcBef>
                <a:spcPts val="1200"/>
              </a:spcBef>
              <a:spcAft>
                <a:spcPts val="0"/>
              </a:spcAft>
              <a:buClr>
                <a:schemeClr val="dk1"/>
              </a:buClr>
              <a:buSzPts val="1200"/>
              <a:buFont typeface="Arial"/>
              <a:buChar char="•"/>
              <a:defRPr sz="1200" b="0" i="0" u="none" strike="noStrike" cap="none">
                <a:solidFill>
                  <a:schemeClr val="dk1"/>
                </a:solidFill>
                <a:latin typeface="Quattrocento Sans"/>
                <a:ea typeface="Quattrocento Sans"/>
                <a:cs typeface="Quattrocento Sans"/>
                <a:sym typeface="Quattrocento Sans"/>
              </a:defRPr>
            </a:lvl8pPr>
            <a:lvl9pPr marL="4114800" marR="0" lvl="8" indent="-228600" algn="l" rtl="0">
              <a:lnSpc>
                <a:spcPct val="90000"/>
              </a:lnSpc>
              <a:spcBef>
                <a:spcPts val="1200"/>
              </a:spcBef>
              <a:spcAft>
                <a:spcPts val="0"/>
              </a:spcAft>
              <a:buClr>
                <a:schemeClr val="dk1"/>
              </a:buClr>
              <a:buSzPts val="1200"/>
              <a:buFont typeface="Arial"/>
              <a:buNone/>
              <a:defRPr sz="12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
          <p:cNvSpPr txBox="1">
            <a:spLocks noGrp="1"/>
          </p:cNvSpPr>
          <p:nvPr>
            <p:ph type="dt" idx="10"/>
          </p:nvPr>
        </p:nvSpPr>
        <p:spPr>
          <a:xfrm>
            <a:off x="539496" y="6203952"/>
            <a:ext cx="3276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595959"/>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
          <p:cNvSpPr txBox="1">
            <a:spLocks noGrp="1"/>
          </p:cNvSpPr>
          <p:nvPr>
            <p:ph type="ftr" idx="11"/>
          </p:nvPr>
        </p:nvSpPr>
        <p:spPr>
          <a:xfrm>
            <a:off x="4648200" y="62039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595959"/>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5" name="Google Shape;15;p1"/>
          <p:cNvSpPr txBox="1">
            <a:spLocks noGrp="1"/>
          </p:cNvSpPr>
          <p:nvPr>
            <p:ph type="sldNum" idx="12"/>
          </p:nvPr>
        </p:nvSpPr>
        <p:spPr>
          <a:xfrm>
            <a:off x="8375904" y="62039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s-ES"/>
              <a:t>‹Nº›</a:t>
            </a:fld>
            <a:endParaRPr/>
          </a:p>
        </p:txBody>
      </p:sp>
      <p:cxnSp>
        <p:nvCxnSpPr>
          <p:cNvPr id="16" name="Google Shape;16;p1"/>
          <p:cNvCxnSpPr/>
          <p:nvPr/>
        </p:nvCxnSpPr>
        <p:spPr>
          <a:xfrm>
            <a:off x="604434" y="1196392"/>
            <a:ext cx="10983132" cy="0"/>
          </a:xfrm>
          <a:prstGeom prst="straightConnector1">
            <a:avLst/>
          </a:prstGeom>
          <a:noFill/>
          <a:ln w="25400" cap="flat" cmpd="sng">
            <a:solidFill>
              <a:srgbClr val="D24726"/>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jaimetorresy.blogspot.com/p/introduccion-la-programacion.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txBox="1">
            <a:spLocks noGrp="1"/>
          </p:cNvSpPr>
          <p:nvPr>
            <p:ph type="ctrTitle" idx="4294967295"/>
          </p:nvPr>
        </p:nvSpPr>
        <p:spPr>
          <a:xfrm>
            <a:off x="838200" y="1164324"/>
            <a:ext cx="10515600" cy="2387600"/>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Clr>
                <a:schemeClr val="lt1"/>
              </a:buClr>
              <a:buSzPts val="4800"/>
              <a:buFont typeface="Quattrocento Sans"/>
              <a:buNone/>
            </a:pPr>
            <a:r>
              <a:rPr lang="es-ES" sz="4800">
                <a:solidFill>
                  <a:schemeClr val="lt1"/>
                </a:solidFill>
              </a:rPr>
              <a:t>TIENDA DE MASCOTAS</a:t>
            </a:r>
            <a:endParaRPr/>
          </a:p>
        </p:txBody>
      </p:sp>
      <p:sp>
        <p:nvSpPr>
          <p:cNvPr id="39" name="Google Shape;39;p5"/>
          <p:cNvSpPr txBox="1">
            <a:spLocks noGrp="1"/>
          </p:cNvSpPr>
          <p:nvPr>
            <p:ph type="subTitle" idx="4294967295"/>
          </p:nvPr>
        </p:nvSpPr>
        <p:spPr>
          <a:xfrm>
            <a:off x="6613072" y="4802275"/>
            <a:ext cx="4443900" cy="11379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2400"/>
              <a:buFont typeface="Quattrocento Sans"/>
              <a:buNone/>
            </a:pPr>
            <a:r>
              <a:rPr lang="es-ES" sz="1800">
                <a:solidFill>
                  <a:schemeClr val="lt1"/>
                </a:solidFill>
              </a:rPr>
              <a:t>Programación web 011V</a:t>
            </a:r>
            <a:endParaRPr sz="1800">
              <a:solidFill>
                <a:schemeClr val="lt1"/>
              </a:solidFill>
            </a:endParaRPr>
          </a:p>
          <a:p>
            <a:pPr marL="0" marR="0" lvl="0" indent="0" algn="r" rtl="0">
              <a:lnSpc>
                <a:spcPct val="150000"/>
              </a:lnSpc>
              <a:spcBef>
                <a:spcPts val="0"/>
              </a:spcBef>
              <a:spcAft>
                <a:spcPts val="0"/>
              </a:spcAft>
              <a:buClr>
                <a:schemeClr val="dk1"/>
              </a:buClr>
              <a:buSzPts val="2400"/>
              <a:buFont typeface="Quattrocento Sans"/>
              <a:buNone/>
            </a:pPr>
            <a:r>
              <a:rPr lang="es-ES" sz="1600">
                <a:solidFill>
                  <a:schemeClr val="lt1"/>
                </a:solidFill>
              </a:rPr>
              <a:t>Cesar Sanchez</a:t>
            </a:r>
            <a:endParaRPr sz="1600">
              <a:solidFill>
                <a:schemeClr val="lt1"/>
              </a:solidFill>
            </a:endParaRPr>
          </a:p>
          <a:p>
            <a:pPr marL="0" marR="0" lvl="0" indent="0" algn="r" rtl="0">
              <a:lnSpc>
                <a:spcPct val="150000"/>
              </a:lnSpc>
              <a:spcBef>
                <a:spcPts val="0"/>
              </a:spcBef>
              <a:spcAft>
                <a:spcPts val="0"/>
              </a:spcAft>
              <a:buClr>
                <a:schemeClr val="dk1"/>
              </a:buClr>
              <a:buSzPts val="2400"/>
              <a:buFont typeface="Quattrocento Sans"/>
              <a:buNone/>
            </a:pPr>
            <a:r>
              <a:rPr lang="es-ES" sz="1600">
                <a:solidFill>
                  <a:schemeClr val="lt1"/>
                </a:solidFill>
              </a:rPr>
              <a:t>Valentina Aguilar</a:t>
            </a:r>
            <a:endParaRPr sz="1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521207" y="448056"/>
            <a:ext cx="7457184" cy="64008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3A3838"/>
              </a:buClr>
              <a:buSzPts val="2800"/>
              <a:buFont typeface="Quattrocento Sans"/>
              <a:buNone/>
            </a:pPr>
            <a:r>
              <a:rPr lang="es-ES"/>
              <a:t>Objetivos Principales del proyecto</a:t>
            </a:r>
            <a:endParaRPr>
              <a:latin typeface="Quattrocento Sans"/>
              <a:ea typeface="Quattrocento Sans"/>
              <a:cs typeface="Quattrocento Sans"/>
              <a:sym typeface="Quattrocento Sans"/>
            </a:endParaRPr>
          </a:p>
        </p:txBody>
      </p:sp>
      <p:sp>
        <p:nvSpPr>
          <p:cNvPr id="46" name="Google Shape;46;p6"/>
          <p:cNvSpPr txBox="1"/>
          <p:nvPr/>
        </p:nvSpPr>
        <p:spPr>
          <a:xfrm>
            <a:off x="541600" y="1524700"/>
            <a:ext cx="6037200" cy="4737600"/>
          </a:xfrm>
          <a:prstGeom prst="rect">
            <a:avLst/>
          </a:prstGeom>
          <a:noFill/>
          <a:ln>
            <a:noFill/>
          </a:ln>
        </p:spPr>
        <p:txBody>
          <a:bodyPr spcFirstLastPara="1" wrap="square" lIns="91425" tIns="45700" rIns="91425" bIns="45700" anchor="t" anchorCtr="0">
            <a:normAutofit fontScale="77500" lnSpcReduction="10000"/>
          </a:bodyPr>
          <a:lstStyle/>
          <a:p>
            <a:pPr marL="0" marR="0" lvl="0" indent="0" algn="l" rtl="0">
              <a:lnSpc>
                <a:spcPct val="150000"/>
              </a:lnSpc>
              <a:spcBef>
                <a:spcPts val="0"/>
              </a:spcBef>
              <a:spcAft>
                <a:spcPts val="0"/>
              </a:spcAft>
              <a:buClr>
                <a:srgbClr val="3F3F3F"/>
              </a:buClr>
              <a:buSzPct val="68384"/>
              <a:buFont typeface="Arial"/>
              <a:buNone/>
            </a:pPr>
            <a:r>
              <a:rPr lang="es-ES" sz="1754" b="0" i="0" u="none" strike="noStrike" cap="none">
                <a:solidFill>
                  <a:srgbClr val="3F3F3F"/>
                </a:solidFill>
                <a:latin typeface="Quattrocento Sans"/>
                <a:ea typeface="Quattrocento Sans"/>
                <a:cs typeface="Quattrocento Sans"/>
                <a:sym typeface="Quattrocento Sans"/>
              </a:rPr>
              <a:t>Como </a:t>
            </a:r>
            <a:r>
              <a:rPr lang="es-ES" sz="1754">
                <a:solidFill>
                  <a:srgbClr val="3F3F3F"/>
                </a:solidFill>
                <a:latin typeface="Quattrocento Sans"/>
                <a:ea typeface="Quattrocento Sans"/>
                <a:cs typeface="Quattrocento Sans"/>
                <a:sym typeface="Quattrocento Sans"/>
              </a:rPr>
              <a:t>página</a:t>
            </a:r>
            <a:r>
              <a:rPr lang="es-ES" sz="1754" b="0" i="0" u="none" strike="noStrike" cap="none">
                <a:solidFill>
                  <a:srgbClr val="3F3F3F"/>
                </a:solidFill>
                <a:latin typeface="Quattrocento Sans"/>
                <a:ea typeface="Quattrocento Sans"/>
                <a:cs typeface="Quattrocento Sans"/>
                <a:sym typeface="Quattrocento Sans"/>
              </a:rPr>
              <a:t> web orientada al consumo el objetivo es Contribuir al mejoramiento en la calidad de vida de las mascotas.</a:t>
            </a:r>
            <a:endParaRPr sz="1954"/>
          </a:p>
          <a:p>
            <a:pPr marL="0" marR="0" lvl="0" indent="0" algn="l" rtl="0">
              <a:lnSpc>
                <a:spcPct val="150000"/>
              </a:lnSpc>
              <a:spcBef>
                <a:spcPts val="1600"/>
              </a:spcBef>
              <a:spcAft>
                <a:spcPts val="0"/>
              </a:spcAft>
              <a:buClr>
                <a:srgbClr val="3F3F3F"/>
              </a:buClr>
              <a:buSzPct val="68384"/>
              <a:buFont typeface="Arial"/>
              <a:buNone/>
            </a:pPr>
            <a:r>
              <a:rPr lang="es-ES" sz="1754" b="0" i="0" u="none" strike="noStrike" cap="none">
                <a:solidFill>
                  <a:srgbClr val="3F3F3F"/>
                </a:solidFill>
                <a:latin typeface="Quattrocento Sans"/>
                <a:ea typeface="Quattrocento Sans"/>
                <a:cs typeface="Quattrocento Sans"/>
                <a:sym typeface="Quattrocento Sans"/>
              </a:rPr>
              <a:t>Como proyecto informáticos</a:t>
            </a:r>
            <a:endParaRPr sz="1954"/>
          </a:p>
          <a:p>
            <a:pPr marL="228600" marR="0" lvl="0" indent="-250187" algn="l" rtl="0">
              <a:lnSpc>
                <a:spcPct val="150000"/>
              </a:lnSpc>
              <a:spcBef>
                <a:spcPts val="1600"/>
              </a:spcBef>
              <a:spcAft>
                <a:spcPts val="0"/>
              </a:spcAft>
              <a:buClr>
                <a:srgbClr val="3F3F3F"/>
              </a:buClr>
              <a:buSzPct val="100000"/>
              <a:buFont typeface="Arial"/>
              <a:buChar char="•"/>
            </a:pPr>
            <a:r>
              <a:rPr lang="es-ES" sz="1754" b="0" i="0" u="none" strike="noStrike" cap="none">
                <a:solidFill>
                  <a:srgbClr val="3F3F3F"/>
                </a:solidFill>
                <a:latin typeface="Quattrocento Sans"/>
                <a:ea typeface="Quattrocento Sans"/>
                <a:cs typeface="Quattrocento Sans"/>
                <a:sym typeface="Quattrocento Sans"/>
              </a:rPr>
              <a:t>Diseñar una interfaz de usuario  fácil de usar utilizando HTML y CSS</a:t>
            </a:r>
            <a:endParaRPr sz="1954"/>
          </a:p>
          <a:p>
            <a:pPr marL="228600" marR="0" lvl="0" indent="-250187" algn="l" rtl="0">
              <a:lnSpc>
                <a:spcPct val="150000"/>
              </a:lnSpc>
              <a:spcBef>
                <a:spcPts val="2000"/>
              </a:spcBef>
              <a:spcAft>
                <a:spcPts val="0"/>
              </a:spcAft>
              <a:buClr>
                <a:srgbClr val="3F3F3F"/>
              </a:buClr>
              <a:buSzPct val="100000"/>
              <a:buFont typeface="Arial"/>
              <a:buChar char="•"/>
            </a:pPr>
            <a:r>
              <a:rPr lang="es-ES" sz="1754" b="0" i="0" u="none" strike="noStrike" cap="none">
                <a:solidFill>
                  <a:srgbClr val="3F3F3F"/>
                </a:solidFill>
                <a:latin typeface="Quattrocento Sans"/>
                <a:ea typeface="Quattrocento Sans"/>
                <a:cs typeface="Quattrocento Sans"/>
                <a:sym typeface="Quattrocento Sans"/>
              </a:rPr>
              <a:t>Utilizar Django como framework de desarrollo web para crear una aplicación que permita a los usuarios ver una lista de productos disponibles</a:t>
            </a:r>
            <a:r>
              <a:rPr lang="es-ES" sz="1754">
                <a:solidFill>
                  <a:srgbClr val="3F3F3F"/>
                </a:solidFill>
                <a:latin typeface="Quattrocento Sans"/>
                <a:ea typeface="Quattrocento Sans"/>
                <a:cs typeface="Quattrocento Sans"/>
                <a:sym typeface="Quattrocento Sans"/>
              </a:rPr>
              <a:t> y </a:t>
            </a:r>
            <a:r>
              <a:rPr lang="es-ES" sz="1754" b="0" i="0" u="none" strike="noStrike" cap="none">
                <a:solidFill>
                  <a:srgbClr val="3F3F3F"/>
                </a:solidFill>
                <a:latin typeface="Quattrocento Sans"/>
                <a:ea typeface="Quattrocento Sans"/>
                <a:cs typeface="Quattrocento Sans"/>
                <a:sym typeface="Quattrocento Sans"/>
              </a:rPr>
              <a:t>ver detalles de cada producto.</a:t>
            </a:r>
            <a:endParaRPr sz="1954"/>
          </a:p>
          <a:p>
            <a:pPr marL="228600" marR="0" lvl="0" indent="-250187" algn="l" rtl="0">
              <a:lnSpc>
                <a:spcPct val="150000"/>
              </a:lnSpc>
              <a:spcBef>
                <a:spcPts val="2000"/>
              </a:spcBef>
              <a:spcAft>
                <a:spcPts val="0"/>
              </a:spcAft>
              <a:buClr>
                <a:srgbClr val="3F3F3F"/>
              </a:buClr>
              <a:buSzPct val="100000"/>
              <a:buFont typeface="Arial"/>
              <a:buChar char="•"/>
            </a:pPr>
            <a:r>
              <a:rPr lang="es-ES" sz="1754" b="0" i="0" u="none" strike="noStrike" cap="none">
                <a:solidFill>
                  <a:srgbClr val="3F3F3F"/>
                </a:solidFill>
                <a:latin typeface="Quattrocento Sans"/>
                <a:ea typeface="Quattrocento Sans"/>
                <a:cs typeface="Quattrocento Sans"/>
                <a:sym typeface="Quattrocento Sans"/>
              </a:rPr>
              <a:t>Implementar un sistema de registro y autenticación de usuarios para que los clientes puedan crear cuentas, iniciar sesión y realizar compras.</a:t>
            </a:r>
            <a:endParaRPr sz="1954"/>
          </a:p>
          <a:p>
            <a:pPr marL="228600" marR="0" lvl="0" indent="-163830" algn="l" rtl="0">
              <a:lnSpc>
                <a:spcPct val="150000"/>
              </a:lnSpc>
              <a:spcBef>
                <a:spcPts val="2000"/>
              </a:spcBef>
              <a:spcAft>
                <a:spcPts val="0"/>
              </a:spcAft>
              <a:buClr>
                <a:srgbClr val="3F3F3F"/>
              </a:buClr>
              <a:buSzPct val="100000"/>
              <a:buFont typeface="Arial"/>
              <a:buNone/>
            </a:pPr>
            <a:endParaRPr sz="1200" b="0" i="0" u="none" strike="noStrike" cap="none">
              <a:solidFill>
                <a:srgbClr val="3F3F3F"/>
              </a:solidFill>
              <a:latin typeface="Quattrocento Sans"/>
              <a:ea typeface="Quattrocento Sans"/>
              <a:cs typeface="Quattrocento Sans"/>
              <a:sym typeface="Quattrocento Sans"/>
            </a:endParaRPr>
          </a:p>
          <a:p>
            <a:pPr marL="0" marR="0" lvl="0" indent="0" algn="l" rtl="0">
              <a:lnSpc>
                <a:spcPct val="150000"/>
              </a:lnSpc>
              <a:spcBef>
                <a:spcPts val="2000"/>
              </a:spcBef>
              <a:spcAft>
                <a:spcPts val="0"/>
              </a:spcAft>
              <a:buClr>
                <a:srgbClr val="3F3F3F"/>
              </a:buClr>
              <a:buSzPct val="1000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A3838"/>
              </a:buClr>
              <a:buSzPts val="2800"/>
              <a:buFont typeface="Quattrocento Sans"/>
              <a:buNone/>
            </a:pPr>
            <a:r>
              <a:rPr lang="es-ES">
                <a:latin typeface="Quattrocento Sans"/>
                <a:ea typeface="Quattrocento Sans"/>
                <a:cs typeface="Quattrocento Sans"/>
                <a:sym typeface="Quattrocento Sans"/>
              </a:rPr>
              <a:t>Desafíos y soluciones</a:t>
            </a:r>
            <a:endParaRPr/>
          </a:p>
        </p:txBody>
      </p:sp>
      <p:sp>
        <p:nvSpPr>
          <p:cNvPr id="53" name="Google Shape;53;p7"/>
          <p:cNvSpPr txBox="1"/>
          <p:nvPr/>
        </p:nvSpPr>
        <p:spPr>
          <a:xfrm>
            <a:off x="5046498" y="458060"/>
            <a:ext cx="5110161" cy="471149"/>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grpSp>
        <p:nvGrpSpPr>
          <p:cNvPr id="54" name="Google Shape;54;p7" descr="Círculo pequeño con el número 1 en su interior para indicar que se encuentra en el paso 1"/>
          <p:cNvGrpSpPr/>
          <p:nvPr/>
        </p:nvGrpSpPr>
        <p:grpSpPr>
          <a:xfrm>
            <a:off x="531552" y="1773435"/>
            <a:ext cx="558179" cy="409838"/>
            <a:chOff x="6953426" y="566712"/>
            <a:chExt cx="558179" cy="409838"/>
          </a:xfrm>
        </p:grpSpPr>
        <p:sp>
          <p:nvSpPr>
            <p:cNvPr id="55" name="Google Shape;55;p7" descr="Círculo pequeño"/>
            <p:cNvSpPr/>
            <p:nvPr/>
          </p:nvSpPr>
          <p:spPr>
            <a:xfrm>
              <a:off x="7025069" y="566712"/>
              <a:ext cx="409838" cy="409838"/>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6" name="Google Shape;56;p7" descr="Número 1"/>
            <p:cNvSpPr txBox="1"/>
            <p:nvPr/>
          </p:nvSpPr>
          <p:spPr>
            <a:xfrm>
              <a:off x="6953426" y="576086"/>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b="0" i="0" u="none" strike="noStrike" cap="none">
                  <a:solidFill>
                    <a:schemeClr val="lt1"/>
                  </a:solidFill>
                  <a:latin typeface="Quattrocento Sans"/>
                  <a:ea typeface="Quattrocento Sans"/>
                  <a:cs typeface="Quattrocento Sans"/>
                  <a:sym typeface="Quattrocento Sans"/>
                </a:rPr>
                <a:t>1</a:t>
              </a:r>
              <a:endParaRPr/>
            </a:p>
          </p:txBody>
        </p:sp>
      </p:grpSp>
      <p:sp>
        <p:nvSpPr>
          <p:cNvPr id="57" name="Google Shape;57;p7"/>
          <p:cNvSpPr txBox="1"/>
          <p:nvPr/>
        </p:nvSpPr>
        <p:spPr>
          <a:xfrm>
            <a:off x="1056531" y="1506050"/>
            <a:ext cx="6877200" cy="97380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rgbClr val="3F3F3F"/>
              </a:buClr>
              <a:buSzPts val="1200"/>
              <a:buFont typeface="Arial"/>
              <a:buNone/>
            </a:pPr>
            <a:r>
              <a:rPr lang="es-ES" sz="1200" b="0" i="0" u="none" strike="noStrike" cap="none">
                <a:solidFill>
                  <a:srgbClr val="3F3F3F"/>
                </a:solidFill>
                <a:latin typeface="Quattrocento Sans"/>
                <a:ea typeface="Quattrocento Sans"/>
                <a:cs typeface="Quattrocento Sans"/>
                <a:sym typeface="Quattrocento Sans"/>
              </a:rPr>
              <a:t>Un desafío que enfrentamos durante el desarrollo de nuestro proyecto en Django fue organizar adecuadamente la estructura de archivos en la capa de presentación, específicamente en las carpetas relacionadas con las plantillas (templates) y otros recursos visuales.</a:t>
            </a:r>
            <a:endParaRPr sz="1200" b="0" i="0" u="none" strike="noStrike" cap="none">
              <a:solidFill>
                <a:srgbClr val="3F3F3F"/>
              </a:solidFill>
              <a:latin typeface="Quattrocento Sans"/>
              <a:ea typeface="Quattrocento Sans"/>
              <a:cs typeface="Quattrocento Sans"/>
              <a:sym typeface="Quattrocento Sans"/>
            </a:endParaRPr>
          </a:p>
        </p:txBody>
      </p:sp>
      <p:grpSp>
        <p:nvGrpSpPr>
          <p:cNvPr id="58" name="Google Shape;58;p7" descr="Círculo pequeño con el número 2 en su interior para indicar que se encuentra en el paso 2"/>
          <p:cNvGrpSpPr/>
          <p:nvPr/>
        </p:nvGrpSpPr>
        <p:grpSpPr>
          <a:xfrm>
            <a:off x="531552" y="2509982"/>
            <a:ext cx="558179" cy="409838"/>
            <a:chOff x="6953426" y="711274"/>
            <a:chExt cx="558179" cy="409838"/>
          </a:xfrm>
        </p:grpSpPr>
        <p:sp>
          <p:nvSpPr>
            <p:cNvPr id="59" name="Google Shape;59;p7" descr="Círculo pequeño"/>
            <p:cNvSpPr/>
            <p:nvPr/>
          </p:nvSpPr>
          <p:spPr>
            <a:xfrm>
              <a:off x="7025069" y="711274"/>
              <a:ext cx="409838" cy="409838"/>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0" name="Google Shape;60;p7" descr="Número 2"/>
            <p:cNvSpPr txBox="1"/>
            <p:nvPr/>
          </p:nvSpPr>
          <p:spPr>
            <a:xfrm>
              <a:off x="6953426" y="727564"/>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b="0" i="0" u="none" strike="noStrike" cap="none">
                  <a:solidFill>
                    <a:schemeClr val="lt1"/>
                  </a:solidFill>
                  <a:latin typeface="Quattrocento Sans"/>
                  <a:ea typeface="Quattrocento Sans"/>
                  <a:cs typeface="Quattrocento Sans"/>
                  <a:sym typeface="Quattrocento Sans"/>
                </a:rPr>
                <a:t>2</a:t>
              </a:r>
              <a:endParaRPr/>
            </a:p>
          </p:txBody>
        </p:sp>
      </p:grpSp>
      <p:sp>
        <p:nvSpPr>
          <p:cNvPr id="61" name="Google Shape;61;p7"/>
          <p:cNvSpPr txBox="1"/>
          <p:nvPr/>
        </p:nvSpPr>
        <p:spPr>
          <a:xfrm>
            <a:off x="1056513" y="2844450"/>
            <a:ext cx="4504252" cy="1065817"/>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rgbClr val="3F3F3F"/>
              </a:buClr>
              <a:buSzPts val="1200"/>
              <a:buFont typeface="Arial"/>
              <a:buNone/>
            </a:pPr>
            <a:endParaRPr sz="1200" b="0" i="0" u="none" strike="noStrike" cap="none">
              <a:solidFill>
                <a:srgbClr val="3F3F3F"/>
              </a:solidFill>
              <a:latin typeface="Quattrocento Sans"/>
              <a:ea typeface="Quattrocento Sans"/>
              <a:cs typeface="Quattrocento Sans"/>
              <a:sym typeface="Quattrocento Sans"/>
            </a:endParaRPr>
          </a:p>
        </p:txBody>
      </p:sp>
      <p:grpSp>
        <p:nvGrpSpPr>
          <p:cNvPr id="62" name="Google Shape;62;p7" descr="Círculo pequeño con el número 3 en su interior para indicar que se encuentra en el paso 3"/>
          <p:cNvGrpSpPr/>
          <p:nvPr/>
        </p:nvGrpSpPr>
        <p:grpSpPr>
          <a:xfrm>
            <a:off x="531552" y="4208299"/>
            <a:ext cx="558179" cy="409838"/>
            <a:chOff x="6953426" y="711274"/>
            <a:chExt cx="558179" cy="409838"/>
          </a:xfrm>
        </p:grpSpPr>
        <p:sp>
          <p:nvSpPr>
            <p:cNvPr id="63" name="Google Shape;63;p7" descr="Círculo pequeño"/>
            <p:cNvSpPr/>
            <p:nvPr/>
          </p:nvSpPr>
          <p:spPr>
            <a:xfrm>
              <a:off x="7025069" y="711274"/>
              <a:ext cx="409838" cy="409838"/>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4" name="Google Shape;64;p7" descr="Número 3"/>
            <p:cNvSpPr txBox="1"/>
            <p:nvPr/>
          </p:nvSpPr>
          <p:spPr>
            <a:xfrm>
              <a:off x="6953426" y="727564"/>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b="0" i="0" u="none" strike="noStrike" cap="none">
                  <a:solidFill>
                    <a:schemeClr val="lt1"/>
                  </a:solidFill>
                  <a:latin typeface="Quattrocento Sans"/>
                  <a:ea typeface="Quattrocento Sans"/>
                  <a:cs typeface="Quattrocento Sans"/>
                  <a:sym typeface="Quattrocento Sans"/>
                </a:rPr>
                <a:t>3</a:t>
              </a:r>
              <a:endParaRPr/>
            </a:p>
          </p:txBody>
        </p:sp>
      </p:grpSp>
      <p:sp>
        <p:nvSpPr>
          <p:cNvPr id="65" name="Google Shape;65;p7"/>
          <p:cNvSpPr txBox="1"/>
          <p:nvPr/>
        </p:nvSpPr>
        <p:spPr>
          <a:xfrm>
            <a:off x="994735" y="3627875"/>
            <a:ext cx="9550500" cy="7611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800"/>
              <a:buFont typeface="Arial"/>
              <a:buNone/>
            </a:pPr>
            <a:r>
              <a:rPr lang="es-ES" sz="1200" b="0" i="0" u="none" strike="noStrike" cap="none">
                <a:solidFill>
                  <a:srgbClr val="3F3F3F"/>
                </a:solidFill>
                <a:latin typeface="Quattrocento Sans"/>
                <a:ea typeface="Quattrocento Sans"/>
                <a:cs typeface="Quattrocento Sans"/>
                <a:sym typeface="Quattrocento Sans"/>
              </a:rPr>
              <a:t>Un desafío adicional que enfrentamos en nuestro proyecto Django fue recordar cómo integrar correctamente el CSS en nuestro código. Inicialmente, nos enfrentamos a dificultades para aplicar estilos visuales a nuestras plantillas y asegurarnos de que el CSS se cargara correctamente en el navegador. El problema radicaba en que no estábamos utilizando el enfoque adecuado para cargar y servir archivos CSS estáticos en Django. No recordábamos cómo</a:t>
            </a:r>
            <a:r>
              <a:rPr lang="es-ES" b="0" i="0" u="none" strike="noStrike" cap="none">
                <a:solidFill>
                  <a:srgbClr val="3F3F3F"/>
                </a:solidFill>
                <a:latin typeface="Quattrocento Sans"/>
                <a:ea typeface="Quattrocento Sans"/>
                <a:cs typeface="Quattrocento Sans"/>
                <a:sym typeface="Quattrocento Sans"/>
              </a:rPr>
              <a:t> </a:t>
            </a:r>
            <a:r>
              <a:rPr lang="es-ES" sz="1300" b="0" i="0" u="none" strike="noStrike" cap="none">
                <a:solidFill>
                  <a:srgbClr val="3F3F3F"/>
                </a:solidFill>
                <a:latin typeface="Quattrocento Sans"/>
                <a:ea typeface="Quattrocento Sans"/>
                <a:cs typeface="Quattrocento Sans"/>
                <a:sym typeface="Quattrocento Sans"/>
              </a:rPr>
              <a:t>integrar el CSS en nuestras plantillas y estábamos luchando para que los estilos se aplicaran correctamente.</a:t>
            </a:r>
            <a:endParaRPr sz="850"/>
          </a:p>
          <a:p>
            <a:pPr marL="0" marR="0" lvl="0" indent="0" algn="l" rtl="0">
              <a:lnSpc>
                <a:spcPct val="130000"/>
              </a:lnSpc>
              <a:spcBef>
                <a:spcPts val="2000"/>
              </a:spcBef>
              <a:spcAft>
                <a:spcPts val="0"/>
              </a:spcAft>
              <a:buClr>
                <a:srgbClr val="3F3F3F"/>
              </a:buClr>
              <a:buSzPts val="300"/>
              <a:buFont typeface="Arial"/>
              <a:buNone/>
            </a:pPr>
            <a:endParaRPr sz="600" b="0" i="0" u="none" strike="noStrike" cap="none">
              <a:solidFill>
                <a:srgbClr val="3F3F3F"/>
              </a:solidFill>
              <a:latin typeface="Quattrocento Sans"/>
              <a:ea typeface="Quattrocento Sans"/>
              <a:cs typeface="Quattrocento Sans"/>
              <a:sym typeface="Quattrocento Sans"/>
            </a:endParaRPr>
          </a:p>
        </p:txBody>
      </p:sp>
      <p:grpSp>
        <p:nvGrpSpPr>
          <p:cNvPr id="66" name="Google Shape;66;p7" descr="Círculo pequeño con el número 4 en su interior para indicar que se encuentra en el paso 4"/>
          <p:cNvGrpSpPr/>
          <p:nvPr/>
        </p:nvGrpSpPr>
        <p:grpSpPr>
          <a:xfrm>
            <a:off x="531552" y="5137379"/>
            <a:ext cx="558179" cy="409838"/>
            <a:chOff x="6953426" y="711274"/>
            <a:chExt cx="558179" cy="409838"/>
          </a:xfrm>
        </p:grpSpPr>
        <p:sp>
          <p:nvSpPr>
            <p:cNvPr id="67" name="Google Shape;67;p7" descr="Círculo pequeño"/>
            <p:cNvSpPr/>
            <p:nvPr/>
          </p:nvSpPr>
          <p:spPr>
            <a:xfrm>
              <a:off x="7025069" y="711274"/>
              <a:ext cx="409838" cy="409838"/>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8" name="Google Shape;68;p7" descr="Número 4"/>
            <p:cNvSpPr txBox="1"/>
            <p:nvPr/>
          </p:nvSpPr>
          <p:spPr>
            <a:xfrm>
              <a:off x="6953426" y="727564"/>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b="0" i="0" u="none" strike="noStrike" cap="none">
                  <a:solidFill>
                    <a:schemeClr val="lt1"/>
                  </a:solidFill>
                  <a:latin typeface="Quattrocento Sans"/>
                  <a:ea typeface="Quattrocento Sans"/>
                  <a:cs typeface="Quattrocento Sans"/>
                  <a:sym typeface="Quattrocento Sans"/>
                </a:rPr>
                <a:t>4</a:t>
              </a:r>
              <a:endParaRPr/>
            </a:p>
          </p:txBody>
        </p:sp>
      </p:grpSp>
      <p:sp>
        <p:nvSpPr>
          <p:cNvPr id="69" name="Google Shape;69;p7"/>
          <p:cNvSpPr txBox="1"/>
          <p:nvPr/>
        </p:nvSpPr>
        <p:spPr>
          <a:xfrm>
            <a:off x="1056537" y="5177578"/>
            <a:ext cx="9100200" cy="1398600"/>
          </a:xfrm>
          <a:prstGeom prst="rect">
            <a:avLst/>
          </a:prstGeom>
          <a:noFill/>
          <a:ln>
            <a:noFill/>
          </a:ln>
        </p:spPr>
        <p:txBody>
          <a:bodyPr spcFirstLastPara="1" wrap="square" lIns="91425" tIns="45700" rIns="91425" bIns="45700" anchor="t" anchorCtr="0">
            <a:normAutofit/>
          </a:bodyPr>
          <a:lstStyle/>
          <a:p>
            <a:pPr marL="0" marR="0" lvl="0" indent="0" algn="l" rtl="0">
              <a:lnSpc>
                <a:spcPct val="200000"/>
              </a:lnSpc>
              <a:spcBef>
                <a:spcPts val="0"/>
              </a:spcBef>
              <a:spcAft>
                <a:spcPts val="0"/>
              </a:spcAft>
              <a:buClr>
                <a:srgbClr val="3F3F3F"/>
              </a:buClr>
              <a:buSzPts val="900"/>
              <a:buFont typeface="Arial"/>
              <a:buNone/>
            </a:pPr>
            <a:r>
              <a:rPr lang="es-ES" sz="1200" b="0" i="0" u="none" strike="noStrike" cap="none">
                <a:solidFill>
                  <a:srgbClr val="3F3F3F"/>
                </a:solidFill>
                <a:latin typeface="Quattrocento Sans"/>
                <a:ea typeface="Quattrocento Sans"/>
                <a:cs typeface="Quattrocento Sans"/>
                <a:sym typeface="Quattrocento Sans"/>
              </a:rPr>
              <a:t>Debido a la diversa cantidad de trabajo y a que perdimos a un compañero, terminamos subestimado los tiempos y procesos </a:t>
            </a:r>
            <a:r>
              <a:rPr lang="es-ES" sz="1200">
                <a:solidFill>
                  <a:srgbClr val="3F3F3F"/>
                </a:solidFill>
                <a:latin typeface="Quattrocento Sans"/>
                <a:ea typeface="Quattrocento Sans"/>
                <a:cs typeface="Quattrocento Sans"/>
                <a:sym typeface="Quattrocento Sans"/>
              </a:rPr>
              <a:t>de</a:t>
            </a:r>
            <a:r>
              <a:rPr lang="es-ES" sz="1200" b="0" i="0" u="none" strike="noStrike" cap="none">
                <a:solidFill>
                  <a:srgbClr val="3F3F3F"/>
                </a:solidFill>
                <a:latin typeface="Quattrocento Sans"/>
                <a:ea typeface="Quattrocento Sans"/>
                <a:cs typeface="Quattrocento Sans"/>
                <a:sym typeface="Quattrocento Sans"/>
              </a:rPr>
              <a:t> trabajos acumulados. Por lo que estuvimos dispersos al momento de avanzar en el proyecto.</a:t>
            </a:r>
            <a:endParaRPr sz="1200" b="0" i="0" u="none" strike="noStrike" cap="none">
              <a:solidFill>
                <a:srgbClr val="3F3F3F"/>
              </a:solidFill>
              <a:latin typeface="Quattrocento Sans"/>
              <a:ea typeface="Quattrocento Sans"/>
              <a:cs typeface="Quattrocento Sans"/>
              <a:sym typeface="Quattrocento Sans"/>
            </a:endParaRPr>
          </a:p>
          <a:p>
            <a:pPr marL="0" marR="0" lvl="0" indent="0" algn="l" rtl="0">
              <a:lnSpc>
                <a:spcPct val="200000"/>
              </a:lnSpc>
              <a:spcBef>
                <a:spcPts val="0"/>
              </a:spcBef>
              <a:spcAft>
                <a:spcPts val="0"/>
              </a:spcAft>
              <a:buClr>
                <a:srgbClr val="3F3F3F"/>
              </a:buClr>
              <a:buSzPts val="900"/>
              <a:buFont typeface="Arial"/>
              <a:buNone/>
            </a:pPr>
            <a:endParaRPr sz="1200">
              <a:solidFill>
                <a:srgbClr val="3F3F3F"/>
              </a:solidFill>
              <a:latin typeface="Quattrocento Sans"/>
              <a:ea typeface="Quattrocento Sans"/>
              <a:cs typeface="Quattrocento Sans"/>
              <a:sym typeface="Quattrocento Sans"/>
            </a:endParaRPr>
          </a:p>
          <a:p>
            <a:pPr marL="0" marR="0" lvl="0" indent="0" algn="l" rtl="0">
              <a:lnSpc>
                <a:spcPct val="200000"/>
              </a:lnSpc>
              <a:spcBef>
                <a:spcPts val="0"/>
              </a:spcBef>
              <a:spcAft>
                <a:spcPts val="0"/>
              </a:spcAft>
              <a:buClr>
                <a:srgbClr val="3F3F3F"/>
              </a:buClr>
              <a:buSzPts val="900"/>
              <a:buFont typeface="Arial"/>
              <a:buNone/>
            </a:pPr>
            <a:r>
              <a:rPr lang="es-ES" sz="1200">
                <a:solidFill>
                  <a:srgbClr val="3F3F3F"/>
                </a:solidFill>
                <a:latin typeface="Quattrocento Sans"/>
                <a:ea typeface="Quattrocento Sans"/>
                <a:cs typeface="Quattrocento Sans"/>
                <a:sym typeface="Quattrocento Sans"/>
              </a:rPr>
              <a:t>Perdimos la carpeta template.py en las repetidas cargar al codigo</a:t>
            </a:r>
            <a:endParaRPr sz="1200">
              <a:solidFill>
                <a:srgbClr val="3F3F3F"/>
              </a:solidFill>
              <a:latin typeface="Quattrocento Sans"/>
              <a:ea typeface="Quattrocento Sans"/>
              <a:cs typeface="Quattrocento Sans"/>
              <a:sym typeface="Quattrocento Sans"/>
            </a:endParaRPr>
          </a:p>
        </p:txBody>
      </p:sp>
      <p:sp>
        <p:nvSpPr>
          <p:cNvPr id="70" name="Google Shape;70;p7"/>
          <p:cNvSpPr txBox="1"/>
          <p:nvPr/>
        </p:nvSpPr>
        <p:spPr>
          <a:xfrm>
            <a:off x="1056525" y="2284700"/>
            <a:ext cx="6736800" cy="11082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s-ES" sz="1200" b="0" i="0" u="none" strike="noStrike" cap="none">
                <a:solidFill>
                  <a:schemeClr val="dk1"/>
                </a:solidFill>
                <a:latin typeface="Quattrocento Sans"/>
                <a:ea typeface="Quattrocento Sans"/>
                <a:cs typeface="Quattrocento Sans"/>
                <a:sym typeface="Quattrocento Sans"/>
              </a:rPr>
              <a:t>Un desafío que enfrentamos al inicio de nuestro proyecto en Django fue utilizar de manera inadecuada la forma de mostrar información en las vistas. En lugar de seguir el enfoque adecuado de utilizar métodos de solicitud HTTP y generar contenido en las plantillas, estábamos utilizando el objeto HttpResponse directamente en nuestras vistas.</a:t>
            </a:r>
            <a:endParaRPr sz="1200" b="0" i="0" u="none" strike="noStrike" cap="none">
              <a:solidFill>
                <a:schemeClr val="dk1"/>
              </a:solidFill>
              <a:latin typeface="Quattrocento Sans"/>
              <a:ea typeface="Quattrocento Sans"/>
              <a:cs typeface="Quattrocento Sans"/>
              <a:sym typeface="Quattrocento Sans"/>
            </a:endParaRPr>
          </a:p>
        </p:txBody>
      </p:sp>
      <p:grpSp>
        <p:nvGrpSpPr>
          <p:cNvPr id="71" name="Google Shape;71;p7" descr="Círculo pequeño con el número 4 en su interior para indicar que se encuentra en el paso 4"/>
          <p:cNvGrpSpPr/>
          <p:nvPr/>
        </p:nvGrpSpPr>
        <p:grpSpPr>
          <a:xfrm>
            <a:off x="616977" y="6110379"/>
            <a:ext cx="558300" cy="662790"/>
            <a:chOff x="6953426" y="711274"/>
            <a:chExt cx="558300" cy="662790"/>
          </a:xfrm>
        </p:grpSpPr>
        <p:sp>
          <p:nvSpPr>
            <p:cNvPr id="72" name="Google Shape;72;p7" descr="Círculo pequeño"/>
            <p:cNvSpPr/>
            <p:nvPr/>
          </p:nvSpPr>
          <p:spPr>
            <a:xfrm>
              <a:off x="7025069" y="711274"/>
              <a:ext cx="409800" cy="409800"/>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3" name="Google Shape;73;p7" descr="Número 4"/>
            <p:cNvSpPr txBox="1"/>
            <p:nvPr/>
          </p:nvSpPr>
          <p:spPr>
            <a:xfrm>
              <a:off x="6953426" y="727564"/>
              <a:ext cx="5583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a:solidFill>
                    <a:schemeClr val="lt1"/>
                  </a:solidFill>
                  <a:latin typeface="Quattrocento Sans"/>
                  <a:ea typeface="Quattrocento Sans"/>
                  <a:cs typeface="Quattrocento Sans"/>
                  <a:sym typeface="Quattrocento Sans"/>
                </a:rPr>
                <a:t>5</a:t>
              </a:r>
              <a:endParaRPr sz="1800">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8"/>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A3838"/>
              </a:buClr>
              <a:buSzPts val="2800"/>
              <a:buFont typeface="Quattrocento Sans"/>
              <a:buNone/>
            </a:pPr>
            <a:r>
              <a:rPr lang="es-ES">
                <a:latin typeface="Quattrocento Sans"/>
                <a:ea typeface="Quattrocento Sans"/>
                <a:cs typeface="Quattrocento Sans"/>
                <a:sym typeface="Quattrocento Sans"/>
              </a:rPr>
              <a:t>¿Como lo hicimos?</a:t>
            </a:r>
            <a:endParaRPr/>
          </a:p>
        </p:txBody>
      </p:sp>
      <p:sp>
        <p:nvSpPr>
          <p:cNvPr id="80" name="Google Shape;80;p8"/>
          <p:cNvSpPr txBox="1">
            <a:spLocks noGrp="1"/>
          </p:cNvSpPr>
          <p:nvPr>
            <p:ph type="body" idx="4294967295"/>
          </p:nvPr>
        </p:nvSpPr>
        <p:spPr>
          <a:xfrm>
            <a:off x="541610" y="1431010"/>
            <a:ext cx="4557164" cy="4790886"/>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3F3F3F"/>
              </a:buClr>
              <a:buSzPts val="1200"/>
              <a:buFont typeface="Quattrocento Sans"/>
              <a:buNone/>
            </a:pPr>
            <a:r>
              <a:rPr lang="es-ES" sz="1200">
                <a:solidFill>
                  <a:srgbClr val="3F3F3F"/>
                </a:solidFill>
                <a:latin typeface="Quattrocento Sans"/>
                <a:ea typeface="Quattrocento Sans"/>
                <a:cs typeface="Quattrocento Sans"/>
                <a:sym typeface="Quattrocento Sans"/>
              </a:rPr>
              <a:t>Usamos la plataforma “Visual Studio </a:t>
            </a:r>
            <a:r>
              <a:rPr lang="es-ES">
                <a:solidFill>
                  <a:srgbClr val="3F3F3F"/>
                </a:solidFill>
                <a:latin typeface="Quattrocento Sans"/>
                <a:ea typeface="Quattrocento Sans"/>
                <a:cs typeface="Quattrocento Sans"/>
                <a:sym typeface="Quattrocento Sans"/>
              </a:rPr>
              <a:t>C</a:t>
            </a:r>
            <a:r>
              <a:rPr lang="es-ES" sz="1200">
                <a:solidFill>
                  <a:srgbClr val="3F3F3F"/>
                </a:solidFill>
                <a:latin typeface="Quattrocento Sans"/>
                <a:ea typeface="Quattrocento Sans"/>
                <a:cs typeface="Quattrocento Sans"/>
                <a:sym typeface="Quattrocento Sans"/>
              </a:rPr>
              <a:t>ode” para desarrollar una platafor</a:t>
            </a:r>
            <a:r>
              <a:rPr lang="es-ES">
                <a:solidFill>
                  <a:srgbClr val="3F3F3F"/>
                </a:solidFill>
                <a:latin typeface="Quattrocento Sans"/>
                <a:ea typeface="Quattrocento Sans"/>
                <a:cs typeface="Quattrocento Sans"/>
                <a:sym typeface="Quattrocento Sans"/>
              </a:rPr>
              <a:t>ma web. Donde usamos las siguientes herramientas:</a:t>
            </a:r>
            <a:endParaRPr/>
          </a:p>
          <a:p>
            <a:pPr marL="171450" lvl="0" indent="-171450" algn="l" rtl="0">
              <a:lnSpc>
                <a:spcPct val="150000"/>
              </a:lnSpc>
              <a:spcBef>
                <a:spcPts val="1600"/>
              </a:spcBef>
              <a:spcAft>
                <a:spcPts val="0"/>
              </a:spcAft>
              <a:buClr>
                <a:srgbClr val="3F3F3F"/>
              </a:buClr>
              <a:buSzPts val="1200"/>
              <a:buFont typeface="Quattrocento Sans"/>
              <a:buChar char="-"/>
            </a:pPr>
            <a:r>
              <a:rPr lang="es-ES">
                <a:solidFill>
                  <a:srgbClr val="3F3F3F"/>
                </a:solidFill>
                <a:latin typeface="Quattrocento Sans"/>
                <a:ea typeface="Quattrocento Sans"/>
                <a:cs typeface="Quattrocento Sans"/>
                <a:sym typeface="Quattrocento Sans"/>
              </a:rPr>
              <a:t>CSS</a:t>
            </a:r>
            <a:endParaRPr/>
          </a:p>
          <a:p>
            <a:pPr marL="171450" lvl="0" indent="-171450" algn="l" rtl="0">
              <a:lnSpc>
                <a:spcPct val="150000"/>
              </a:lnSpc>
              <a:spcBef>
                <a:spcPts val="1600"/>
              </a:spcBef>
              <a:spcAft>
                <a:spcPts val="0"/>
              </a:spcAft>
              <a:buClr>
                <a:srgbClr val="3F3F3F"/>
              </a:buClr>
              <a:buSzPts val="1200"/>
              <a:buFont typeface="Quattrocento Sans"/>
              <a:buChar char="-"/>
            </a:pPr>
            <a:r>
              <a:rPr lang="es-ES" sz="1200">
                <a:solidFill>
                  <a:srgbClr val="3F3F3F"/>
                </a:solidFill>
                <a:latin typeface="Quattrocento Sans"/>
                <a:ea typeface="Quattrocento Sans"/>
                <a:cs typeface="Quattrocento Sans"/>
                <a:sym typeface="Quattrocento Sans"/>
              </a:rPr>
              <a:t>Python</a:t>
            </a:r>
            <a:endParaRPr/>
          </a:p>
          <a:p>
            <a:pPr marL="171450" lvl="0" indent="-171450" algn="l" rtl="0">
              <a:lnSpc>
                <a:spcPct val="150000"/>
              </a:lnSpc>
              <a:spcBef>
                <a:spcPts val="1600"/>
              </a:spcBef>
              <a:spcAft>
                <a:spcPts val="0"/>
              </a:spcAft>
              <a:buClr>
                <a:srgbClr val="3F3F3F"/>
              </a:buClr>
              <a:buSzPts val="1200"/>
              <a:buFont typeface="Quattrocento Sans"/>
              <a:buChar char="-"/>
            </a:pPr>
            <a:r>
              <a:rPr lang="es-ES" sz="1200">
                <a:solidFill>
                  <a:srgbClr val="3F3F3F"/>
                </a:solidFill>
                <a:latin typeface="Quattrocento Sans"/>
                <a:ea typeface="Quattrocento Sans"/>
                <a:cs typeface="Quattrocento Sans"/>
                <a:sym typeface="Quattrocento Sans"/>
              </a:rPr>
              <a:t>Django</a:t>
            </a:r>
            <a:endParaRPr/>
          </a:p>
          <a:p>
            <a:pPr marL="171450" lvl="0" indent="-171450" algn="l" rtl="0">
              <a:lnSpc>
                <a:spcPct val="150000"/>
              </a:lnSpc>
              <a:spcBef>
                <a:spcPts val="1600"/>
              </a:spcBef>
              <a:spcAft>
                <a:spcPts val="0"/>
              </a:spcAft>
              <a:buClr>
                <a:srgbClr val="3F3F3F"/>
              </a:buClr>
              <a:buSzPts val="1200"/>
              <a:buFont typeface="Quattrocento Sans"/>
              <a:buChar char="-"/>
            </a:pPr>
            <a:r>
              <a:rPr lang="es-ES" sz="1200">
                <a:solidFill>
                  <a:srgbClr val="3F3F3F"/>
                </a:solidFill>
                <a:latin typeface="Quattrocento Sans"/>
                <a:ea typeface="Quattrocento Sans"/>
                <a:cs typeface="Quattrocento Sans"/>
                <a:sym typeface="Quattrocento Sans"/>
              </a:rPr>
              <a:t>HTML</a:t>
            </a:r>
            <a:endParaRPr/>
          </a:p>
          <a:p>
            <a:pPr marL="171450" lvl="0" indent="-171450" algn="l" rtl="0">
              <a:lnSpc>
                <a:spcPct val="150000"/>
              </a:lnSpc>
              <a:spcBef>
                <a:spcPts val="1600"/>
              </a:spcBef>
              <a:spcAft>
                <a:spcPts val="0"/>
              </a:spcAft>
              <a:buClr>
                <a:srgbClr val="3F3F3F"/>
              </a:buClr>
              <a:buSzPts val="1200"/>
              <a:buFont typeface="Quattrocento Sans"/>
              <a:buChar char="-"/>
            </a:pPr>
            <a:r>
              <a:rPr lang="es-ES" sz="1200">
                <a:solidFill>
                  <a:srgbClr val="3F3F3F"/>
                </a:solidFill>
                <a:latin typeface="Quattrocento Sans"/>
                <a:ea typeface="Quattrocento Sans"/>
                <a:cs typeface="Quattrocento Sans"/>
                <a:sym typeface="Quattrocento Sans"/>
              </a:rPr>
              <a:t>Java</a:t>
            </a:r>
            <a:r>
              <a:rPr lang="es-ES">
                <a:solidFill>
                  <a:srgbClr val="3F3F3F"/>
                </a:solidFill>
                <a:latin typeface="Quattrocento Sans"/>
                <a:ea typeface="Quattrocento Sans"/>
                <a:cs typeface="Quattrocento Sans"/>
                <a:sym typeface="Quattrocento Sans"/>
              </a:rPr>
              <a:t>Script</a:t>
            </a:r>
            <a:endParaRPr/>
          </a:p>
          <a:p>
            <a:pPr marL="0" lvl="0" indent="0" algn="l" rtl="0">
              <a:lnSpc>
                <a:spcPct val="150000"/>
              </a:lnSpc>
              <a:spcBef>
                <a:spcPts val="1600"/>
              </a:spcBef>
              <a:spcAft>
                <a:spcPts val="0"/>
              </a:spcAft>
              <a:buClr>
                <a:srgbClr val="3F3F3F"/>
              </a:buClr>
              <a:buSzPts val="1200"/>
              <a:buFont typeface="Quattrocento Sans"/>
              <a:buNone/>
            </a:pPr>
            <a:r>
              <a:rPr lang="es-ES" sz="1200">
                <a:solidFill>
                  <a:srgbClr val="3F3F3F"/>
                </a:solidFill>
                <a:latin typeface="Quattrocento Sans"/>
                <a:ea typeface="Quattrocento Sans"/>
                <a:cs typeface="Quattrocento Sans"/>
                <a:sym typeface="Quattrocento Sans"/>
              </a:rPr>
              <a:t>Aprendimos a manejar los ficheros de Django como las views e importar módulos</a:t>
            </a:r>
            <a:r>
              <a:rPr lang="es-ES">
                <a:solidFill>
                  <a:srgbClr val="3F3F3F"/>
                </a:solidFill>
                <a:latin typeface="Quattrocento Sans"/>
                <a:ea typeface="Quattrocento Sans"/>
                <a:cs typeface="Quattrocento Sans"/>
                <a:sym typeface="Quattrocento Sans"/>
              </a:rPr>
              <a:t>.</a:t>
            </a:r>
            <a:r>
              <a:rPr lang="es-ES" sz="1200">
                <a:solidFill>
                  <a:srgbClr val="3F3F3F"/>
                </a:solidFill>
                <a:latin typeface="Quattrocento Sans"/>
                <a:ea typeface="Quattrocento Sans"/>
                <a:cs typeface="Quattrocento Sans"/>
                <a:sym typeface="Quattrocento Sans"/>
              </a:rPr>
              <a:t> Redirecciones con vistas  </a:t>
            </a:r>
            <a:endParaRPr/>
          </a:p>
          <a:p>
            <a:pPr marL="0" lvl="0" indent="0" algn="l" rtl="0">
              <a:lnSpc>
                <a:spcPct val="150000"/>
              </a:lnSpc>
              <a:spcBef>
                <a:spcPts val="1600"/>
              </a:spcBef>
              <a:spcAft>
                <a:spcPts val="0"/>
              </a:spcAft>
              <a:buClr>
                <a:schemeClr val="dk1"/>
              </a:buClr>
              <a:buSzPts val="1200"/>
              <a:buFont typeface="Quattrocento Sans"/>
              <a:buNone/>
            </a:pPr>
            <a:endParaRPr sz="1200">
              <a:solidFill>
                <a:srgbClr val="3F3F3F"/>
              </a:solidFill>
              <a:latin typeface="Quattrocento Sans"/>
              <a:ea typeface="Quattrocento Sans"/>
              <a:cs typeface="Quattrocento Sans"/>
              <a:sym typeface="Quattrocento Sans"/>
            </a:endParaRPr>
          </a:p>
        </p:txBody>
      </p:sp>
      <p:pic>
        <p:nvPicPr>
          <p:cNvPr id="81" name="Google Shape;81;p8"/>
          <p:cNvPicPr preferRelativeResize="0">
            <a:picLocks noGrp="1"/>
          </p:cNvPicPr>
          <p:nvPr>
            <p:ph type="body" idx="1"/>
          </p:nvPr>
        </p:nvPicPr>
        <p:blipFill rotWithShape="1">
          <a:blip r:embed="rId3">
            <a:alphaModFix/>
          </a:blip>
          <a:srcRect/>
          <a:stretch/>
        </p:blipFill>
        <p:spPr>
          <a:xfrm>
            <a:off x="6854825" y="2265684"/>
            <a:ext cx="4416425" cy="2307582"/>
          </a:xfrm>
          <a:prstGeom prst="rect">
            <a:avLst/>
          </a:prstGeom>
          <a:noFill/>
          <a:ln>
            <a:noFill/>
          </a:ln>
        </p:spPr>
      </p:pic>
      <p:sp>
        <p:nvSpPr>
          <p:cNvPr id="82" name="Google Shape;82;p8"/>
          <p:cNvSpPr txBox="1"/>
          <p:nvPr/>
        </p:nvSpPr>
        <p:spPr>
          <a:xfrm>
            <a:off x="6854825" y="4573266"/>
            <a:ext cx="4416425"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900" b="0" i="0" u="sng" strike="noStrike" cap="none">
                <a:solidFill>
                  <a:schemeClr val="dk1"/>
                </a:solidFill>
                <a:latin typeface="Quattrocento Sans"/>
                <a:ea typeface="Quattrocento Sans"/>
                <a:cs typeface="Quattrocento Sans"/>
                <a:sym typeface="Quattrocento Sans"/>
                <a:hlinkClick r:id="rId4">
                  <a:extLst>
                    <a:ext uri="{A12FA001-AC4F-418D-AE19-62706E023703}">
                      <ahyp:hlinkClr xmlns:ahyp="http://schemas.microsoft.com/office/drawing/2018/hyperlinkcolor" val="tx"/>
                    </a:ext>
                  </a:extLst>
                </a:hlinkClick>
              </a:rPr>
              <a:t>Esta foto</a:t>
            </a:r>
            <a:r>
              <a:rPr lang="es-ES" sz="900" b="0" i="0" u="none" strike="noStrike" cap="none">
                <a:solidFill>
                  <a:schemeClr val="dk1"/>
                </a:solidFill>
                <a:latin typeface="Quattrocento Sans"/>
                <a:ea typeface="Quattrocento Sans"/>
                <a:cs typeface="Quattrocento Sans"/>
                <a:sym typeface="Quattrocento Sans"/>
              </a:rPr>
              <a:t> de Autor desconocido está bajo licencia </a:t>
            </a:r>
            <a:r>
              <a:rPr lang="es-ES" sz="900" b="0" i="0" u="sng" strike="noStrike" cap="none">
                <a:solidFill>
                  <a:schemeClr val="dk1"/>
                </a:solidFill>
                <a:latin typeface="Quattrocento Sans"/>
                <a:ea typeface="Quattrocento Sans"/>
                <a:cs typeface="Quattrocento Sans"/>
                <a:sym typeface="Quattrocento Sans"/>
                <a:hlinkClick r:id="rId5">
                  <a:extLst>
                    <a:ext uri="{A12FA001-AC4F-418D-AE19-62706E023703}">
                      <ahyp:hlinkClr xmlns:ahyp="http://schemas.microsoft.com/office/drawing/2018/hyperlinkcolor" val="tx"/>
                    </a:ext>
                  </a:extLst>
                </a:hlinkClick>
              </a:rPr>
              <a:t>CC BY-NC</a:t>
            </a:r>
            <a:endParaRPr sz="9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9"/>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A3838"/>
              </a:buClr>
              <a:buSzPts val="2800"/>
              <a:buFont typeface="Quattrocento Sans"/>
              <a:buNone/>
            </a:pPr>
            <a:r>
              <a:rPr lang="es-ES">
                <a:latin typeface="Quattrocento Sans"/>
                <a:ea typeface="Quattrocento Sans"/>
                <a:cs typeface="Quattrocento Sans"/>
                <a:sym typeface="Quattrocento Sans"/>
              </a:rPr>
              <a:t>Que aprendimos sobre la marcha?</a:t>
            </a:r>
            <a:endParaRPr/>
          </a:p>
        </p:txBody>
      </p:sp>
      <p:sp>
        <p:nvSpPr>
          <p:cNvPr id="89" name="Google Shape;89;p9"/>
          <p:cNvSpPr txBox="1"/>
          <p:nvPr/>
        </p:nvSpPr>
        <p:spPr>
          <a:xfrm>
            <a:off x="541609" y="1455491"/>
            <a:ext cx="5110161" cy="471149"/>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actividades realizadas":</a:t>
            </a:r>
            <a:endParaRPr/>
          </a:p>
        </p:txBody>
      </p:sp>
      <p:grpSp>
        <p:nvGrpSpPr>
          <p:cNvPr id="90" name="Google Shape;90;p9" descr="Círculo pequeño con el número 1 en su interior para indicar que se encuentra en el paso 1"/>
          <p:cNvGrpSpPr/>
          <p:nvPr/>
        </p:nvGrpSpPr>
        <p:grpSpPr>
          <a:xfrm>
            <a:off x="558723" y="1917997"/>
            <a:ext cx="558179" cy="409838"/>
            <a:chOff x="6953426" y="711274"/>
            <a:chExt cx="558179" cy="409838"/>
          </a:xfrm>
        </p:grpSpPr>
        <p:sp>
          <p:nvSpPr>
            <p:cNvPr id="91" name="Google Shape;91;p9" descr="Círculo pequeño"/>
            <p:cNvSpPr/>
            <p:nvPr/>
          </p:nvSpPr>
          <p:spPr>
            <a:xfrm>
              <a:off x="7025069" y="711274"/>
              <a:ext cx="409838" cy="409838"/>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2" name="Google Shape;92;p9" descr="Número 1"/>
            <p:cNvSpPr txBox="1"/>
            <p:nvPr/>
          </p:nvSpPr>
          <p:spPr>
            <a:xfrm>
              <a:off x="6953426" y="727564"/>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a:solidFill>
                    <a:schemeClr val="lt1"/>
                  </a:solidFill>
                  <a:latin typeface="Quattrocento Sans"/>
                  <a:ea typeface="Quattrocento Sans"/>
                  <a:cs typeface="Quattrocento Sans"/>
                  <a:sym typeface="Quattrocento Sans"/>
                </a:rPr>
                <a:t>1</a:t>
              </a:r>
              <a:endParaRPr/>
            </a:p>
          </p:txBody>
        </p:sp>
      </p:grpSp>
      <p:sp>
        <p:nvSpPr>
          <p:cNvPr id="93" name="Google Shape;93;p9"/>
          <p:cNvSpPr txBox="1"/>
          <p:nvPr/>
        </p:nvSpPr>
        <p:spPr>
          <a:xfrm>
            <a:off x="1066054" y="1958200"/>
            <a:ext cx="7764300" cy="1011600"/>
          </a:xfrm>
          <a:prstGeom prst="rect">
            <a:avLst/>
          </a:prstGeom>
          <a:noFill/>
          <a:ln>
            <a:noFill/>
          </a:ln>
        </p:spPr>
        <p:txBody>
          <a:bodyPr spcFirstLastPara="1" wrap="square" lIns="91425" tIns="45700" rIns="91425" bIns="45700" anchor="t" anchorCtr="0">
            <a:normAutofit lnSpcReduction="20000"/>
          </a:bodyPr>
          <a:lstStyle/>
          <a:p>
            <a:pPr marL="0" marR="0" lvl="0" indent="0" algn="l" rtl="0">
              <a:lnSpc>
                <a:spcPct val="15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Templates separadas donde creamos una carpeta dentro de la aplicación llamada templates donde creamos ficheros y dentro de estas templates separadas tuvimos un lenguaje de templates  adaptado  para nosotros tener un lenguaje distinto del lenguaje Python que tenemos en las vistas y controladores , allí metimos html y un lenguaje de plantillas específicos esto para diferenciar la parte visual de la parte de la la lógica de la app</a:t>
            </a:r>
            <a:endParaRPr/>
          </a:p>
        </p:txBody>
      </p:sp>
      <p:grpSp>
        <p:nvGrpSpPr>
          <p:cNvPr id="94" name="Google Shape;94;p9" descr="Círculo pequeño con el número 2 en su interior para indicar que se encuentra en el paso 2"/>
          <p:cNvGrpSpPr/>
          <p:nvPr/>
        </p:nvGrpSpPr>
        <p:grpSpPr>
          <a:xfrm>
            <a:off x="558723" y="2946975"/>
            <a:ext cx="558179" cy="409838"/>
            <a:chOff x="6953426" y="711274"/>
            <a:chExt cx="558179" cy="409838"/>
          </a:xfrm>
        </p:grpSpPr>
        <p:sp>
          <p:nvSpPr>
            <p:cNvPr id="95" name="Google Shape;95;p9" descr="Círculo pequeño"/>
            <p:cNvSpPr/>
            <p:nvPr/>
          </p:nvSpPr>
          <p:spPr>
            <a:xfrm>
              <a:off x="7025069" y="711274"/>
              <a:ext cx="409838" cy="409838"/>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6" name="Google Shape;96;p9" descr="Número 2"/>
            <p:cNvSpPr txBox="1"/>
            <p:nvPr/>
          </p:nvSpPr>
          <p:spPr>
            <a:xfrm>
              <a:off x="6953426" y="727564"/>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a:solidFill>
                    <a:schemeClr val="lt1"/>
                  </a:solidFill>
                  <a:latin typeface="Quattrocento Sans"/>
                  <a:ea typeface="Quattrocento Sans"/>
                  <a:cs typeface="Quattrocento Sans"/>
                  <a:sym typeface="Quattrocento Sans"/>
                </a:rPr>
                <a:t>2</a:t>
              </a:r>
              <a:endParaRPr/>
            </a:p>
          </p:txBody>
        </p:sp>
      </p:grpSp>
      <p:sp>
        <p:nvSpPr>
          <p:cNvPr id="97" name="Google Shape;97;p9"/>
          <p:cNvSpPr txBox="1"/>
          <p:nvPr/>
        </p:nvSpPr>
        <p:spPr>
          <a:xfrm>
            <a:off x="1066038" y="2987167"/>
            <a:ext cx="2967236" cy="172551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Usar el método pach vacío para evitar el error 404 creando rutas, </a:t>
            </a:r>
            <a:endParaRPr/>
          </a:p>
        </p:txBody>
      </p:sp>
      <p:grpSp>
        <p:nvGrpSpPr>
          <p:cNvPr id="98" name="Google Shape;98;p9" descr="Círculo pequeño con el número 3 en su interior para indicar que se encuentra en el paso 3"/>
          <p:cNvGrpSpPr/>
          <p:nvPr/>
        </p:nvGrpSpPr>
        <p:grpSpPr>
          <a:xfrm>
            <a:off x="557319" y="4454760"/>
            <a:ext cx="558179" cy="409838"/>
            <a:chOff x="6953426" y="711274"/>
            <a:chExt cx="558179" cy="409838"/>
          </a:xfrm>
        </p:grpSpPr>
        <p:sp>
          <p:nvSpPr>
            <p:cNvPr id="99" name="Google Shape;99;p9" descr="Círculo pequeño"/>
            <p:cNvSpPr/>
            <p:nvPr/>
          </p:nvSpPr>
          <p:spPr>
            <a:xfrm>
              <a:off x="7025069" y="711274"/>
              <a:ext cx="409838" cy="409838"/>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0" name="Google Shape;100;p9" descr="Número 3"/>
            <p:cNvSpPr txBox="1"/>
            <p:nvPr/>
          </p:nvSpPr>
          <p:spPr>
            <a:xfrm>
              <a:off x="6953426" y="727564"/>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a:solidFill>
                    <a:schemeClr val="lt1"/>
                  </a:solidFill>
                  <a:latin typeface="Quattrocento Sans"/>
                  <a:ea typeface="Quattrocento Sans"/>
                  <a:cs typeface="Quattrocento Sans"/>
                  <a:sym typeface="Quattrocento Sans"/>
                </a:rPr>
                <a:t>3</a:t>
              </a:r>
              <a:endParaRPr/>
            </a:p>
          </p:txBody>
        </p:sp>
      </p:grpSp>
      <p:sp>
        <p:nvSpPr>
          <p:cNvPr id="101" name="Google Shape;101;p9"/>
          <p:cNvSpPr txBox="1"/>
          <p:nvPr/>
        </p:nvSpPr>
        <p:spPr>
          <a:xfrm>
            <a:off x="928851" y="3849922"/>
            <a:ext cx="8227800" cy="1902000"/>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rgbClr val="3F3F3F"/>
              </a:buClr>
              <a:buSzPts val="1110"/>
              <a:buFont typeface="Arial"/>
              <a:buNone/>
            </a:pPr>
            <a:endParaRPr sz="1495" dirty="0">
              <a:latin typeface="Quattrocento Sans"/>
              <a:ea typeface="Quattrocento Sans"/>
              <a:cs typeface="Quattrocento Sans"/>
              <a:sym typeface="Quattrocento Sans"/>
            </a:endParaRPr>
          </a:p>
          <a:p>
            <a:pPr marL="457200" lvl="0" indent="-228600" algn="l" rtl="0">
              <a:lnSpc>
                <a:spcPct val="95000"/>
              </a:lnSpc>
              <a:spcBef>
                <a:spcPts val="1500"/>
              </a:spcBef>
              <a:spcAft>
                <a:spcPts val="0"/>
              </a:spcAft>
              <a:buClr>
                <a:schemeClr val="dk2"/>
              </a:buClr>
              <a:buSzPts val="1110"/>
              <a:buFont typeface="Roboto"/>
              <a:buNone/>
            </a:pPr>
            <a:r>
              <a:rPr lang="es-ES" sz="1310" dirty="0">
                <a:solidFill>
                  <a:schemeClr val="dk2"/>
                </a:solidFill>
                <a:latin typeface="Quattrocento Sans"/>
                <a:ea typeface="Quattrocento Sans"/>
                <a:cs typeface="Quattrocento Sans"/>
                <a:sym typeface="Quattrocento Sans"/>
              </a:rPr>
              <a:t>Para la sección tienda necesitaba mostrar alguna acción cuando se selecciona un artículo para ellos decidí utilizar una función JavaScript llamada </a:t>
            </a:r>
            <a:r>
              <a:rPr lang="es-ES" sz="1171" dirty="0" err="1">
                <a:solidFill>
                  <a:schemeClr val="dk2"/>
                </a:solidFill>
                <a:latin typeface="Quattrocento Sans"/>
                <a:ea typeface="Quattrocento Sans"/>
                <a:cs typeface="Quattrocento Sans"/>
                <a:sym typeface="Quattrocento Sans"/>
              </a:rPr>
              <a:t>showAlert</a:t>
            </a:r>
            <a:r>
              <a:rPr lang="es-ES" sz="1171" dirty="0">
                <a:solidFill>
                  <a:schemeClr val="dk2"/>
                </a:solidFill>
                <a:latin typeface="Quattrocento Sans"/>
                <a:ea typeface="Quattrocento Sans"/>
                <a:cs typeface="Quattrocento Sans"/>
                <a:sym typeface="Quattrocento Sans"/>
              </a:rPr>
              <a:t>()</a:t>
            </a:r>
            <a:r>
              <a:rPr lang="es-ES" sz="1310" dirty="0">
                <a:solidFill>
                  <a:schemeClr val="dk2"/>
                </a:solidFill>
                <a:latin typeface="Quattrocento Sans"/>
                <a:ea typeface="Quattrocento Sans"/>
                <a:cs typeface="Quattrocento Sans"/>
                <a:sym typeface="Quattrocento Sans"/>
              </a:rPr>
              <a:t> que se activa cuando se hace clic en el botón "detalle". Esta función muestra una alerta con un mensaje específico.</a:t>
            </a:r>
            <a:endParaRPr sz="1310" dirty="0">
              <a:solidFill>
                <a:schemeClr val="dk2"/>
              </a:solidFill>
              <a:latin typeface="Quattrocento Sans"/>
              <a:ea typeface="Quattrocento Sans"/>
              <a:cs typeface="Quattrocento Sans"/>
              <a:sym typeface="Quattrocento Sans"/>
            </a:endParaRPr>
          </a:p>
          <a:p>
            <a:pPr marL="457200" lvl="0" indent="-228600" algn="l" rtl="0">
              <a:lnSpc>
                <a:spcPct val="95000"/>
              </a:lnSpc>
              <a:spcBef>
                <a:spcPts val="0"/>
              </a:spcBef>
              <a:spcAft>
                <a:spcPts val="0"/>
              </a:spcAft>
              <a:buClr>
                <a:schemeClr val="dk2"/>
              </a:buClr>
              <a:buSzPts val="1310"/>
              <a:buFont typeface="Quattrocento Sans"/>
              <a:buNone/>
            </a:pPr>
            <a:r>
              <a:rPr lang="es-ES" sz="1310" dirty="0">
                <a:solidFill>
                  <a:schemeClr val="dk2"/>
                </a:solidFill>
                <a:latin typeface="Quattrocento Sans"/>
                <a:ea typeface="Quattrocento Sans"/>
                <a:cs typeface="Quattrocento Sans"/>
                <a:sym typeface="Quattrocento Sans"/>
              </a:rPr>
              <a:t>A continuación, hay una sección identificada con el ID "nosotros", que contiene una lista de productos representados como tarjetas. Cada tarjeta muestra una imagen, botones de "detalle" y "Comprar", y un campo de entrada para la cantidad del producto seleccionado.</a:t>
            </a:r>
            <a:endParaRPr sz="1310" dirty="0">
              <a:solidFill>
                <a:schemeClr val="dk2"/>
              </a:solidFill>
              <a:latin typeface="Quattrocento Sans"/>
              <a:ea typeface="Quattrocento Sans"/>
              <a:cs typeface="Quattrocento Sans"/>
              <a:sym typeface="Quattrocento Sans"/>
            </a:endParaRPr>
          </a:p>
          <a:p>
            <a:pPr marL="0" marR="0" lvl="0" indent="0" algn="l" rtl="0">
              <a:lnSpc>
                <a:spcPct val="130000"/>
              </a:lnSpc>
              <a:spcBef>
                <a:spcPts val="3000"/>
              </a:spcBef>
              <a:spcAft>
                <a:spcPts val="0"/>
              </a:spcAft>
              <a:buClr>
                <a:srgbClr val="3F3F3F"/>
              </a:buClr>
              <a:buSzPts val="1110"/>
              <a:buFont typeface="Arial"/>
              <a:buNone/>
            </a:pPr>
            <a:endParaRPr sz="1310" dirty="0">
              <a:solidFill>
                <a:srgbClr val="3F3F3F"/>
              </a:solidFill>
              <a:latin typeface="Quattrocento Sans"/>
              <a:ea typeface="Quattrocento Sans"/>
              <a:cs typeface="Quattrocento Sans"/>
              <a:sym typeface="Quattrocento Sans"/>
            </a:endParaRPr>
          </a:p>
        </p:txBody>
      </p:sp>
      <p:cxnSp>
        <p:nvCxnSpPr>
          <p:cNvPr id="103" name="Google Shape;103;p9" descr="Línea de color gris claro que separa las imágenes del texto de Transformación"/>
          <p:cNvCxnSpPr/>
          <p:nvPr/>
        </p:nvCxnSpPr>
        <p:spPr>
          <a:xfrm>
            <a:off x="8893306" y="1279056"/>
            <a:ext cx="0" cy="4892700"/>
          </a:xfrm>
          <a:prstGeom prst="straightConnector1">
            <a:avLst/>
          </a:prstGeom>
          <a:noFill/>
          <a:ln w="9525" cap="flat" cmpd="sng">
            <a:solidFill>
              <a:srgbClr val="D0CECE"/>
            </a:solidFill>
            <a:prstDash val="solid"/>
            <a:miter lim="800000"/>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0"/>
          <p:cNvSpPr txBox="1">
            <a:spLocks noGrp="1"/>
          </p:cNvSpPr>
          <p:nvPr>
            <p:ph type="title"/>
          </p:nvPr>
        </p:nvSpPr>
        <p:spPr>
          <a:xfrm>
            <a:off x="541596" y="440700"/>
            <a:ext cx="10845300" cy="640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A3838"/>
              </a:buClr>
              <a:buSzPts val="2800"/>
              <a:buFont typeface="Quattrocento Sans"/>
              <a:buNone/>
            </a:pPr>
            <a:r>
              <a:rPr lang="es-ES"/>
              <a:t>Pasos para </a:t>
            </a:r>
            <a:r>
              <a:rPr lang="es-ES">
                <a:latin typeface="Quattrocento Sans"/>
                <a:ea typeface="Quattrocento Sans"/>
                <a:cs typeface="Quattrocento Sans"/>
                <a:sym typeface="Quattrocento Sans"/>
              </a:rPr>
              <a:t>Trabajar de forma conjunt</a:t>
            </a:r>
            <a:r>
              <a:rPr lang="es-ES"/>
              <a:t>a</a:t>
            </a:r>
            <a:endParaRPr/>
          </a:p>
        </p:txBody>
      </p:sp>
      <p:sp>
        <p:nvSpPr>
          <p:cNvPr id="110" name="Google Shape;110;p10"/>
          <p:cNvSpPr txBox="1">
            <a:spLocks noGrp="1"/>
          </p:cNvSpPr>
          <p:nvPr>
            <p:ph type="body" idx="4294967295"/>
          </p:nvPr>
        </p:nvSpPr>
        <p:spPr>
          <a:xfrm>
            <a:off x="541600" y="1431000"/>
            <a:ext cx="3816300" cy="43344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3F3F3F"/>
              </a:buClr>
              <a:buSzPts val="1200"/>
              <a:buFont typeface="Quattrocento Sans"/>
              <a:buNone/>
            </a:pPr>
            <a:r>
              <a:rPr lang="es-ES">
                <a:solidFill>
                  <a:srgbClr val="3F3F3F"/>
                </a:solidFill>
              </a:rPr>
              <a:t>el primer paso fue organizarnos y repartirnos las tareas </a:t>
            </a:r>
            <a:endParaRPr>
              <a:solidFill>
                <a:srgbClr val="3F3F3F"/>
              </a:solidFill>
            </a:endParaRPr>
          </a:p>
          <a:p>
            <a:pPr marL="0" lvl="0" indent="0" algn="l" rtl="0">
              <a:lnSpc>
                <a:spcPct val="150000"/>
              </a:lnSpc>
              <a:spcBef>
                <a:spcPts val="0"/>
              </a:spcBef>
              <a:spcAft>
                <a:spcPts val="0"/>
              </a:spcAft>
              <a:buClr>
                <a:srgbClr val="3F3F3F"/>
              </a:buClr>
              <a:buSzPts val="1200"/>
              <a:buFont typeface="Quattrocento Sans"/>
              <a:buNone/>
            </a:pPr>
            <a:r>
              <a:rPr lang="es-ES">
                <a:solidFill>
                  <a:srgbClr val="3F3F3F"/>
                </a:solidFill>
              </a:rPr>
              <a:t>el trabajo debía contener html+js+img</a:t>
            </a:r>
            <a:endParaRPr>
              <a:solidFill>
                <a:srgbClr val="3F3F3F"/>
              </a:solidFill>
            </a:endParaRPr>
          </a:p>
          <a:p>
            <a:pPr marL="0" lvl="0" indent="0" algn="l" rtl="0">
              <a:lnSpc>
                <a:spcPct val="150000"/>
              </a:lnSpc>
              <a:spcBef>
                <a:spcPts val="0"/>
              </a:spcBef>
              <a:spcAft>
                <a:spcPts val="0"/>
              </a:spcAft>
              <a:buClr>
                <a:srgbClr val="3F3F3F"/>
              </a:buClr>
              <a:buSzPts val="1200"/>
              <a:buFont typeface="Quattrocento Sans"/>
              <a:buNone/>
            </a:pPr>
            <a:r>
              <a:rPr lang="es-ES">
                <a:solidFill>
                  <a:srgbClr val="3F3F3F"/>
                </a:solidFill>
              </a:rPr>
              <a:t>sección inicio, tienda, nosotros, contacto</a:t>
            </a:r>
            <a:br>
              <a:rPr lang="es-ES" sz="1200">
                <a:solidFill>
                  <a:srgbClr val="3F3F3F"/>
                </a:solidFill>
                <a:latin typeface="Quattrocento Sans"/>
                <a:ea typeface="Quattrocento Sans"/>
                <a:cs typeface="Quattrocento Sans"/>
                <a:sym typeface="Quattrocento Sans"/>
              </a:rPr>
            </a:br>
            <a:r>
              <a:rPr lang="es-ES" sz="1200">
                <a:solidFill>
                  <a:srgbClr val="3F3F3F"/>
                </a:solidFill>
                <a:latin typeface="Quattrocento Sans"/>
                <a:ea typeface="Quattrocento Sans"/>
                <a:cs typeface="Quattrocento Sans"/>
                <a:sym typeface="Quattrocento Sans"/>
              </a:rPr>
              <a:t>Funciona de la siguiente manera:</a:t>
            </a:r>
            <a:endParaRPr/>
          </a:p>
        </p:txBody>
      </p:sp>
      <p:grpSp>
        <p:nvGrpSpPr>
          <p:cNvPr id="111" name="Google Shape;111;p10" descr="Círculo pequeño con el número 1 en su interior para indicar que se encuentra en el paso 1"/>
          <p:cNvGrpSpPr/>
          <p:nvPr/>
        </p:nvGrpSpPr>
        <p:grpSpPr>
          <a:xfrm>
            <a:off x="558723" y="4531632"/>
            <a:ext cx="558179" cy="409838"/>
            <a:chOff x="6953426" y="711274"/>
            <a:chExt cx="558179" cy="409838"/>
          </a:xfrm>
        </p:grpSpPr>
        <p:sp>
          <p:nvSpPr>
            <p:cNvPr id="112" name="Google Shape;112;p10" descr="Círculo pequeño"/>
            <p:cNvSpPr/>
            <p:nvPr/>
          </p:nvSpPr>
          <p:spPr>
            <a:xfrm>
              <a:off x="7025069" y="711274"/>
              <a:ext cx="409838" cy="409838"/>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3" name="Google Shape;113;p10" descr="Número 1"/>
            <p:cNvSpPr txBox="1"/>
            <p:nvPr/>
          </p:nvSpPr>
          <p:spPr>
            <a:xfrm>
              <a:off x="6953426" y="727564"/>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a:solidFill>
                    <a:schemeClr val="lt1"/>
                  </a:solidFill>
                  <a:latin typeface="Quattrocento Sans"/>
                  <a:ea typeface="Quattrocento Sans"/>
                  <a:cs typeface="Quattrocento Sans"/>
                  <a:sym typeface="Quattrocento Sans"/>
                </a:rPr>
                <a:t>1</a:t>
              </a:r>
              <a:endParaRPr/>
            </a:p>
          </p:txBody>
        </p:sp>
      </p:grpSp>
      <p:sp>
        <p:nvSpPr>
          <p:cNvPr id="114" name="Google Shape;114;p10"/>
          <p:cNvSpPr txBox="1"/>
          <p:nvPr/>
        </p:nvSpPr>
        <p:spPr>
          <a:xfrm>
            <a:off x="1066039" y="4571824"/>
            <a:ext cx="2696774" cy="148461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en esta sección usamos js e incluimos los botones para entregar mensajes al usuario . para esto utilizamos la función s</a:t>
            </a:r>
            <a:r>
              <a:rPr lang="es-ES" sz="1171">
                <a:solidFill>
                  <a:schemeClr val="dk2"/>
                </a:solidFill>
                <a:latin typeface="Quattrocento Sans"/>
                <a:ea typeface="Quattrocento Sans"/>
                <a:cs typeface="Quattrocento Sans"/>
                <a:sym typeface="Quattrocento Sans"/>
              </a:rPr>
              <a:t>howAlert()</a:t>
            </a:r>
            <a:endParaRPr/>
          </a:p>
        </p:txBody>
      </p:sp>
      <p:grpSp>
        <p:nvGrpSpPr>
          <p:cNvPr id="115" name="Google Shape;115;p10" descr="Círculo pequeño con el número 2 en su interior para indicar que se encuentra en el paso 2"/>
          <p:cNvGrpSpPr/>
          <p:nvPr/>
        </p:nvGrpSpPr>
        <p:grpSpPr>
          <a:xfrm>
            <a:off x="4249102" y="4531632"/>
            <a:ext cx="558179" cy="409838"/>
            <a:chOff x="6953426" y="711274"/>
            <a:chExt cx="558179" cy="409838"/>
          </a:xfrm>
        </p:grpSpPr>
        <p:sp>
          <p:nvSpPr>
            <p:cNvPr id="116" name="Google Shape;116;p10" descr="Círculo pequeño"/>
            <p:cNvSpPr/>
            <p:nvPr/>
          </p:nvSpPr>
          <p:spPr>
            <a:xfrm>
              <a:off x="7025069" y="711274"/>
              <a:ext cx="409838" cy="409838"/>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7" name="Google Shape;117;p10" descr="Número 2"/>
            <p:cNvSpPr txBox="1"/>
            <p:nvPr/>
          </p:nvSpPr>
          <p:spPr>
            <a:xfrm>
              <a:off x="6953426" y="727564"/>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a:solidFill>
                    <a:schemeClr val="lt1"/>
                  </a:solidFill>
                  <a:latin typeface="Quattrocento Sans"/>
                  <a:ea typeface="Quattrocento Sans"/>
                  <a:cs typeface="Quattrocento Sans"/>
                  <a:sym typeface="Quattrocento Sans"/>
                </a:rPr>
                <a:t>2</a:t>
              </a:r>
              <a:endParaRPr/>
            </a:p>
          </p:txBody>
        </p:sp>
      </p:grpSp>
      <p:sp>
        <p:nvSpPr>
          <p:cNvPr id="118" name="Google Shape;118;p10"/>
          <p:cNvSpPr txBox="1"/>
          <p:nvPr/>
        </p:nvSpPr>
        <p:spPr>
          <a:xfrm>
            <a:off x="4747855" y="4571824"/>
            <a:ext cx="3106367" cy="1324053"/>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rgbClr val="3F3F3F"/>
              </a:buClr>
              <a:buSzPts val="1200"/>
              <a:buFont typeface="Arial"/>
              <a:buNone/>
            </a:pPr>
            <a:r>
              <a:rPr lang="es-ES" sz="1200" dirty="0">
                <a:solidFill>
                  <a:srgbClr val="3F3F3F"/>
                </a:solidFill>
                <a:latin typeface="Quattrocento Sans"/>
                <a:sym typeface="Quattrocento Sans"/>
              </a:rPr>
              <a:t>En la ventana contacto, se usa el comando “Input” para que el usuario ingrese sus datos</a:t>
            </a:r>
          </a:p>
          <a:p>
            <a:pPr marL="0" marR="0" lvl="0" indent="0" algn="l" rtl="0">
              <a:lnSpc>
                <a:spcPct val="150000"/>
              </a:lnSpc>
              <a:spcBef>
                <a:spcPts val="0"/>
              </a:spcBef>
              <a:spcAft>
                <a:spcPts val="0"/>
              </a:spcAft>
              <a:buClr>
                <a:srgbClr val="3F3F3F"/>
              </a:buClr>
              <a:buSzPts val="1200"/>
              <a:buFont typeface="Arial"/>
              <a:buNone/>
            </a:pPr>
            <a:endParaRPr dirty="0"/>
          </a:p>
        </p:txBody>
      </p:sp>
      <p:grpSp>
        <p:nvGrpSpPr>
          <p:cNvPr id="119" name="Google Shape;119;p10" descr="Círculo pequeño con el número 3 en su interior para indicar que se encuentra en el paso 3"/>
          <p:cNvGrpSpPr/>
          <p:nvPr/>
        </p:nvGrpSpPr>
        <p:grpSpPr>
          <a:xfrm>
            <a:off x="7930921" y="4531632"/>
            <a:ext cx="558179" cy="409838"/>
            <a:chOff x="6953426" y="711274"/>
            <a:chExt cx="558179" cy="409838"/>
          </a:xfrm>
        </p:grpSpPr>
        <p:sp>
          <p:nvSpPr>
            <p:cNvPr id="120" name="Google Shape;120;p10" descr="Círculo pequeño"/>
            <p:cNvSpPr/>
            <p:nvPr/>
          </p:nvSpPr>
          <p:spPr>
            <a:xfrm>
              <a:off x="7025069" y="711274"/>
              <a:ext cx="409838" cy="409838"/>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1" name="Google Shape;121;p10" descr="Número 3"/>
            <p:cNvSpPr txBox="1"/>
            <p:nvPr/>
          </p:nvSpPr>
          <p:spPr>
            <a:xfrm>
              <a:off x="6953426" y="727564"/>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a:solidFill>
                    <a:schemeClr val="lt1"/>
                  </a:solidFill>
                  <a:latin typeface="Quattrocento Sans"/>
                  <a:ea typeface="Quattrocento Sans"/>
                  <a:cs typeface="Quattrocento Sans"/>
                  <a:sym typeface="Quattrocento Sans"/>
                </a:rPr>
                <a:t>3</a:t>
              </a:r>
              <a:endParaRPr/>
            </a:p>
          </p:txBody>
        </p:sp>
      </p:grpSp>
      <p:sp>
        <p:nvSpPr>
          <p:cNvPr id="122" name="Google Shape;122;p10"/>
          <p:cNvSpPr txBox="1"/>
          <p:nvPr/>
        </p:nvSpPr>
        <p:spPr>
          <a:xfrm>
            <a:off x="8335800" y="4571825"/>
            <a:ext cx="3486900" cy="1964700"/>
          </a:xfrm>
          <a:prstGeom prst="rect">
            <a:avLst/>
          </a:prstGeom>
          <a:noFill/>
          <a:ln>
            <a:noFill/>
          </a:ln>
        </p:spPr>
        <p:txBody>
          <a:bodyPr spcFirstLastPara="1" wrap="square" lIns="91425" tIns="45700" rIns="91425" bIns="45700" anchor="t" anchorCtr="0">
            <a:normAutofit fontScale="70000" lnSpcReduction="20000"/>
          </a:bodyPr>
          <a:lstStyle/>
          <a:p>
            <a:pPr marL="457200" lvl="0" indent="-228600" algn="l" rtl="0">
              <a:lnSpc>
                <a:spcPct val="115000"/>
              </a:lnSpc>
              <a:spcBef>
                <a:spcPts val="1500"/>
              </a:spcBef>
              <a:spcAft>
                <a:spcPts val="0"/>
              </a:spcAft>
              <a:buClr>
                <a:schemeClr val="dk1"/>
              </a:buClr>
              <a:buSzPct val="100000"/>
              <a:buFont typeface="Roboto"/>
              <a:buNone/>
            </a:pPr>
            <a:r>
              <a:rPr lang="es-ES" sz="1200">
                <a:solidFill>
                  <a:schemeClr val="dk1"/>
                </a:solidFill>
                <a:latin typeface="Roboto"/>
                <a:ea typeface="Roboto"/>
                <a:cs typeface="Roboto"/>
                <a:sym typeface="Roboto"/>
              </a:rPr>
              <a:t>Hay una sección identificada con el ID "nosotros" que representa la galería de imágenes. Cada imagen se muestra en una tarjeta (</a:t>
            </a:r>
            <a:r>
              <a:rPr lang="es-ES" sz="1050">
                <a:solidFill>
                  <a:schemeClr val="dk1"/>
                </a:solidFill>
                <a:latin typeface="Courier New"/>
                <a:ea typeface="Courier New"/>
                <a:cs typeface="Courier New"/>
                <a:sym typeface="Courier New"/>
              </a:rPr>
              <a:t>&lt;div class="card"&gt;</a:t>
            </a:r>
            <a:r>
              <a:rPr lang="es-ES" sz="1200">
                <a:solidFill>
                  <a:schemeClr val="dk1"/>
                </a:solidFill>
                <a:latin typeface="Roboto"/>
                <a:ea typeface="Roboto"/>
                <a:cs typeface="Roboto"/>
                <a:sym typeface="Roboto"/>
              </a:rPr>
              <a:t>) con la etiqueta </a:t>
            </a:r>
            <a:r>
              <a:rPr lang="es-ES" sz="1050">
                <a:solidFill>
                  <a:schemeClr val="dk1"/>
                </a:solidFill>
                <a:latin typeface="Courier New"/>
                <a:ea typeface="Courier New"/>
                <a:cs typeface="Courier New"/>
                <a:sym typeface="Courier New"/>
              </a:rPr>
              <a:t>&lt;img&gt;</a:t>
            </a:r>
            <a:r>
              <a:rPr lang="es-ES" sz="1200">
                <a:solidFill>
                  <a:schemeClr val="dk1"/>
                </a:solidFill>
                <a:latin typeface="Roboto"/>
                <a:ea typeface="Roboto"/>
                <a:cs typeface="Roboto"/>
                <a:sym typeface="Roboto"/>
              </a:rPr>
              <a:t> que contiene la ruta de la imagen. Las imágenes se obtienen utilizando la etiqueta de Django </a:t>
            </a:r>
            <a:r>
              <a:rPr lang="es-ES" sz="1050">
                <a:solidFill>
                  <a:schemeClr val="dk1"/>
                </a:solidFill>
                <a:latin typeface="Courier New"/>
                <a:ea typeface="Courier New"/>
                <a:cs typeface="Courier New"/>
                <a:sym typeface="Courier New"/>
              </a:rPr>
              <a:t>{% static %}</a:t>
            </a:r>
            <a:r>
              <a:rPr lang="es-ES" sz="1200">
                <a:solidFill>
                  <a:schemeClr val="dk1"/>
                </a:solidFill>
                <a:latin typeface="Roboto"/>
                <a:ea typeface="Roboto"/>
                <a:cs typeface="Roboto"/>
                <a:sym typeface="Roboto"/>
              </a:rPr>
              <a:t>, lo que indica que las imágenes están ubicadas en una carpeta de archivos estáticos.</a:t>
            </a:r>
            <a:endParaRPr sz="1200">
              <a:solidFill>
                <a:schemeClr val="dk1"/>
              </a:solidFill>
              <a:latin typeface="Roboto"/>
              <a:ea typeface="Roboto"/>
              <a:cs typeface="Roboto"/>
              <a:sym typeface="Roboto"/>
            </a:endParaRPr>
          </a:p>
          <a:p>
            <a:pPr marL="457200" lvl="0" indent="-228600" algn="l" rtl="0">
              <a:lnSpc>
                <a:spcPct val="115000"/>
              </a:lnSpc>
              <a:spcBef>
                <a:spcPts val="0"/>
              </a:spcBef>
              <a:spcAft>
                <a:spcPts val="0"/>
              </a:spcAft>
              <a:buClr>
                <a:schemeClr val="dk1"/>
              </a:buClr>
              <a:buSzPct val="100000"/>
              <a:buFont typeface="Roboto"/>
              <a:buNone/>
            </a:pPr>
            <a:r>
              <a:rPr lang="es-ES" sz="1200">
                <a:solidFill>
                  <a:schemeClr val="dk1"/>
                </a:solidFill>
                <a:latin typeface="Roboto"/>
                <a:ea typeface="Roboto"/>
                <a:cs typeface="Roboto"/>
                <a:sym typeface="Roboto"/>
              </a:rPr>
              <a:t>Cada imagen se coloca dentro de un </a:t>
            </a:r>
            <a:r>
              <a:rPr lang="es-ES" sz="1050">
                <a:solidFill>
                  <a:schemeClr val="dk1"/>
                </a:solidFill>
                <a:latin typeface="Courier New"/>
                <a:ea typeface="Courier New"/>
                <a:cs typeface="Courier New"/>
                <a:sym typeface="Courier New"/>
              </a:rPr>
              <a:t>&lt;div&gt;</a:t>
            </a:r>
            <a:r>
              <a:rPr lang="es-ES" sz="1200">
                <a:solidFill>
                  <a:schemeClr val="dk1"/>
                </a:solidFill>
                <a:latin typeface="Roboto"/>
                <a:ea typeface="Roboto"/>
                <a:cs typeface="Roboto"/>
                <a:sym typeface="Roboto"/>
              </a:rPr>
              <a:t> con la clase "col-md-4", lo que significa que se mostrarán tres imágenes en cada fila en dispositivos de tamaño mediano. Además, se les asigna la clase "card-img-top" para que se muestren correctamente en la parte superior de cada tarjeta.</a:t>
            </a:r>
            <a:endParaRPr sz="1200">
              <a:solidFill>
                <a:schemeClr val="dk1"/>
              </a:solidFill>
              <a:latin typeface="Roboto"/>
              <a:ea typeface="Roboto"/>
              <a:cs typeface="Roboto"/>
              <a:sym typeface="Roboto"/>
            </a:endParaRPr>
          </a:p>
          <a:p>
            <a:pPr marL="0" marR="0" lvl="0" indent="0" algn="l" rtl="0">
              <a:lnSpc>
                <a:spcPct val="150000"/>
              </a:lnSpc>
              <a:spcBef>
                <a:spcPts val="1500"/>
              </a:spcBef>
              <a:spcAft>
                <a:spcPts val="0"/>
              </a:spcAft>
              <a:buClr>
                <a:srgbClr val="3F3F3F"/>
              </a:buClr>
              <a:buSzPct val="100000"/>
              <a:buFont typeface="Arial"/>
              <a:buNone/>
            </a:pPr>
            <a:endParaRPr sz="1200">
              <a:solidFill>
                <a:srgbClr val="3F3F3F"/>
              </a:solidFill>
              <a:latin typeface="Quattrocento Sans"/>
              <a:ea typeface="Quattrocento Sans"/>
              <a:cs typeface="Quattrocento Sans"/>
              <a:sym typeface="Quattrocento Sans"/>
            </a:endParaRPr>
          </a:p>
        </p:txBody>
      </p:sp>
      <p:pic>
        <p:nvPicPr>
          <p:cNvPr id="123" name="Google Shape;123;p10"/>
          <p:cNvPicPr preferRelativeResize="0"/>
          <p:nvPr/>
        </p:nvPicPr>
        <p:blipFill>
          <a:blip r:embed="rId3">
            <a:alphaModFix/>
          </a:blip>
          <a:stretch>
            <a:fillRect/>
          </a:stretch>
        </p:blipFill>
        <p:spPr>
          <a:xfrm>
            <a:off x="541606" y="2841929"/>
            <a:ext cx="3204033" cy="1544000"/>
          </a:xfrm>
          <a:prstGeom prst="rect">
            <a:avLst/>
          </a:prstGeom>
          <a:noFill/>
          <a:ln>
            <a:noFill/>
          </a:ln>
        </p:spPr>
      </p:pic>
      <p:pic>
        <p:nvPicPr>
          <p:cNvPr id="124" name="Google Shape;124;p10"/>
          <p:cNvPicPr preferRelativeResize="0"/>
          <p:nvPr/>
        </p:nvPicPr>
        <p:blipFill>
          <a:blip r:embed="rId4">
            <a:alphaModFix/>
          </a:blip>
          <a:stretch>
            <a:fillRect/>
          </a:stretch>
        </p:blipFill>
        <p:spPr>
          <a:xfrm>
            <a:off x="4510300" y="3055179"/>
            <a:ext cx="2752497" cy="1324050"/>
          </a:xfrm>
          <a:prstGeom prst="rect">
            <a:avLst/>
          </a:prstGeom>
          <a:noFill/>
          <a:ln>
            <a:noFill/>
          </a:ln>
        </p:spPr>
      </p:pic>
      <p:pic>
        <p:nvPicPr>
          <p:cNvPr id="125" name="Google Shape;125;p10"/>
          <p:cNvPicPr preferRelativeResize="0"/>
          <p:nvPr/>
        </p:nvPicPr>
        <p:blipFill>
          <a:blip r:embed="rId5">
            <a:alphaModFix/>
          </a:blip>
          <a:stretch>
            <a:fillRect/>
          </a:stretch>
        </p:blipFill>
        <p:spPr>
          <a:xfrm>
            <a:off x="8703648" y="2974895"/>
            <a:ext cx="2521952" cy="148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1"/>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3A3838"/>
              </a:buClr>
              <a:buSzPts val="2800"/>
              <a:buFont typeface="Quattrocento Sans"/>
              <a:buNone/>
            </a:pPr>
            <a:r>
              <a:rPr lang="es-ES"/>
              <a:t>codigo realizado  perdido y corregido</a:t>
            </a:r>
            <a:endParaRPr/>
          </a:p>
        </p:txBody>
      </p:sp>
      <p:sp>
        <p:nvSpPr>
          <p:cNvPr id="132" name="Google Shape;132;p11"/>
          <p:cNvSpPr txBox="1"/>
          <p:nvPr/>
        </p:nvSpPr>
        <p:spPr>
          <a:xfrm>
            <a:off x="541609" y="1296100"/>
            <a:ext cx="6093106" cy="1236475"/>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en esta breve sección mostraremos parte de la rubrica que si se desarrolo pero no pudimos implementar en la vista</a:t>
            </a:r>
            <a:endParaRPr/>
          </a:p>
        </p:txBody>
      </p:sp>
      <p:grpSp>
        <p:nvGrpSpPr>
          <p:cNvPr id="133" name="Google Shape;133;p11" descr="Círculo pequeño con el número 1 en su interior para indicar que se encuentra en el paso 1"/>
          <p:cNvGrpSpPr/>
          <p:nvPr/>
        </p:nvGrpSpPr>
        <p:grpSpPr>
          <a:xfrm>
            <a:off x="558723" y="5233381"/>
            <a:ext cx="558179" cy="409838"/>
            <a:chOff x="6953426" y="711274"/>
            <a:chExt cx="558179" cy="409838"/>
          </a:xfrm>
        </p:grpSpPr>
        <p:sp>
          <p:nvSpPr>
            <p:cNvPr id="134" name="Google Shape;134;p11" descr="Círculo pequeño"/>
            <p:cNvSpPr/>
            <p:nvPr/>
          </p:nvSpPr>
          <p:spPr>
            <a:xfrm>
              <a:off x="7025069" y="711274"/>
              <a:ext cx="409838" cy="409838"/>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35" name="Google Shape;135;p11" descr="Número 1"/>
            <p:cNvSpPr txBox="1"/>
            <p:nvPr/>
          </p:nvSpPr>
          <p:spPr>
            <a:xfrm>
              <a:off x="6953426" y="727564"/>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a:solidFill>
                    <a:schemeClr val="lt1"/>
                  </a:solidFill>
                  <a:latin typeface="Quattrocento Sans"/>
                  <a:ea typeface="Quattrocento Sans"/>
                  <a:cs typeface="Quattrocento Sans"/>
                  <a:sym typeface="Quattrocento Sans"/>
                </a:rPr>
                <a:t>1</a:t>
              </a:r>
              <a:endParaRPr/>
            </a:p>
          </p:txBody>
        </p:sp>
      </p:grpSp>
      <p:sp>
        <p:nvSpPr>
          <p:cNvPr id="136" name="Google Shape;136;p11"/>
          <p:cNvSpPr txBox="1"/>
          <p:nvPr/>
        </p:nvSpPr>
        <p:spPr>
          <a:xfrm>
            <a:off x="1066038" y="5273573"/>
            <a:ext cx="2919669" cy="1298398"/>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SECCION DE LOGIN PARA LA AUTENtifiCACIÓN (login)</a:t>
            </a:r>
            <a:endParaRPr/>
          </a:p>
        </p:txBody>
      </p:sp>
      <p:grpSp>
        <p:nvGrpSpPr>
          <p:cNvPr id="137" name="Google Shape;137;p11" descr="Círculo pequeño con el número 2 en su interior para indicar que se encuentra en el paso 2"/>
          <p:cNvGrpSpPr/>
          <p:nvPr/>
        </p:nvGrpSpPr>
        <p:grpSpPr>
          <a:xfrm>
            <a:off x="4249102" y="5233381"/>
            <a:ext cx="558179" cy="409838"/>
            <a:chOff x="6953426" y="711274"/>
            <a:chExt cx="558179" cy="409838"/>
          </a:xfrm>
        </p:grpSpPr>
        <p:sp>
          <p:nvSpPr>
            <p:cNvPr id="138" name="Google Shape;138;p11" descr="Círculo pequeño"/>
            <p:cNvSpPr/>
            <p:nvPr/>
          </p:nvSpPr>
          <p:spPr>
            <a:xfrm>
              <a:off x="7025069" y="711274"/>
              <a:ext cx="409838" cy="409838"/>
            </a:xfrm>
            <a:prstGeom prst="ellipse">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39" name="Google Shape;139;p11" descr="Número 2"/>
            <p:cNvSpPr txBox="1"/>
            <p:nvPr/>
          </p:nvSpPr>
          <p:spPr>
            <a:xfrm>
              <a:off x="6953426" y="727564"/>
              <a:ext cx="55817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800">
                  <a:solidFill>
                    <a:schemeClr val="lt1"/>
                  </a:solidFill>
                  <a:latin typeface="Quattrocento Sans"/>
                  <a:ea typeface="Quattrocento Sans"/>
                  <a:cs typeface="Quattrocento Sans"/>
                  <a:sym typeface="Quattrocento Sans"/>
                </a:rPr>
                <a:t>2</a:t>
              </a:r>
              <a:endParaRPr/>
            </a:p>
          </p:txBody>
        </p:sp>
      </p:grpSp>
      <p:sp>
        <p:nvSpPr>
          <p:cNvPr id="140" name="Google Shape;140;p11"/>
          <p:cNvSpPr txBox="1"/>
          <p:nvPr/>
        </p:nvSpPr>
        <p:spPr>
          <a:xfrm>
            <a:off x="4747855" y="5273573"/>
            <a:ext cx="3106367" cy="1324053"/>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3F3F3F"/>
              </a:buClr>
              <a:buSzPts val="1200"/>
              <a:buFont typeface="Arial"/>
              <a:buNone/>
            </a:pPr>
            <a:r>
              <a:rPr lang="es-ES" sz="1200">
                <a:solidFill>
                  <a:srgbClr val="3F3F3F"/>
                </a:solidFill>
                <a:latin typeface="Quattrocento Sans"/>
                <a:ea typeface="Quattrocento Sans"/>
                <a:cs typeface="Quattrocento Sans"/>
                <a:sym typeface="Quattrocento Sans"/>
              </a:rPr>
              <a:t>trabajamos colaborativamente</a:t>
            </a:r>
            <a:endParaRPr sz="1200">
              <a:solidFill>
                <a:srgbClr val="D24726"/>
              </a:solidFill>
              <a:latin typeface="Quattrocento Sans"/>
              <a:ea typeface="Quattrocento Sans"/>
              <a:cs typeface="Quattrocento Sans"/>
              <a:sym typeface="Quattrocento Sans"/>
            </a:endParaRPr>
          </a:p>
        </p:txBody>
      </p:sp>
      <p:pic>
        <p:nvPicPr>
          <p:cNvPr id="145" name="Google Shape;145;p11"/>
          <p:cNvPicPr preferRelativeResize="0"/>
          <p:nvPr/>
        </p:nvPicPr>
        <p:blipFill>
          <a:blip r:embed="rId3">
            <a:alphaModFix/>
          </a:blip>
          <a:stretch>
            <a:fillRect/>
          </a:stretch>
        </p:blipFill>
        <p:spPr>
          <a:xfrm>
            <a:off x="702780" y="2962850"/>
            <a:ext cx="3282910" cy="1840259"/>
          </a:xfrm>
          <a:prstGeom prst="rect">
            <a:avLst/>
          </a:prstGeom>
          <a:noFill/>
          <a:ln>
            <a:noFill/>
          </a:ln>
        </p:spPr>
      </p:pic>
      <p:pic>
        <p:nvPicPr>
          <p:cNvPr id="146" name="Google Shape;146;p11"/>
          <p:cNvPicPr preferRelativeResize="0"/>
          <p:nvPr/>
        </p:nvPicPr>
        <p:blipFill>
          <a:blip r:embed="rId4">
            <a:alphaModFix/>
          </a:blip>
          <a:stretch>
            <a:fillRect/>
          </a:stretch>
        </p:blipFill>
        <p:spPr>
          <a:xfrm>
            <a:off x="4291772" y="2882885"/>
            <a:ext cx="3639148" cy="1962067"/>
          </a:xfrm>
          <a:prstGeom prst="rect">
            <a:avLst/>
          </a:prstGeom>
          <a:noFill/>
          <a:ln>
            <a:noFill/>
          </a:ln>
        </p:spPr>
      </p:pic>
    </p:spTree>
  </p:cSld>
  <p:clrMapOvr>
    <a:masterClrMapping/>
  </p:clrMapOvr>
</p:sld>
</file>

<file path=ppt/theme/theme1.xml><?xml version="1.0" encoding="utf-8"?>
<a:theme xmlns:a="http://schemas.openxmlformats.org/drawingml/2006/main" name="WelcomeDo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847</Words>
  <Application>Microsoft Office PowerPoint</Application>
  <PresentationFormat>Panorámica</PresentationFormat>
  <Paragraphs>65</Paragraphs>
  <Slides>7</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Courier New</vt:lpstr>
      <vt:lpstr>Quattrocento Sans</vt:lpstr>
      <vt:lpstr>Calibri</vt:lpstr>
      <vt:lpstr>Arial</vt:lpstr>
      <vt:lpstr>Roboto</vt:lpstr>
      <vt:lpstr>WelcomeDoc</vt:lpstr>
      <vt:lpstr>TIENDA DE MASCOTAS</vt:lpstr>
      <vt:lpstr>Objetivos Principales del proyecto</vt:lpstr>
      <vt:lpstr>Desafíos y soluciones</vt:lpstr>
      <vt:lpstr>¿Como lo hicimos?</vt:lpstr>
      <vt:lpstr>Que aprendimos sobre la marcha?</vt:lpstr>
      <vt:lpstr>Pasos para Trabajar de forma conjunta</vt:lpstr>
      <vt:lpstr>codigo realizado  perdido y corregido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TIENDA DE MASCOTAS</dc:title>
  <cp:lastModifiedBy>CETECOM</cp:lastModifiedBy>
  <cp:revision>1</cp:revision>
  <dcterms:modified xsi:type="dcterms:W3CDTF">2023-07-12T00:32:35Z</dcterms:modified>
</cp:coreProperties>
</file>