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95" r:id="rId3"/>
    <p:sldId id="298" r:id="rId4"/>
    <p:sldId id="299" r:id="rId5"/>
    <p:sldId id="300" r:id="rId6"/>
    <p:sldId id="297" r:id="rId7"/>
    <p:sldId id="302" r:id="rId8"/>
    <p:sldId id="303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  <p:sldId id="315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9CA"/>
    <a:srgbClr val="60BF97"/>
    <a:srgbClr val="135C6E"/>
    <a:srgbClr val="1EAECF"/>
    <a:srgbClr val="2BA630"/>
    <a:srgbClr val="33B4BD"/>
    <a:srgbClr val="23B0CA"/>
    <a:srgbClr val="DFDF2E"/>
    <a:srgbClr val="96CD6A"/>
    <a:srgbClr val="CAD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 autoAdjust="0"/>
    <p:restoredTop sz="86531" autoAdjust="0"/>
  </p:normalViewPr>
  <p:slideViewPr>
    <p:cSldViewPr snapToGrid="0" snapToObjects="1">
      <p:cViewPr varScale="1">
        <p:scale>
          <a:sx n="110" d="100"/>
          <a:sy n="110" d="100"/>
        </p:scale>
        <p:origin x="1320" y="176"/>
      </p:cViewPr>
      <p:guideLst/>
    </p:cSldViewPr>
  </p:slideViewPr>
  <p:outlineViewPr>
    <p:cViewPr>
      <p:scale>
        <a:sx n="60" d="100"/>
        <a:sy n="60" d="100"/>
      </p:scale>
      <p:origin x="0" y="-304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78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A132F-730A-7F4B-A8EA-A6DF73F21D06}" type="datetimeFigureOut">
              <a:rPr lang="de-DE" smtClean="0"/>
              <a:t>02.07.24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C1A1B-6C60-A344-A573-F42A8914F7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5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3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11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728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832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29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635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19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1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595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35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67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7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921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15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346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5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3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C240-040A-8B41-8531-5066CA0F40C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94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http://3D8AC660BCB05384D678D60BEF9C08E9.dms.sberbank.ru/3D8AC660BCB05384D678D60BEF9C08E9-AECF245F8C9B914F0C2989A94469BBEA-568CE4AC14AF8F02F3B099876E071B35/1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 с картинкой под градиен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9"/>
          <p:cNvSpPr>
            <a:spLocks noGrp="1"/>
          </p:cNvSpPr>
          <p:nvPr>
            <p:ph type="title" hasCustomPrompt="1"/>
          </p:nvPr>
        </p:nvSpPr>
        <p:spPr>
          <a:xfrm>
            <a:off x="587377" y="2097088"/>
            <a:ext cx="10188575" cy="1749048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6000" b="0" i="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 Light" charset="0"/>
                <a:cs typeface="Calibri Light" charset="0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587376" y="4344990"/>
            <a:ext cx="7561261" cy="906463"/>
          </a:xfrm>
          <a:prstGeom prst="rect">
            <a:avLst/>
          </a:prstGeom>
        </p:spPr>
        <p:txBody>
          <a:bodyPr/>
          <a:lstStyle>
            <a:lvl1pPr>
              <a:defRPr lang="en-US" sz="3000" b="0" i="0" kern="1200" cap="none" baseline="0">
                <a:solidFill>
                  <a:schemeClr val="bg1"/>
                </a:solidFill>
                <a:latin typeface="Calibri Light" panose="020F0302020204030204" pitchFamily="34" charset="0"/>
                <a:ea typeface="Calibri" charset="0"/>
                <a:cs typeface="Calibri" charset="0"/>
              </a:defRPr>
            </a:lvl1pPr>
            <a:lvl2pPr marL="0" marR="0" indent="0" algn="l" defTabSz="91435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2pPr>
          </a:lstStyle>
          <a:p>
            <a:pPr lvl="0"/>
            <a:r>
              <a:rPr lang="ru-RU" dirty="0"/>
              <a:t>Дополнительный текст, пояснение, подзаголовок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9" y="4692397"/>
            <a:ext cx="12192000" cy="2131352"/>
          </a:xfrm>
          <a:prstGeom prst="rect">
            <a:avLst/>
          </a:prstGeom>
        </p:spPr>
      </p:pic>
      <p:sp>
        <p:nvSpPr>
          <p:cNvPr id="6" name="Прямоугольник 5"/>
          <p:cNvSpPr/>
          <p:nvPr userDrawn="1"/>
        </p:nvSpPr>
        <p:spPr>
          <a:xfrm>
            <a:off x="2" y="4397828"/>
            <a:ext cx="12194239" cy="1415117"/>
          </a:xfrm>
          <a:prstGeom prst="rect">
            <a:avLst/>
          </a:prstGeom>
          <a:gradFill>
            <a:gsLst>
              <a:gs pos="5000">
                <a:schemeClr val="bg1"/>
              </a:gs>
              <a:gs pos="50000">
                <a:schemeClr val="bg1">
                  <a:alpha val="48000"/>
                </a:schemeClr>
              </a:gs>
              <a:gs pos="100000">
                <a:schemeClr val="bg1">
                  <a:alpha val="3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6933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A317C-6C77-412C-9D54-BF2E93C8DD4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26445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bg object 16"/>
          <p:cNvSpPr/>
          <p:nvPr/>
        </p:nvSpPr>
        <p:spPr bwMode="auto">
          <a:xfrm>
            <a:off x="0" y="0"/>
            <a:ext cx="12188952" cy="6858000"/>
          </a:xfrm>
          <a:prstGeom prst="rect">
            <a:avLst/>
          </a:prstGeom>
          <a:blipFill>
            <a:blip r:embed="rId2"/>
            <a:srcRect b="217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Holder 2"/>
          <p:cNvSpPr>
            <a:spLocks noGrp="1"/>
          </p:cNvSpPr>
          <p:nvPr>
            <p:ph type="title"/>
          </p:nvPr>
        </p:nvSpPr>
        <p:spPr bwMode="auto">
          <a:xfrm>
            <a:off x="685800" y="2667000"/>
            <a:ext cx="7493328" cy="1933575"/>
          </a:xfrm>
          <a:prstGeom prst="rect">
            <a:avLst/>
          </a:prstGeom>
        </p:spPr>
        <p:txBody>
          <a:bodyPr lIns="0" tIns="0" rIns="0" bIns="0"/>
          <a:lstStyle>
            <a:lvl1pPr>
              <a:defRPr sz="6600" b="0" i="0">
                <a:solidFill>
                  <a:schemeClr val="tx1"/>
                </a:solidFill>
                <a:latin typeface="SBSansDisplay-Light"/>
                <a:cs typeface="SBSansDisplay-Ligh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7/2/24</a:t>
            </a:fld>
            <a:endParaRPr lang="en-US"/>
          </a:p>
        </p:txBody>
      </p:sp>
      <p:pic>
        <p:nvPicPr>
          <p:cNvPr id="16" name="Рисунок 15" descr="http://3D8AC660BCB05384D678D60BEF9C08E9.dms.sberbank.ru/3D8AC660BCB05384D678D60BEF9C08E9-AECF245F8C9B914F0C2989A94469BBEA-568CE4AC14AF8F02F3B099876E071B35/1.png"/>
          <p:cNvPicPr>
            <a:picLocks/>
          </p:cNvPicPr>
          <p:nvPr userDrawn="1"/>
        </p:nvPicPr>
        <p:blipFill>
          <a:blip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0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9A2CB3F-9E6C-4531-82DF-EF260906E9D5}" type="datetimeFigureOut">
              <a:rPr lang="ru-RU"/>
              <a:t>02.07.2024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3E68939-3EB5-44F6-8D41-33285E24A685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313055" y="288711"/>
            <a:ext cx="10909300" cy="399213"/>
          </a:xfrm>
          <a:prstGeom prst="rect">
            <a:avLst/>
          </a:prstGeom>
        </p:spPr>
        <p:txBody>
          <a:bodyPr vert="horz" lIns="0" tIns="46800" rIns="90000" bIns="46800" rtlCol="0" anchor="ctr">
            <a:sp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D0C2-955D-4A74-A02D-206C44376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4445" y="6492875"/>
            <a:ext cx="504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ru-RU"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EEAA0219-6F8F-4841-A8C1-35062D7CC4AA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7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70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200" b="0" i="0" kern="1200" cap="none" baseline="0" dirty="0" smtClean="0">
          <a:solidFill>
            <a:schemeClr val="tx1"/>
          </a:solidFill>
          <a:latin typeface="Calibri Light"/>
          <a:ea typeface="Calibri Light" charset="0"/>
          <a:cs typeface="Calibri Light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4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20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b="0" i="0" kern="1200">
          <a:solidFill>
            <a:schemeClr val="tx1"/>
          </a:solidFill>
          <a:latin typeface="+mn-lt"/>
          <a:ea typeface="Calibri Light" charset="0"/>
          <a:cs typeface="Calibri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3" orient="horz" pos="436">
          <p15:clr>
            <a:srgbClr val="F26B43"/>
          </p15:clr>
        </p15:guide>
        <p15:guide id="4" orient="horz" pos="3884">
          <p15:clr>
            <a:srgbClr val="F26B43"/>
          </p15:clr>
        </p15:guide>
        <p15:guide id="17" orient="horz" pos="799">
          <p15:clr>
            <a:srgbClr val="F26B43"/>
          </p15:clr>
        </p15:guide>
        <p15:guide id="18" pos="3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4"/>
          <p:cNvSpPr>
            <a:spLocks/>
          </p:cNvSpPr>
          <p:nvPr/>
        </p:nvSpPr>
        <p:spPr bwMode="auto">
          <a:xfrm>
            <a:off x="685800" y="2667000"/>
            <a:ext cx="8305800" cy="2490192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sz="6000" b="0" i="0">
                <a:latin typeface="SB Sans Display Light"/>
                <a:ea typeface="+mj-ea"/>
                <a:cs typeface="SB Sans Display Light"/>
              </a:defRPr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5400" b="1" i="0" u="none" strike="noStrike" cap="none" spc="0" dirty="0">
                <a:ln>
                  <a:noFill/>
                </a:ln>
                <a:solidFill>
                  <a:srgbClr val="333F48"/>
                </a:solidFill>
                <a:latin typeface="SB Sans Display Semibold"/>
                <a:ea typeface="+mj-ea"/>
                <a:cs typeface="SB Sans Display Semibold"/>
              </a:rPr>
              <a:t>Визуализация с помощью </a:t>
            </a:r>
          </a:p>
          <a:p>
            <a:pPr>
              <a:defRPr/>
            </a:pPr>
            <a:r>
              <a:rPr lang="en-US" sz="54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5400" b="1" i="0" u="none" strike="noStrike" cap="none" spc="0" dirty="0">
              <a:ln>
                <a:noFill/>
              </a:ln>
              <a:solidFill>
                <a:srgbClr val="333F48"/>
              </a:solidFill>
              <a:latin typeface="SB Sans Display Semibold"/>
              <a:ea typeface="+mj-ea"/>
              <a:cs typeface="SB Sans Display Semibold"/>
            </a:endParaRPr>
          </a:p>
          <a:p>
            <a:pPr lvl="0">
              <a:defRPr/>
            </a:pPr>
            <a:endParaRPr lang="en-US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  <a:p>
            <a:pPr lvl="0">
              <a:defRPr/>
            </a:pPr>
            <a:endParaRPr lang="en-US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Изображение кластеров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</a:t>
            </a:r>
            <a:r>
              <a:rPr lang="en" dirty="0" err="1"/>
              <a:t>make_blobs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создадим облака точек с 3 разными центрами</a:t>
            </a:r>
            <a:br>
              <a:rPr lang="en" dirty="0"/>
            </a:br>
            <a:r>
              <a:rPr lang="en" dirty="0" err="1"/>
              <a:t>blob_coords</a:t>
            </a:r>
            <a:r>
              <a:rPr lang="en" dirty="0"/>
              <a:t>,</a:t>
            </a:r>
            <a:r>
              <a:rPr lang="ru-RU" dirty="0"/>
              <a:t> </a:t>
            </a:r>
            <a:r>
              <a:rPr lang="en" dirty="0"/>
              <a:t>features = </a:t>
            </a:r>
            <a:r>
              <a:rPr lang="en" dirty="0" err="1"/>
              <a:t>make_blobs</a:t>
            </a:r>
            <a:r>
              <a:rPr lang="en" dirty="0"/>
              <a:t>(centers=3, </a:t>
            </a:r>
            <a:r>
              <a:rPr lang="en" dirty="0" err="1"/>
              <a:t>random_state</a:t>
            </a:r>
            <a:r>
              <a:rPr lang="en" dirty="0"/>
              <a:t>=23)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изобразим точки с разными </a:t>
            </a:r>
            <a:r>
              <a:rPr lang="en" dirty="0"/>
              <a:t>features </a:t>
            </a:r>
            <a:r>
              <a:rPr lang="ru-RU" dirty="0"/>
              <a:t>разными цветами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</a:t>
            </a:r>
            <a:r>
              <a:rPr lang="en" dirty="0" err="1"/>
              <a:t>blob_coords</a:t>
            </a:r>
            <a:r>
              <a:rPr lang="en" dirty="0"/>
              <a:t>[:, 0], </a:t>
            </a:r>
            <a:r>
              <a:rPr lang="en" dirty="0" err="1"/>
              <a:t>blob_coords</a:t>
            </a:r>
            <a:r>
              <a:rPr lang="en" dirty="0"/>
              <a:t>[:, 1], marker='x', c=features) 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3C5C96-F39A-B64C-946D-852E8675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77" y="1377093"/>
            <a:ext cx="4126647" cy="26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1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Изображение кластеров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r>
              <a:rPr lang="en" dirty="0"/>
              <a:t>from </a:t>
            </a:r>
            <a:r>
              <a:rPr lang="en" dirty="0" err="1"/>
              <a:t>sklearn.datasets</a:t>
            </a:r>
            <a:r>
              <a:rPr lang="en" dirty="0"/>
              <a:t> import </a:t>
            </a:r>
            <a:r>
              <a:rPr lang="en" dirty="0" err="1"/>
              <a:t>make_blobs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создадим облака точек с 3 разными центрами</a:t>
            </a:r>
            <a:br>
              <a:rPr lang="en" dirty="0"/>
            </a:br>
            <a:r>
              <a:rPr lang="en" dirty="0" err="1"/>
              <a:t>blob_coords</a:t>
            </a:r>
            <a:r>
              <a:rPr lang="en" dirty="0"/>
              <a:t>,</a:t>
            </a:r>
            <a:r>
              <a:rPr lang="ru-RU" dirty="0"/>
              <a:t> </a:t>
            </a:r>
            <a:r>
              <a:rPr lang="en" dirty="0"/>
              <a:t>features = </a:t>
            </a:r>
            <a:r>
              <a:rPr lang="en" dirty="0" err="1"/>
              <a:t>make_blobs</a:t>
            </a:r>
            <a:r>
              <a:rPr lang="en" dirty="0"/>
              <a:t>(centers=3, </a:t>
            </a:r>
            <a:r>
              <a:rPr lang="en" dirty="0" err="1"/>
              <a:t>random_state</a:t>
            </a:r>
            <a:r>
              <a:rPr lang="en" dirty="0"/>
              <a:t>=23)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изобразим точки с разными </a:t>
            </a:r>
            <a:r>
              <a:rPr lang="en" dirty="0"/>
              <a:t>features </a:t>
            </a:r>
            <a:r>
              <a:rPr lang="ru-RU" dirty="0"/>
              <a:t>разными цветами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</a:t>
            </a:r>
            <a:r>
              <a:rPr lang="en" dirty="0" err="1"/>
              <a:t>blob_coords</a:t>
            </a:r>
            <a:r>
              <a:rPr lang="en" dirty="0"/>
              <a:t>[:, 0], </a:t>
            </a:r>
            <a:r>
              <a:rPr lang="en" dirty="0" err="1"/>
              <a:t>blob_coords</a:t>
            </a:r>
            <a:r>
              <a:rPr lang="en" dirty="0"/>
              <a:t>[:, 1], marker='x', c=features) 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3C5C96-F39A-B64C-946D-852E8675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977" y="1377093"/>
            <a:ext cx="4126647" cy="26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67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Ограничения осей координат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" dirty="0" err="1"/>
              <a:t>mport</a:t>
            </a:r>
            <a:r>
              <a:rPr lang="en" dirty="0"/>
              <a:t>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/>
              <a:t>#</a:t>
            </a:r>
            <a:r>
              <a:rPr lang="ru-RU" dirty="0"/>
              <a:t> Устанавливаем лимит для каждой из осей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(11,15)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(0,30)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843FC-D870-F846-BAF5-7A4B95C2C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111" y="1341770"/>
            <a:ext cx="5118380" cy="35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4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Названия осей координат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названия осей координат</a:t>
            </a:r>
            <a:br>
              <a:rPr lang="en" dirty="0"/>
            </a:br>
            <a:r>
              <a:rPr lang="en" dirty="0" err="1"/>
              <a:t>plt.xlabel</a:t>
            </a:r>
            <a:r>
              <a:rPr lang="en" dirty="0"/>
              <a:t>('Date’, size=12,fontweight='</a:t>
            </a:r>
            <a:r>
              <a:rPr lang="en" dirty="0" err="1"/>
              <a:t>semibold</a:t>
            </a:r>
            <a:r>
              <a:rPr lang="en" dirty="0"/>
              <a:t>') </a:t>
            </a:r>
            <a:r>
              <a:rPr lang="en" dirty="0" err="1"/>
              <a:t>plt.ylabel</a:t>
            </a:r>
            <a:r>
              <a:rPr lang="en" dirty="0"/>
              <a:t>('Temperature (°C)',size=12,fontweight='</a:t>
            </a:r>
            <a:r>
              <a:rPr lang="en" dirty="0" err="1"/>
              <a:t>semibold</a:t>
            </a:r>
            <a:r>
              <a:rPr lang="en" dirty="0"/>
              <a:t>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13CB0D-17F4-0840-B032-820FDDF2B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950" y="1423582"/>
            <a:ext cx="4944463" cy="317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0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Сетка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сетку к диаграмме</a:t>
            </a:r>
            <a:br>
              <a:rPr lang="en" dirty="0"/>
            </a:br>
            <a:r>
              <a:rPr lang="en" dirty="0" err="1"/>
              <a:t>plt.grid</a:t>
            </a:r>
            <a:r>
              <a:rPr lang="en" dirty="0"/>
              <a:t>(True,</a:t>
            </a:r>
            <a:r>
              <a:rPr lang="ru-RU" dirty="0"/>
              <a:t> </a:t>
            </a:r>
            <a:r>
              <a:rPr lang="en" dirty="0"/>
              <a:t>linewidth=0.5,color='#</a:t>
            </a:r>
            <a:r>
              <a:rPr lang="en" dirty="0" err="1"/>
              <a:t>aaaaaa</a:t>
            </a:r>
            <a:r>
              <a:rPr lang="en" dirty="0"/>
              <a:t>',</a:t>
            </a:r>
            <a:r>
              <a:rPr lang="en" dirty="0" err="1"/>
              <a:t>linestyle</a:t>
            </a:r>
            <a:r>
              <a:rPr lang="en" dirty="0"/>
              <a:t>='-’)</a:t>
            </a:r>
            <a:endParaRPr lang="ru-RU" dirty="0"/>
          </a:p>
          <a:p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AF0E68-E9D5-D745-8FC1-A1BC734C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62" y="1617083"/>
            <a:ext cx="5138352" cy="326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Название диаграммы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заголовок к диаграмме</a:t>
            </a:r>
            <a:br>
              <a:rPr lang="en" dirty="0"/>
            </a:br>
            <a:r>
              <a:rPr lang="en" dirty="0" err="1"/>
              <a:t>plt.title</a:t>
            </a:r>
            <a:r>
              <a:rPr lang="en" dirty="0"/>
              <a:t>("Daily temperature of 3 cities in the second week of December", size=14, </a:t>
            </a:r>
            <a:r>
              <a:rPr lang="en" dirty="0" err="1"/>
              <a:t>fontweight</a:t>
            </a:r>
            <a:r>
              <a:rPr lang="en" dirty="0"/>
              <a:t>='bold')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FA6C65-B2E0-2149-AEC5-12BA0D0B9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066" y="1455411"/>
            <a:ext cx="5990197" cy="329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56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Легенда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6502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plt.legend</a:t>
            </a:r>
            <a:r>
              <a:rPr lang="en" dirty="0"/>
              <a:t>(</a:t>
            </a:r>
            <a:r>
              <a:rPr lang="en-US" dirty="0"/>
              <a:t>log=‘lower right’</a:t>
            </a:r>
            <a:r>
              <a:rPr lang="en" dirty="0"/>
              <a:t>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49722-892E-3B4A-8517-9AD1B601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62" y="1295929"/>
            <a:ext cx="5842502" cy="34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3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Сохранение в файл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873651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d = [11,12,13,14,15,16,17]</a:t>
            </a:r>
            <a:br>
              <a:rPr lang="en" dirty="0"/>
            </a:br>
            <a:r>
              <a:rPr lang="en" dirty="0"/>
              <a:t>t0 = [15.3,12.6,12.7,13.2,12.3,11.4,12.8]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Добавим легенду</a:t>
            </a:r>
            <a:br>
              <a:rPr lang="en" dirty="0"/>
            </a:br>
            <a:r>
              <a:rPr lang="en" dirty="0" err="1"/>
              <a:t>plt.savefig</a:t>
            </a:r>
            <a:r>
              <a:rPr lang="en" dirty="0"/>
              <a:t>(</a:t>
            </a:r>
            <a:r>
              <a:rPr lang="en" dirty="0" err="1"/>
              <a:t>outputpath</a:t>
            </a:r>
            <a:r>
              <a:rPr lang="en" dirty="0"/>
              <a:t>)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en-US" dirty="0"/>
              <a:t># </a:t>
            </a:r>
            <a:r>
              <a:rPr lang="ru-RU" dirty="0"/>
              <a:t>можно использовать вместо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, тогда диаграмма не будет изображаться</a:t>
            </a:r>
            <a:r>
              <a:rPr lang="en-US" dirty="0"/>
              <a:t>, </a:t>
            </a:r>
            <a:r>
              <a:rPr lang="ru-RU" dirty="0"/>
              <a:t>а сразу будет сохранена в файл</a:t>
            </a:r>
            <a:br>
              <a:rPr lang="en" dirty="0"/>
            </a:br>
            <a:r>
              <a:rPr lang="en-US" dirty="0"/>
              <a:t>#</a:t>
            </a:r>
            <a:r>
              <a:rPr lang="ru-RU" dirty="0"/>
              <a:t> либо вместе с </a:t>
            </a:r>
            <a:r>
              <a:rPr lang="en" dirty="0" err="1"/>
              <a:t>plt.show</a:t>
            </a:r>
            <a:r>
              <a:rPr lang="en" dirty="0"/>
              <a:t>()</a:t>
            </a:r>
            <a:r>
              <a:rPr lang="ru-RU" dirty="0"/>
              <a:t> – тогда она будет и сохранена и показана</a:t>
            </a:r>
          </a:p>
          <a:p>
            <a:endParaRPr lang="ru-RU" dirty="0"/>
          </a:p>
          <a:p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49722-892E-3B4A-8517-9AD1B6010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562" y="1295929"/>
            <a:ext cx="5842502" cy="34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19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en-US" sz="4000" b="1" dirty="0" err="1">
                <a:solidFill>
                  <a:srgbClr val="333F48"/>
                </a:solidFill>
                <a:latin typeface="SB Sans Display Semibold"/>
                <a:cs typeface="SB Sans Display Semibold"/>
              </a:rPr>
              <a:t>Jupyter</a:t>
            </a: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00619" y="1412776"/>
            <a:ext cx="873651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добавление навигации в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endParaRPr lang="en" dirty="0"/>
          </a:p>
          <a:p>
            <a:r>
              <a:rPr lang="en" dirty="0"/>
              <a:t>%matplotlib notebook</a:t>
            </a:r>
          </a:p>
          <a:p>
            <a:endParaRPr lang="ru-RU" dirty="0"/>
          </a:p>
          <a:p>
            <a:r>
              <a:rPr lang="en" dirty="0"/>
              <a:t>#</a:t>
            </a:r>
            <a:r>
              <a:rPr lang="ru-RU" dirty="0" err="1"/>
              <a:t>избражение</a:t>
            </a:r>
            <a:r>
              <a:rPr lang="ru-RU" dirty="0"/>
              <a:t> диаграмм в текущем окне браузера</a:t>
            </a:r>
            <a:endParaRPr lang="en" dirty="0"/>
          </a:p>
          <a:p>
            <a:r>
              <a:rPr lang="en" dirty="0"/>
              <a:t> %matplotlib inline</a:t>
            </a:r>
          </a:p>
          <a:p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y = </a:t>
            </a:r>
            <a:r>
              <a:rPr lang="en" dirty="0" err="1"/>
              <a:t>np.linspace</a:t>
            </a:r>
            <a:r>
              <a:rPr lang="en" dirty="0"/>
              <a:t>(1,2000)</a:t>
            </a:r>
            <a:br>
              <a:rPr lang="en" dirty="0"/>
            </a:br>
            <a:r>
              <a:rPr lang="en" dirty="0"/>
              <a:t>x = 1.0/</a:t>
            </a:r>
            <a:r>
              <a:rPr lang="en" dirty="0" err="1"/>
              <a:t>np.sin</a:t>
            </a:r>
            <a:r>
              <a:rPr lang="en" dirty="0"/>
              <a:t>(y)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</a:t>
            </a:r>
            <a:r>
              <a:rPr lang="en" dirty="0" err="1"/>
              <a:t>x,y,'green</a:t>
            </a:r>
            <a:r>
              <a:rPr lang="en" dirty="0"/>
              <a:t>')</a:t>
            </a:r>
            <a:br>
              <a:rPr lang="en" dirty="0"/>
            </a:br>
            <a:r>
              <a:rPr lang="en" dirty="0" err="1"/>
              <a:t>plt.xlim</a:t>
            </a:r>
            <a:r>
              <a:rPr lang="en" dirty="0"/>
              <a:t>(-20,20)</a:t>
            </a:r>
            <a:br>
              <a:rPr lang="en" dirty="0"/>
            </a:br>
            <a:r>
              <a:rPr lang="en" dirty="0" err="1"/>
              <a:t>plt.ylim</a:t>
            </a:r>
            <a:r>
              <a:rPr lang="en" dirty="0"/>
              <a:t>(1000,2400)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9D3C9C-1BDD-7147-9DF9-8114FD43D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992" y="1291530"/>
            <a:ext cx="4690522" cy="35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6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Subplots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00619" y="1412776"/>
            <a:ext cx="87365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x = </a:t>
            </a:r>
            <a:r>
              <a:rPr lang="en" dirty="0" err="1"/>
              <a:t>np.arange</a:t>
            </a:r>
            <a:r>
              <a:rPr lang="en" dirty="0"/>
              <a:t>(0.0, 1.0, 0.01)</a:t>
            </a:r>
            <a:br>
              <a:rPr lang="en" dirty="0"/>
            </a:br>
            <a:r>
              <a:rPr lang="en" dirty="0"/>
              <a:t>y1 = </a:t>
            </a:r>
            <a:r>
              <a:rPr lang="en" dirty="0" err="1"/>
              <a:t>np.sin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r>
              <a:rPr lang="en" dirty="0"/>
              <a:t>y2 = </a:t>
            </a:r>
            <a:r>
              <a:rPr lang="en" dirty="0" err="1"/>
              <a:t>np.cos</a:t>
            </a:r>
            <a:r>
              <a:rPr lang="en" dirty="0"/>
              <a:t>(8*</a:t>
            </a:r>
            <a:r>
              <a:rPr lang="en" dirty="0" err="1"/>
              <a:t>np.pi</a:t>
            </a:r>
            <a:r>
              <a:rPr lang="en" dirty="0"/>
              <a:t>*x)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массив из диаграмм с 2 строчками и одной колонкой</a:t>
            </a:r>
            <a:br>
              <a:rPr lang="en" dirty="0"/>
            </a:br>
            <a:r>
              <a:rPr lang="en" dirty="0"/>
              <a:t>fig, </a:t>
            </a:r>
            <a:r>
              <a:rPr lang="en" dirty="0" err="1"/>
              <a:t>axarr</a:t>
            </a:r>
            <a:r>
              <a:rPr lang="en" dirty="0"/>
              <a:t> = </a:t>
            </a:r>
            <a:r>
              <a:rPr lang="en" dirty="0" err="1"/>
              <a:t>plt.subplots</a:t>
            </a:r>
            <a:r>
              <a:rPr lang="en" dirty="0"/>
              <a:t>(2,figsize=(8,6))</a:t>
            </a:r>
            <a:br>
              <a:rPr lang="en" dirty="0"/>
            </a:b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[0].plot(x,y1)</a:t>
            </a:r>
            <a:br>
              <a:rPr lang="en" dirty="0"/>
            </a:br>
            <a:r>
              <a:rPr lang="en" dirty="0" err="1"/>
              <a:t>axarr</a:t>
            </a:r>
            <a:r>
              <a:rPr lang="en" dirty="0"/>
              <a:t>[1].plot(x,y2,'red')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990CA7-765A-D748-A2A4-CB172672D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30" y="1412776"/>
            <a:ext cx="4396836" cy="32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3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50" y="1951672"/>
            <a:ext cx="972877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Matplotlib –</a:t>
            </a:r>
            <a:r>
              <a:rPr lang="ru-RU" dirty="0"/>
              <a:t> кросс-платформенная </a:t>
            </a:r>
            <a:r>
              <a:rPr lang="en-US" dirty="0"/>
              <a:t>open-source Python </a:t>
            </a:r>
            <a:r>
              <a:rPr lang="ru-RU" dirty="0"/>
              <a:t>библиотека для</a:t>
            </a:r>
            <a:r>
              <a:rPr lang="en-US" dirty="0"/>
              <a:t> </a:t>
            </a:r>
            <a:r>
              <a:rPr lang="ru-RU" dirty="0"/>
              <a:t>построения диаграмм. </a:t>
            </a:r>
          </a:p>
          <a:p>
            <a:endParaRPr lang="ru-RU" dirty="0"/>
          </a:p>
          <a:p>
            <a:r>
              <a:rPr lang="ru-RU" dirty="0"/>
              <a:t>Может быть использована в разных интерфейсах: </a:t>
            </a:r>
            <a:r>
              <a:rPr lang="en-US" dirty="0"/>
              <a:t>Python</a:t>
            </a:r>
            <a:r>
              <a:rPr lang="ru-RU" dirty="0"/>
              <a:t> скриптах, </a:t>
            </a:r>
            <a:r>
              <a:rPr lang="en-US" dirty="0" err="1"/>
              <a:t>IPython</a:t>
            </a:r>
            <a:r>
              <a:rPr lang="en-US" dirty="0"/>
              <a:t> </a:t>
            </a:r>
            <a:r>
              <a:rPr lang="ru-RU" dirty="0"/>
              <a:t>консолях, </a:t>
            </a:r>
            <a:r>
              <a:rPr lang="en-US" dirty="0" err="1"/>
              <a:t>Jupyter</a:t>
            </a:r>
            <a:r>
              <a:rPr lang="ru-RU" dirty="0"/>
              <a:t>-тетрадках, веб-приложениях</a:t>
            </a:r>
            <a:r>
              <a:rPr lang="en-US" dirty="0"/>
              <a:t> </a:t>
            </a:r>
            <a:r>
              <a:rPr lang="ru-RU" dirty="0"/>
              <a:t>и графических интерфейсах.</a:t>
            </a:r>
            <a:endParaRPr lang="en-US" dirty="0"/>
          </a:p>
          <a:p>
            <a:endParaRPr lang="ru-RU" dirty="0"/>
          </a:p>
          <a:p>
            <a:r>
              <a:rPr lang="ru-RU" dirty="0"/>
              <a:t>Подробнее о библиотеке здесь   </a:t>
            </a:r>
            <a:r>
              <a:rPr lang="en-US" dirty="0"/>
              <a:t>https://</a:t>
            </a:r>
            <a:r>
              <a:rPr lang="en-US" dirty="0" err="1"/>
              <a:t>matplotlib.org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660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50" y="1951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 большинстве случаев для вызова </a:t>
            </a:r>
            <a:r>
              <a:rPr lang="en" dirty="0"/>
              <a:t>Matplotlib</a:t>
            </a:r>
            <a:r>
              <a:rPr lang="ru-RU" dirty="0"/>
              <a:t> достаточно следующей команды </a:t>
            </a:r>
          </a:p>
          <a:p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21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49" y="1951672"/>
            <a:ext cx="10852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интегрирована в</a:t>
            </a:r>
            <a:r>
              <a:rPr lang="en-US" dirty="0"/>
              <a:t> pandas </a:t>
            </a:r>
          </a:p>
          <a:p>
            <a:r>
              <a:rPr lang="ru-RU" dirty="0"/>
              <a:t>Для построения графика достаточно использовать метод </a:t>
            </a:r>
            <a:r>
              <a:rPr lang="en-US" dirty="0"/>
              <a:t>.plot()</a:t>
            </a:r>
            <a:r>
              <a:rPr lang="ru-RU" dirty="0"/>
              <a:t>  у объекта </a:t>
            </a:r>
            <a:r>
              <a:rPr lang="en-US" dirty="0"/>
              <a:t>Series </a:t>
            </a:r>
            <a:r>
              <a:rPr lang="ru-RU" dirty="0"/>
              <a:t>или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ru-RU" dirty="0"/>
              <a:t> </a:t>
            </a:r>
            <a:r>
              <a:rPr lang="en-US" dirty="0"/>
              <a:t>– </a:t>
            </a:r>
            <a:r>
              <a:rPr lang="ru-RU" dirty="0"/>
              <a:t>позволяет сохранять диаграммы в растровом формате (</a:t>
            </a:r>
            <a:r>
              <a:rPr lang="en-US" dirty="0"/>
              <a:t>jpg, </a:t>
            </a:r>
            <a:r>
              <a:rPr lang="en-US" dirty="0" err="1"/>
              <a:t>png</a:t>
            </a:r>
            <a:r>
              <a:rPr lang="en-US" dirty="0"/>
              <a:t>, gif) </a:t>
            </a:r>
            <a:r>
              <a:rPr lang="ru-RU" dirty="0"/>
              <a:t>и векторном(</a:t>
            </a:r>
            <a:r>
              <a:rPr lang="en-US" dirty="0" err="1"/>
              <a:t>svg</a:t>
            </a:r>
            <a:r>
              <a:rPr lang="en-US" dirty="0"/>
              <a:t>)</a:t>
            </a:r>
            <a:endParaRPr lang="en" dirty="0"/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0448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1047750" y="1951672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Ma</a:t>
            </a:r>
            <a:r>
              <a:rPr lang="en-US" dirty="0" err="1"/>
              <a:t>tp</a:t>
            </a:r>
            <a:r>
              <a:rPr lang="en" dirty="0" err="1"/>
              <a:t>lotlib</a:t>
            </a:r>
            <a:r>
              <a:rPr lang="en" dirty="0"/>
              <a:t> </a:t>
            </a:r>
            <a:r>
              <a:rPr lang="ru-RU" dirty="0"/>
              <a:t>является основной для других </a:t>
            </a:r>
            <a:r>
              <a:rPr lang="ru-RU" dirty="0" err="1"/>
              <a:t>фреймворков</a:t>
            </a:r>
            <a:r>
              <a:rPr lang="ru-RU" dirty="0"/>
              <a:t> таких как </a:t>
            </a:r>
            <a:r>
              <a:rPr lang="en-US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Seaborn</a:t>
            </a:r>
            <a:r>
              <a:rPr lang="ru-RU" dirty="0"/>
              <a:t> – позволяет строить продвинутые диаграммы с использованием простого интерфейса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HoloViews</a:t>
            </a:r>
            <a:r>
              <a:rPr lang="en-US" dirty="0"/>
              <a:t> – </a:t>
            </a:r>
            <a:r>
              <a:rPr lang="ru-RU" dirty="0"/>
              <a:t>позволяет строить интерактивные диаграммы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BaseMap</a:t>
            </a:r>
            <a:r>
              <a:rPr lang="en-US" b="1" dirty="0"/>
              <a:t>, </a:t>
            </a:r>
            <a:r>
              <a:rPr lang="en-US" b="1" dirty="0" err="1"/>
              <a:t>GeoPandas</a:t>
            </a:r>
            <a:r>
              <a:rPr lang="en-US" b="1" dirty="0"/>
              <a:t>, Canopy </a:t>
            </a:r>
            <a:r>
              <a:rPr lang="en-US" dirty="0"/>
              <a:t>– </a:t>
            </a:r>
            <a:r>
              <a:rPr lang="ru-RU" dirty="0"/>
              <a:t>позволяет строить диаграммы с использованием географических карт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8188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Line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578861" y="199783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/>
              <a:t># </a:t>
            </a:r>
            <a:r>
              <a:rPr lang="ru-RU" dirty="0"/>
              <a:t>Импорт библиотеки</a:t>
            </a:r>
            <a:endParaRPr lang="en" dirty="0"/>
          </a:p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t = [22.2,22.3,22.5,21.8,22.5,23.4,22.8]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Строим линейную диаграмму дневной температуры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</a:t>
            </a:r>
            <a:r>
              <a:rPr lang="ru-RU" dirty="0" err="1"/>
              <a:t>диаграма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A56C6-1116-764B-B26E-9E4A683248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56"/>
          <a:stretch/>
        </p:blipFill>
        <p:spPr>
          <a:xfrm>
            <a:off x="6096000" y="1683304"/>
            <a:ext cx="5630779" cy="36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578861" y="199783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Вместо </a:t>
            </a:r>
            <a:r>
              <a:rPr lang="en-US" dirty="0" err="1"/>
              <a:t>plt.show</a:t>
            </a:r>
            <a:r>
              <a:rPr lang="en-US" dirty="0"/>
              <a:t>() </a:t>
            </a:r>
            <a:r>
              <a:rPr lang="ru-RU" dirty="0"/>
              <a:t>можно использовать</a:t>
            </a:r>
            <a:r>
              <a:rPr lang="en-US" dirty="0"/>
              <a:t> </a:t>
            </a:r>
            <a:r>
              <a:rPr lang="ru-RU" dirty="0"/>
              <a:t>после </a:t>
            </a:r>
            <a:r>
              <a:rPr lang="en-US" dirty="0"/>
              <a:t>.plot()</a:t>
            </a:r>
            <a:r>
              <a:rPr lang="ru-RU" dirty="0"/>
              <a:t> </a:t>
            </a:r>
            <a:r>
              <a:rPr lang="en-US" dirty="0"/>
              <a:t>;</a:t>
            </a:r>
            <a:br>
              <a:rPr lang="en" dirty="0"/>
            </a:br>
            <a:endParaRPr lang="en" dirty="0"/>
          </a:p>
          <a:p>
            <a:r>
              <a:rPr lang="ru-RU" dirty="0"/>
              <a:t>Например так: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(t)</a:t>
            </a:r>
            <a:r>
              <a:rPr lang="en-US" dirty="0"/>
              <a:t>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A56C6-1116-764B-B26E-9E4A683248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156"/>
          <a:stretch/>
        </p:blipFill>
        <p:spPr>
          <a:xfrm>
            <a:off x="6472173" y="1480033"/>
            <a:ext cx="5630779" cy="36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Scatter plot</a:t>
            </a:r>
            <a:endParaRPr lang="ru-RU" sz="4000" b="1" dirty="0">
              <a:solidFill>
                <a:srgbClr val="333F48"/>
              </a:solidFill>
              <a:latin typeface="SB Sans Display Semibold"/>
              <a:cs typeface="SB Sans Display Semibold"/>
            </a:endParaRP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7" y="1472366"/>
            <a:ext cx="593171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numpy</a:t>
            </a:r>
            <a:r>
              <a:rPr lang="en" dirty="0"/>
              <a:t> as np</a:t>
            </a:r>
            <a:br>
              <a:rPr lang="en" dirty="0"/>
            </a:br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Создаем 2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массива по 100 случайных элементов от 0 до 1</a:t>
            </a:r>
            <a:br>
              <a:rPr lang="en" dirty="0"/>
            </a:br>
            <a:r>
              <a:rPr lang="en" dirty="0"/>
              <a:t>r = </a:t>
            </a:r>
            <a:r>
              <a:rPr lang="en" dirty="0" err="1"/>
              <a:t>np.random.rand</a:t>
            </a:r>
            <a:r>
              <a:rPr lang="en" dirty="0"/>
              <a:t>(2,100)</a:t>
            </a:r>
            <a:br>
              <a:rPr lang="en" dirty="0"/>
            </a:br>
            <a:br>
              <a:rPr lang="en" dirty="0"/>
            </a:br>
            <a:r>
              <a:rPr lang="en-US" dirty="0"/>
              <a:t># </a:t>
            </a:r>
            <a:r>
              <a:rPr lang="ru-RU" dirty="0"/>
              <a:t>Отмечаем точки по координатам </a:t>
            </a:r>
            <a:r>
              <a:rPr lang="en-US" dirty="0"/>
              <a:t>X Y </a:t>
            </a:r>
            <a:r>
              <a:rPr lang="ru-RU" dirty="0"/>
              <a:t>на диаграмме рассеяния</a:t>
            </a:r>
            <a:br>
              <a:rPr lang="en" dirty="0"/>
            </a:br>
            <a:r>
              <a:rPr lang="en" dirty="0" err="1"/>
              <a:t>plt.scatter</a:t>
            </a:r>
            <a:r>
              <a:rPr lang="en" dirty="0"/>
              <a:t>(r[0],r[1])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Показываем график</a:t>
            </a: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046F8D-3B2B-1C4E-9D49-1E8FD9161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87" y="1412776"/>
            <a:ext cx="5676813" cy="343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1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/>
          <p:nvPr/>
        </p:nvSpPr>
        <p:spPr bwMode="auto">
          <a:xfrm>
            <a:off x="3541989" y="3388478"/>
            <a:ext cx="5395146" cy="2322846"/>
          </a:xfrm>
          <a:prstGeom prst="rect">
            <a:avLst/>
          </a:prstGeom>
          <a:blipFill>
            <a:blip r:embed="rId3"/>
            <a:stretch/>
          </a:blip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75998A-3FCC-EA4B-960F-7DB6E5A5A4D8}"/>
              </a:ext>
            </a:extLst>
          </p:cNvPr>
          <p:cNvSpPr>
            <a:spLocks/>
          </p:cNvSpPr>
          <p:nvPr/>
        </p:nvSpPr>
        <p:spPr bwMode="auto">
          <a:xfrm>
            <a:off x="551384" y="404664"/>
            <a:ext cx="10225136" cy="1008112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30000"/>
              </a:lnSpc>
              <a:buNone/>
              <a:defRPr/>
            </a:pPr>
            <a:r>
              <a:rPr lang="en-US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Matplotlib. </a:t>
            </a:r>
            <a:r>
              <a:rPr lang="ru-RU" sz="4000" b="1" dirty="0">
                <a:solidFill>
                  <a:srgbClr val="333F48"/>
                </a:solidFill>
                <a:latin typeface="SB Sans Display Semibold"/>
                <a:cs typeface="SB Sans Display Semibold"/>
              </a:rPr>
              <a:t>Наложение нескольких графиков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0BEADFE-FEEC-F945-BB08-0C4555C3664C}"/>
              </a:ext>
            </a:extLst>
          </p:cNvPr>
          <p:cNvSpPr>
            <a:spLocks/>
          </p:cNvSpPr>
          <p:nvPr/>
        </p:nvSpPr>
        <p:spPr bwMode="auto">
          <a:xfrm>
            <a:off x="218767" y="1472366"/>
            <a:ext cx="11681496" cy="4902305"/>
          </a:xfrm>
          <a:prstGeom prst="rect">
            <a:avLst/>
          </a:prstGeom>
        </p:spPr>
        <p:txBody>
          <a:bodyPr lIns="0" tIns="0" rIns="0" bIns="0"/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>
                <a:solidFill>
                  <a:schemeClr val="tx1"/>
                </a:solidFill>
                <a:latin typeface="SB Sans Display Regular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endParaRPr lang="en-US" sz="2400" dirty="0">
              <a:solidFill>
                <a:srgbClr val="333F48"/>
              </a:solidFill>
              <a:latin typeface="SB Serif Text Semibold" panose="02000503000000020004" pitchFamily="50" charset="-52"/>
              <a:cs typeface="SB Serif Text Semibold" panose="02000503000000020004" pitchFamily="50" charset="-52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FB25BB9-11AA-D747-9EAB-8E2C6CA6427D}"/>
              </a:ext>
            </a:extLst>
          </p:cNvPr>
          <p:cNvSpPr/>
          <p:nvPr/>
        </p:nvSpPr>
        <p:spPr>
          <a:xfrm>
            <a:off x="291736" y="1472366"/>
            <a:ext cx="66119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import </a:t>
            </a:r>
            <a:r>
              <a:rPr lang="en" dirty="0" err="1"/>
              <a:t>matplotlib.pyplot</a:t>
            </a:r>
            <a:r>
              <a:rPr lang="en" dirty="0"/>
              <a:t> as </a:t>
            </a:r>
            <a:r>
              <a:rPr lang="en" dirty="0" err="1"/>
              <a:t>plt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Подготовим данные </a:t>
            </a:r>
          </a:p>
          <a:p>
            <a:r>
              <a:rPr lang="ru-RU" dirty="0"/>
              <a:t>Для  </a:t>
            </a:r>
            <a:r>
              <a:rPr lang="en-US" dirty="0"/>
              <a:t>X</a:t>
            </a:r>
            <a:br>
              <a:rPr lang="en" dirty="0"/>
            </a:br>
            <a:r>
              <a:rPr lang="en" dirty="0"/>
              <a:t>d = [11,12,13,14,15,16,17]</a:t>
            </a:r>
          </a:p>
          <a:p>
            <a:r>
              <a:rPr lang="ru-RU" dirty="0"/>
              <a:t>Для </a:t>
            </a:r>
            <a:r>
              <a:rPr lang="en-US" dirty="0"/>
              <a:t>Y</a:t>
            </a:r>
            <a:br>
              <a:rPr lang="en" dirty="0"/>
            </a:br>
            <a:r>
              <a:rPr lang="en" dirty="0"/>
              <a:t>t0 = [15.3,15.4,12.6,12.7,13.2,12.3,11.4]</a:t>
            </a:r>
            <a:br>
              <a:rPr lang="en" dirty="0"/>
            </a:br>
            <a:r>
              <a:rPr lang="en" dirty="0"/>
              <a:t>t1 = [26.1,26.2,24.3,25.1,26.7,27.8,26.9]</a:t>
            </a:r>
            <a:br>
              <a:rPr lang="en" dirty="0"/>
            </a:br>
            <a:r>
              <a:rPr lang="en" dirty="0"/>
              <a:t>t2 = [22.3,20.6,19.8,21.6,21.3,19.4,21.4]</a:t>
            </a:r>
            <a:br>
              <a:rPr lang="en" dirty="0"/>
            </a:br>
            <a:br>
              <a:rPr lang="en" dirty="0"/>
            </a:br>
            <a:r>
              <a:rPr lang="en" dirty="0"/>
              <a:t># </a:t>
            </a:r>
            <a:r>
              <a:rPr lang="ru-RU" dirty="0"/>
              <a:t>Построим график для каждого массива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(d,t0)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(d,t1)</a:t>
            </a:r>
            <a:br>
              <a:rPr lang="en" dirty="0"/>
            </a:br>
            <a:r>
              <a:rPr lang="en" dirty="0" err="1"/>
              <a:t>plt.plot</a:t>
            </a:r>
            <a:r>
              <a:rPr lang="en" dirty="0"/>
              <a:t>(d,t2)</a:t>
            </a:r>
            <a:br>
              <a:rPr lang="en" dirty="0"/>
            </a:br>
            <a:br>
              <a:rPr lang="en" dirty="0"/>
            </a:br>
            <a:r>
              <a:rPr lang="en" dirty="0" err="1"/>
              <a:t>plt.show</a:t>
            </a:r>
            <a:r>
              <a:rPr lang="en" dirty="0"/>
              <a:t>()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0FA380-5DFA-5542-938B-B0F2B678D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627" y="1389914"/>
            <a:ext cx="5398606" cy="31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98312"/>
      </p:ext>
    </p:extLst>
  </p:cSld>
  <p:clrMapOvr>
    <a:masterClrMapping/>
  </p:clrMapOvr>
</p:sld>
</file>

<file path=ppt/theme/theme1.xml><?xml version="1.0" encoding="utf-8"?>
<a:theme xmlns:a="http://schemas.openxmlformats.org/drawingml/2006/main" name="1_СБ">
  <a:themeElements>
    <a:clrScheme name="Другая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B041"/>
      </a:accent1>
      <a:accent2>
        <a:srgbClr val="ED6325"/>
      </a:accent2>
      <a:accent3>
        <a:srgbClr val="6A5AB8"/>
      </a:accent3>
      <a:accent4>
        <a:srgbClr val="7E7F7E"/>
      </a:accent4>
      <a:accent5>
        <a:srgbClr val="BEBFBE"/>
      </a:accent5>
      <a:accent6>
        <a:srgbClr val="EDAC3D"/>
      </a:accent6>
      <a:hlink>
        <a:srgbClr val="2BA630"/>
      </a:hlink>
      <a:folHlink>
        <a:srgbClr val="919191"/>
      </a:folHlink>
    </a:clrScheme>
    <a:fontScheme name="Другая 4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-СБ-16-9 (2)" id="{1220A763-8272-4E38-86CC-D9240CCE7034}" vid="{9D22794E-62DE-40C1-B547-B2A3D45EAF2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13926</TotalTime>
  <Words>1370</Words>
  <Application>Microsoft Macintosh PowerPoint</Application>
  <PresentationFormat>Широкоэкранный</PresentationFormat>
  <Paragraphs>92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SB Sans Display Semibold</vt:lpstr>
      <vt:lpstr>SB Serif Text Semibold</vt:lpstr>
      <vt:lpstr>SBSansDisplay-Light</vt:lpstr>
      <vt:lpstr>Wingdings</vt:lpstr>
      <vt:lpstr>1_СБ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Foresight</dc:title>
  <dc:creator>Microsoft Office User</dc:creator>
  <cp:lastModifiedBy>ALEXEY LEVCHENKO</cp:lastModifiedBy>
  <cp:revision>1158</cp:revision>
  <cp:lastPrinted>2021-03-23T20:46:36Z</cp:lastPrinted>
  <dcterms:created xsi:type="dcterms:W3CDTF">2020-01-19T17:18:57Z</dcterms:created>
  <dcterms:modified xsi:type="dcterms:W3CDTF">2024-07-02T07:06:35Z</dcterms:modified>
</cp:coreProperties>
</file>