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handoutMasterIdLst>
    <p:handoutMasterId r:id="rId33"/>
  </p:handoutMasterIdLst>
  <p:sldIdLst>
    <p:sldId id="258" r:id="rId2"/>
    <p:sldId id="286" r:id="rId3"/>
    <p:sldId id="262" r:id="rId4"/>
    <p:sldId id="259" r:id="rId5"/>
    <p:sldId id="260" r:id="rId6"/>
    <p:sldId id="261" r:id="rId7"/>
    <p:sldId id="282" r:id="rId8"/>
    <p:sldId id="283" r:id="rId9"/>
    <p:sldId id="263" r:id="rId10"/>
    <p:sldId id="264" r:id="rId11"/>
    <p:sldId id="265" r:id="rId12"/>
    <p:sldId id="268" r:id="rId13"/>
    <p:sldId id="269" r:id="rId14"/>
    <p:sldId id="266" r:id="rId15"/>
    <p:sldId id="271" r:id="rId16"/>
    <p:sldId id="270" r:id="rId17"/>
    <p:sldId id="267" r:id="rId18"/>
    <p:sldId id="288" r:id="rId19"/>
    <p:sldId id="272" r:id="rId20"/>
    <p:sldId id="278" r:id="rId21"/>
    <p:sldId id="277" r:id="rId22"/>
    <p:sldId id="276" r:id="rId23"/>
    <p:sldId id="275" r:id="rId24"/>
    <p:sldId id="274" r:id="rId25"/>
    <p:sldId id="273" r:id="rId26"/>
    <p:sldId id="279" r:id="rId27"/>
    <p:sldId id="280" r:id="rId28"/>
    <p:sldId id="281" r:id="rId29"/>
    <p:sldId id="284" r:id="rId30"/>
    <p:sldId id="285" r:id="rId31"/>
    <p:sldId id="287" r:id="rId32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DA543EA8-D50E-4CD0-9EFC-4CF70D98E905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EE709-B3B6-4386-A423-6A6C44969BD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01653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DEE44-6AB0-4A06-AC04-BFEDCAB0073E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0FA08F-D0F3-431C-BDB3-CF87872F7D3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588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A4360-EE4B-4B04-A5E8-0944DF7F4441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34F5F-B130-42EA-B524-11806B2E702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751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25EE1-51B9-49F9-9170-4D78B929E245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77F37-C788-4C29-86B6-C2DB9097FC35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610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B372F-246F-48D0-A72F-9D354C8A0A6E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8DC58-AEF7-4B44-AE7C-E7A420C7AF8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83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AB813-FDC3-4E05-8A97-1FFD9A3B42FA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2B84E-8893-456C-AD19-30353000C5A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1231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05B07-DCE4-41FF-8BDE-B35D540FB840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7CE2-E372-4300-BFF8-C81F032939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969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6AE3-F040-42B6-8593-EAF368764C70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BC34A-48BE-4D0D-BE75-929EDAD0B106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66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975FB-712C-4736-8CE7-0A61CC6F81FE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7E349-B0B8-4974-B6BA-5E7436CAD4E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1694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B4B0-B350-4493-A774-0D53A776F2AC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CFC57-C6BD-4687-AF75-7ED172610D5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14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FD7-C800-4C31-836C-009E46534461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4998E-7EAF-4B66-A33B-6B111EF0B9D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9805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284C2-E531-416E-BB37-D6DCF55C705B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D97176-DD64-43C7-8779-DC471F784D1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6598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B46FA9C-EAA6-40C1-833A-75CAE470AE32}" type="datetimeFigureOut">
              <a:rPr lang="nl-NL"/>
              <a:pPr>
                <a:defRPr/>
              </a:pPr>
              <a:t>22-6-2014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fld id="{7DDA8364-0090-4416-8F0F-AE5D17CC7CA0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4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611188" y="476250"/>
            <a:ext cx="7772400" cy="3267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nl-NL" sz="3600" i="1" dirty="0" smtClean="0"/>
              <a:t>Literatuur </a:t>
            </a:r>
            <a:br>
              <a:rPr lang="nl-NL" sz="3600" i="1" dirty="0" smtClean="0"/>
            </a:br>
            <a:r>
              <a:rPr lang="nl-NL" sz="3400" i="1" dirty="0" smtClean="0"/>
              <a:t>Geschiedenis en theorie</a:t>
            </a:r>
            <a:br>
              <a:rPr lang="nl-NL" sz="3400" i="1" dirty="0" smtClean="0"/>
            </a:br>
            <a:r>
              <a:rPr lang="nl-NL" sz="3400" i="1" dirty="0"/>
              <a:t/>
            </a:r>
            <a:br>
              <a:rPr lang="nl-NL" sz="3400" i="1" dirty="0"/>
            </a:br>
            <a:r>
              <a:rPr lang="nl-NL" sz="2800" dirty="0" smtClean="0"/>
              <a:t>J.A. Dautzenberg</a:t>
            </a:r>
            <a:endParaRPr lang="nl-NL" sz="3400" i="1" dirty="0" smtClean="0"/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457200" y="5516563"/>
            <a:ext cx="6858000" cy="1008062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z="1400" dirty="0" smtClean="0"/>
              <a:t>Literaire Theorie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z="1050" dirty="0" smtClean="0"/>
              <a:t>A. Grondbegrippen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z="1050" dirty="0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z="1050" dirty="0" smtClean="0"/>
              <a:t>B. Gedichten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1: Soorten gedichten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Traditionele of klassieke poëzie</a:t>
            </a:r>
          </a:p>
          <a:p>
            <a:pPr lvl="1" eaLnBrk="1" hangingPunct="1">
              <a:defRPr/>
            </a:pPr>
            <a:r>
              <a:rPr lang="en-US" sz="1800" dirty="0" err="1" smtClean="0"/>
              <a:t>houdt</a:t>
            </a:r>
            <a:r>
              <a:rPr lang="en-US" sz="1800" dirty="0" smtClean="0"/>
              <a:t> zich aan de vormkenmerken die nauwkeurig zijn omschreven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Vrije of modernistische poëzie</a:t>
            </a:r>
          </a:p>
          <a:p>
            <a:pPr lvl="1" eaLnBrk="1" hangingPunct="1">
              <a:defRPr/>
            </a:pPr>
            <a:r>
              <a:rPr lang="en-US" sz="1800" dirty="0" err="1" smtClean="0"/>
              <a:t>kent</a:t>
            </a:r>
            <a:r>
              <a:rPr lang="en-US" sz="1800" dirty="0" smtClean="0"/>
              <a:t> weinig formele relgels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Concrete of visuele teksten</a:t>
            </a:r>
          </a:p>
          <a:p>
            <a:pPr lvl="1" eaLnBrk="1" hangingPunct="1">
              <a:defRPr/>
            </a:pPr>
            <a:r>
              <a:rPr lang="en-US" sz="1800" dirty="0" smtClean="0"/>
              <a:t>de inhoud wordt uitgebeeld door de vorm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</a:t>
            </a:r>
            <a:endParaRPr lang="nl-NL" dirty="0" smtClean="0"/>
          </a:p>
        </p:txBody>
      </p:sp>
      <p:pic>
        <p:nvPicPr>
          <p:cNvPr id="52226" name="Picture 2" descr="http://www.de-muzerije.nl/binfiles/cursus/222WEB_klassiek_ballet_64165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9725"/>
            <a:ext cx="2147887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8" descr="http://us.123rf.com/400wm/400/400/sanches1980/sanches19800902/sanches1980090200104/4325675-stijlvolle-en-moderne-stijl-jonge-danser-is-po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492375"/>
            <a:ext cx="15509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0" descr="http://2.bp.blogspot.com/_ZtVUdZ019Lg/TSSeRRY4CAI/AAAAAAAAACk/YwbHe3bKe3g/s1600/Kijken%252520door%252520de%252520ogen%252520van%252520de%252520a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545013"/>
            <a:ext cx="25860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 2: </a:t>
            </a:r>
            <a:r>
              <a:rPr lang="en-US" dirty="0" err="1" smtClean="0"/>
              <a:t>Strofebouw</a:t>
            </a:r>
            <a:r>
              <a:rPr lang="en-US" dirty="0" smtClean="0"/>
              <a:t> (en </a:t>
            </a:r>
            <a:r>
              <a:rPr lang="en-US" dirty="0" err="1" smtClean="0"/>
              <a:t>rijm</a:t>
            </a:r>
            <a:r>
              <a:rPr lang="en-US" dirty="0" smtClean="0"/>
              <a:t>)</a:t>
            </a:r>
            <a:endParaRPr lang="nl-NL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(Vers)regels</a:t>
            </a:r>
          </a:p>
          <a:p>
            <a:pPr marL="0" indent="0" eaLnBrk="1" fontAlgn="auto" hangingPunct="1">
              <a:defRPr/>
            </a:pPr>
            <a:r>
              <a:rPr lang="en-US" smtClean="0"/>
              <a:t>Strofen</a:t>
            </a:r>
          </a:p>
          <a:p>
            <a:pPr lvl="1" indent="-18288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mtClean="0"/>
              <a:t>Distichon</a:t>
            </a:r>
          </a:p>
          <a:p>
            <a:pPr lvl="1" indent="-18288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mtClean="0"/>
              <a:t>Terzet</a:t>
            </a:r>
          </a:p>
          <a:p>
            <a:pPr lvl="1" indent="-18288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mtClean="0"/>
              <a:t>Kwatrijn</a:t>
            </a:r>
          </a:p>
          <a:p>
            <a:pPr marL="366713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mtClean="0"/>
          </a:p>
          <a:p>
            <a:pPr marL="0" indent="0" eaLnBrk="1" fontAlgn="auto" hangingPunct="1">
              <a:defRPr/>
            </a:pPr>
            <a:endParaRPr lang="nl-NL"/>
          </a:p>
        </p:txBody>
      </p:sp>
      <p:pic>
        <p:nvPicPr>
          <p:cNvPr id="51202" name="Picture 2" descr="http://www.niemanlab.org/images/1-2-3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1"/>
          <a:stretch>
            <a:fillRect/>
          </a:stretch>
        </p:blipFill>
        <p:spPr bwMode="auto">
          <a:xfrm>
            <a:off x="4133850" y="2420938"/>
            <a:ext cx="42672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2: (Strofebouw) en rijm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dirty="0" smtClean="0"/>
              <a:t>Rijm: herhaling van één of meer </a:t>
            </a:r>
            <a:r>
              <a:rPr lang="en-US" i="1" dirty="0" smtClean="0"/>
              <a:t>beklemtoonde </a:t>
            </a:r>
            <a:r>
              <a:rPr lang="en-US" dirty="0" smtClean="0"/>
              <a:t>klanken (klinkers of medeklinkers) die niet ver van elkaar afstaan. 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dirty="0"/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err="1" smtClean="0"/>
              <a:t>Volrijm</a:t>
            </a:r>
            <a:r>
              <a:rPr lang="en-US" dirty="0" smtClean="0"/>
              <a:t> = </a:t>
            </a:r>
            <a:r>
              <a:rPr lang="en-US" dirty="0" err="1" smtClean="0"/>
              <a:t>eindrijm</a:t>
            </a:r>
            <a:r>
              <a:rPr lang="en-US" dirty="0" smtClean="0"/>
              <a:t> = </a:t>
            </a:r>
            <a:r>
              <a:rPr lang="en-US" dirty="0" err="1" smtClean="0"/>
              <a:t>wakker</a:t>
            </a:r>
            <a:r>
              <a:rPr lang="en-US" dirty="0" smtClean="0"/>
              <a:t> - </a:t>
            </a:r>
            <a:r>
              <a:rPr lang="en-US" dirty="0" err="1" smtClean="0"/>
              <a:t>stakker</a:t>
            </a:r>
            <a:endParaRPr lang="en-US" dirty="0" smtClean="0"/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smtClean="0"/>
              <a:t>Klinkerrijm of </a:t>
            </a:r>
            <a:r>
              <a:rPr lang="en-US" dirty="0" err="1" smtClean="0"/>
              <a:t>assonantie</a:t>
            </a:r>
            <a:r>
              <a:rPr lang="en-US" dirty="0" smtClean="0"/>
              <a:t> = w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ter l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ding</a:t>
            </a:r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smtClean="0"/>
              <a:t>Beginrijm of </a:t>
            </a:r>
            <a:r>
              <a:rPr lang="en-US" dirty="0" err="1" smtClean="0"/>
              <a:t>alliteratie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/>
              <a:t>eet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/>
              <a:t>aar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illem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/>
              <a:t>ever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err="1" smtClean="0"/>
              <a:t>oont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 2: (</a:t>
            </a:r>
            <a:r>
              <a:rPr lang="en-US" dirty="0" err="1" smtClean="0"/>
              <a:t>Strofebouw</a:t>
            </a:r>
            <a:r>
              <a:rPr lang="en-US" dirty="0" smtClean="0"/>
              <a:t>) en </a:t>
            </a:r>
            <a:r>
              <a:rPr lang="en-US" dirty="0" err="1" smtClean="0"/>
              <a:t>rijm</a:t>
            </a:r>
            <a:endParaRPr lang="nl-NL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dirty="0" smtClean="0"/>
              <a:t>Rijmschema</a:t>
            </a:r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smtClean="0"/>
              <a:t>Gekruist rijm (</a:t>
            </a:r>
            <a:r>
              <a:rPr lang="en-US" dirty="0" err="1" smtClean="0"/>
              <a:t>abab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wakker-huis-stakker-muis</a:t>
            </a:r>
            <a:endParaRPr lang="en-US" dirty="0" smtClean="0"/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smtClean="0"/>
              <a:t>Omarmend rijm (</a:t>
            </a:r>
            <a:r>
              <a:rPr lang="en-US" dirty="0" err="1" smtClean="0"/>
              <a:t>abba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wakker-huis-muis-stakker</a:t>
            </a:r>
            <a:endParaRPr lang="en-US" dirty="0" smtClean="0"/>
          </a:p>
          <a:p>
            <a:pPr marL="0" indent="0" eaLnBrk="1" fontAlgn="auto" hangingPunct="1">
              <a:buFont typeface="Wingdings" pitchFamily="2" charset="2"/>
              <a:buChar char="ü"/>
              <a:defRPr/>
            </a:pPr>
            <a:r>
              <a:rPr lang="en-US" dirty="0" smtClean="0"/>
              <a:t>Gepaard rijm (</a:t>
            </a:r>
            <a:r>
              <a:rPr lang="en-US" dirty="0" err="1" smtClean="0"/>
              <a:t>aabbcc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wakker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en-US" dirty="0" err="1" smtClean="0">
                <a:solidFill>
                  <a:srgbClr val="FF0000"/>
                </a:solidFill>
              </a:rPr>
              <a:t>stakker</a:t>
            </a:r>
            <a:r>
              <a:rPr lang="en-US" dirty="0" smtClean="0">
                <a:solidFill>
                  <a:srgbClr val="FF0000"/>
                </a:solidFill>
              </a:rPr>
              <a:t> –</a:t>
            </a:r>
            <a:r>
              <a:rPr lang="en-US" dirty="0" err="1" smtClean="0">
                <a:solidFill>
                  <a:srgbClr val="FF0000"/>
                </a:solidFill>
              </a:rPr>
              <a:t>huis</a:t>
            </a:r>
            <a:r>
              <a:rPr lang="en-US" dirty="0" smtClean="0">
                <a:solidFill>
                  <a:srgbClr val="FF0000"/>
                </a:solidFill>
              </a:rPr>
              <a:t> –</a:t>
            </a:r>
            <a:r>
              <a:rPr lang="en-US" dirty="0" err="1" smtClean="0">
                <a:solidFill>
                  <a:srgbClr val="FF0000"/>
                </a:solidFill>
              </a:rPr>
              <a:t>muis-haar-klaar</a:t>
            </a:r>
            <a:endParaRPr lang="en-US" dirty="0" smtClean="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 eaLnBrk="1" fontAlgn="auto" hangingPunct="1">
              <a:buFont typeface="Wingdings" pitchFamily="2" charset="2"/>
              <a:buChar char="v"/>
              <a:defRPr/>
            </a:pPr>
            <a:r>
              <a:rPr lang="en-US" dirty="0" smtClean="0"/>
              <a:t>Enjambement: regels afbreken op een plaats in de zin waar juist géén pauze </a:t>
            </a:r>
            <a:r>
              <a:rPr lang="en-US" dirty="0" err="1" smtClean="0"/>
              <a:t>valt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Limmerick</a:t>
            </a:r>
            <a:r>
              <a:rPr lang="en-US" dirty="0" smtClean="0">
                <a:solidFill>
                  <a:srgbClr val="FF0000"/>
                </a:solidFill>
              </a:rPr>
              <a:t> : 	</a:t>
            </a:r>
            <a:r>
              <a:rPr lang="en-US" dirty="0" err="1" smtClean="0">
                <a:solidFill>
                  <a:srgbClr val="FF0000"/>
                </a:solidFill>
              </a:rPr>
              <a:t>hij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begon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café</a:t>
            </a:r>
          </a:p>
          <a:p>
            <a:pPr marL="114300" lvl="1" indent="0" eaLnBrk="1" fontAlgn="auto" hangingPunct="1">
              <a:buFont typeface="Arial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van de </a:t>
            </a:r>
            <a:r>
              <a:rPr lang="en-US" dirty="0" err="1" smtClean="0">
                <a:solidFill>
                  <a:srgbClr val="FF0000"/>
                </a:solidFill>
              </a:rPr>
              <a:t>opbrengst</a:t>
            </a:r>
            <a:r>
              <a:rPr lang="en-US" dirty="0" smtClean="0">
                <a:solidFill>
                  <a:srgbClr val="FF0000"/>
                </a:solidFill>
              </a:rPr>
              <a:t> van 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 3: </a:t>
            </a:r>
            <a:r>
              <a:rPr lang="en-US" dirty="0" err="1" smtClean="0"/>
              <a:t>Metrum</a:t>
            </a:r>
            <a:endParaRPr lang="nl-NL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nl-NL" smtClean="0"/>
              <a:t>Metrum of versmaat: regelmatige afwisseling van beklemtoonde en onbeklemtoonde lettergrepen. </a:t>
            </a:r>
          </a:p>
          <a:p>
            <a:pPr marL="0" indent="0" eaLnBrk="1" hangingPunct="1"/>
            <a:r>
              <a:rPr lang="en-US" altLang="nl-NL" smtClean="0"/>
              <a:t>Antimetrie: verbreking van de regelmaat</a:t>
            </a:r>
          </a:p>
          <a:p>
            <a:pPr marL="0" indent="0" eaLnBrk="1" hangingPunct="1"/>
            <a:r>
              <a:rPr lang="en-US" altLang="nl-NL" smtClean="0"/>
              <a:t>Scanderen: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nl-NL" smtClean="0"/>
              <a:t>Zwakke lettergreep: ˘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nl-NL" smtClean="0"/>
              <a:t>Sterke lettergreep: ˉ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nl-NL" smtClean="0"/>
              <a:t>Versvoet: /</a:t>
            </a:r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3: Metrum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nl-NL" smtClean="0"/>
              <a:t>Naamgeving aan versvoeten: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nl-NL" smtClean="0"/>
              <a:t>Jambe: ˘ ˉ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nl-NL" smtClean="0"/>
              <a:t>Trochee: ˉ ˘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nl-NL" smtClean="0"/>
              <a:t>Anapest: ˘ ˘ ˉ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nl-NL" smtClean="0"/>
              <a:t>Dactylus: ˉ ˘ ˘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nl-NL" smtClean="0"/>
              <a:t>Amfibrachys: ˘ ˉ ˘</a:t>
            </a:r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3: Metrum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dirty="0" err="1" smtClean="0"/>
              <a:t>Elisie</a:t>
            </a:r>
            <a:r>
              <a:rPr lang="en-US" dirty="0" smtClean="0"/>
              <a:t>: </a:t>
            </a:r>
            <a:r>
              <a:rPr lang="en-US" dirty="0" err="1" smtClean="0"/>
              <a:t>uitstoting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kindren</a:t>
            </a:r>
            <a:endParaRPr lang="en-US" dirty="0" smtClean="0">
              <a:solidFill>
                <a:srgbClr val="FF0000"/>
              </a:solidFill>
            </a:endParaRP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 eaLnBrk="1" fontAlgn="auto" hangingPunct="1">
              <a:defRPr/>
            </a:pPr>
            <a:r>
              <a:rPr lang="en-US" dirty="0" smtClean="0"/>
              <a:t>Epenthesis: </a:t>
            </a:r>
            <a:r>
              <a:rPr lang="en-US" dirty="0" err="1" smtClean="0"/>
              <a:t>inlassing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volluk</a:t>
            </a:r>
            <a:endParaRPr lang="nl-NL" dirty="0"/>
          </a:p>
        </p:txBody>
      </p:sp>
      <p:pic>
        <p:nvPicPr>
          <p:cNvPr id="19460" name="Picture 2" descr="http://janjaap01.files.wordpress.com/2010/12/plus-en-min2.jpe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644900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 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nl-NL" smtClean="0"/>
              <a:t>Wijze van uitdrukken: retorica. Eerst ‘welsprekendheid’, later stijlleer. </a:t>
            </a:r>
          </a:p>
          <a:p>
            <a:pPr marL="0" indent="0" eaLnBrk="1" hangingPunct="1"/>
            <a:r>
              <a:rPr lang="en-US" altLang="nl-NL" smtClean="0"/>
              <a:t>Stijlleer of stilistiek: inventarisatie en beschrijving van ‘stijlmiddelen’. </a:t>
            </a:r>
          </a:p>
          <a:p>
            <a:pPr marL="0" indent="0" eaLnBrk="1" hangingPunct="1"/>
            <a:r>
              <a:rPr lang="en-US" altLang="nl-NL" smtClean="0"/>
              <a:t>2 soorten: stijlfiguren en beeldspraak</a:t>
            </a:r>
          </a:p>
          <a:p>
            <a:pPr marL="0" indent="0" eaLnBrk="1" hangingPunct="1"/>
            <a:r>
              <a:rPr lang="en-US" altLang="nl-NL" smtClean="0"/>
              <a:t>Waarom? Bepaald effect bereiken (ironie, variatie, nadruk enz.)</a:t>
            </a:r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Antithese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z="1800" smtClean="0"/>
              <a:t>Tegengestelde begrippen worden verbonden. Dit wordt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z="1800" smtClean="0"/>
              <a:t>gebruikt om een eigenschap te versterken, of te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z="1800" smtClean="0"/>
              <a:t>benadrukken. 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endParaRPr lang="nl-NL" sz="1800" smtClean="0"/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z="1800" smtClean="0"/>
              <a:t>Mooi lijkt immers </a:t>
            </a:r>
            <a:r>
              <a:rPr lang="nl-NL" sz="1800" i="1" smtClean="0"/>
              <a:t>mooier</a:t>
            </a:r>
            <a:r>
              <a:rPr lang="nl-NL" sz="1800" smtClean="0"/>
              <a:t> naast lelijk, goed </a:t>
            </a:r>
            <a:r>
              <a:rPr lang="nl-NL" sz="1800" i="1" smtClean="0"/>
              <a:t>beter</a:t>
            </a:r>
            <a:r>
              <a:rPr lang="nl-NL" sz="1800" smtClean="0"/>
              <a:t> naast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z="1800" smtClean="0"/>
              <a:t>slecht.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endParaRPr lang="nl-NL" smtClean="0"/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smtClean="0"/>
              <a:t>	</a:t>
            </a:r>
            <a:r>
              <a:rPr lang="nl-NL" i="1" smtClean="0"/>
              <a:t>Medicijnen en vrouwen waren zijn grootste antipathieën, en hij was gewoon te beweren, dat hij zonder de laatste wel leven en zonder de eerste wel sterven kon.</a:t>
            </a:r>
            <a:endParaRPr lang="en-US" smtClean="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A. </a:t>
            </a:r>
            <a:r>
              <a:rPr lang="en-US" dirty="0" err="1"/>
              <a:t>Grondbegrippen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3292475" cy="639762"/>
          </a:xfrm>
        </p:spPr>
        <p:txBody>
          <a:bodyPr rtlCol="0"/>
          <a:lstStyle/>
          <a:p>
            <a:pPr eaLnBrk="1" fontAlgn="auto" hangingPunct="1">
              <a:defRPr/>
            </a:pPr>
            <a:endParaRPr lang="nl-NL" dirty="0" smtClean="0"/>
          </a:p>
          <a:p>
            <a:pPr eaLnBrk="1" fontAlgn="auto" hangingPunct="1">
              <a:defRPr/>
            </a:pPr>
            <a:endParaRPr lang="nl-NL" dirty="0"/>
          </a:p>
          <a:p>
            <a:pPr eaLnBrk="1" fontAlgn="auto" hangingPunct="1">
              <a:defRPr/>
            </a:pPr>
            <a:r>
              <a:rPr lang="nl-NL" dirty="0" smtClean="0"/>
              <a:t>Vorm</a:t>
            </a:r>
            <a:r>
              <a:rPr lang="nl-NL" dirty="0"/>
              <a:t>: </a:t>
            </a:r>
            <a:endParaRPr lang="nl-NL" dirty="0" smtClean="0"/>
          </a:p>
          <a:p>
            <a:pPr eaLnBrk="1" fontAlgn="auto" hangingPunct="1">
              <a:defRPr/>
            </a:pPr>
            <a:r>
              <a:rPr lang="nl-NL" sz="1400" dirty="0" smtClean="0"/>
              <a:t>het </a:t>
            </a:r>
            <a:r>
              <a:rPr lang="nl-NL" sz="1400" dirty="0"/>
              <a:t>‘hoe’ van de </a:t>
            </a:r>
            <a:r>
              <a:rPr lang="nl-NL" sz="1400" dirty="0" smtClean="0"/>
              <a:t>tekst</a:t>
            </a:r>
            <a:endParaRPr lang="nl-NL" sz="1400" dirty="0"/>
          </a:p>
        </p:txBody>
      </p:sp>
      <p:sp>
        <p:nvSpPr>
          <p:cNvPr id="5124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827088" y="2259013"/>
            <a:ext cx="3600450" cy="38401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Char char="•"/>
            </a:pPr>
            <a:r>
              <a:rPr lang="nl-NL" altLang="nl-NL" smtClean="0"/>
              <a:t>Proza</a:t>
            </a:r>
          </a:p>
          <a:p>
            <a:pPr marL="800100" lvl="1" indent="-342900" eaLnBrk="1" hangingPunct="1"/>
            <a:r>
              <a:rPr lang="nl-NL" altLang="nl-NL" smtClean="0"/>
              <a:t>regellengte is afhankelijk van de breedte van het papier</a:t>
            </a:r>
          </a:p>
          <a:p>
            <a:pPr marL="0" indent="0" eaLnBrk="1" hangingPunct="1">
              <a:buFont typeface="Arial" panose="020B0604020202020204" pitchFamily="34" charset="0"/>
              <a:buChar char="•"/>
            </a:pPr>
            <a:r>
              <a:rPr lang="nl-NL" altLang="nl-NL" smtClean="0"/>
              <a:t>Poëzie</a:t>
            </a:r>
          </a:p>
          <a:p>
            <a:pPr marL="800100" lvl="1" indent="-342900" eaLnBrk="1" hangingPunct="1"/>
            <a:r>
              <a:rPr lang="nl-NL" altLang="nl-NL" smtClean="0"/>
              <a:t>Regellengte is onafhankelijk van de bladspiegel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716463" y="1557338"/>
            <a:ext cx="3290887" cy="639762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nl-NL"/>
              <a:t>Inhoud: </a:t>
            </a:r>
          </a:p>
          <a:p>
            <a:pPr eaLnBrk="1" fontAlgn="auto" hangingPunct="1">
              <a:defRPr/>
            </a:pPr>
            <a:r>
              <a:rPr lang="nl-NL" sz="1400"/>
              <a:t>het ‘wat’ van de tekst</a:t>
            </a:r>
          </a:p>
        </p:txBody>
      </p:sp>
      <p:sp>
        <p:nvSpPr>
          <p:cNvPr id="512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6463" y="2259013"/>
            <a:ext cx="3668712" cy="38401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altLang="nl-NL" sz="2200" smtClean="0"/>
              <a:t>Zakelijke teksten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nl-NL" altLang="nl-NL" sz="1900" smtClean="0"/>
              <a:t>hierin wordt iets  behandeld dat echt is gebeurd</a:t>
            </a:r>
          </a:p>
          <a:p>
            <a:pPr marL="1485900" lvl="2" indent="-342900" eaLnBrk="1" hangingPunct="1">
              <a:lnSpc>
                <a:spcPct val="90000"/>
              </a:lnSpc>
            </a:pPr>
            <a:r>
              <a:rPr lang="nl-NL" altLang="nl-NL" sz="1700" smtClean="0"/>
              <a:t>didactiek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altLang="nl-NL" sz="2200" smtClean="0"/>
              <a:t>Fictionele teksten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nl-NL" altLang="nl-NL" sz="1900" smtClean="0"/>
              <a:t>gaan over iets wat geheel of gedeeltelijk is verzonnen</a:t>
            </a:r>
          </a:p>
          <a:p>
            <a:pPr marL="1485900" lvl="2" indent="-342900" eaLnBrk="1" hangingPunct="1">
              <a:lnSpc>
                <a:spcPct val="90000"/>
              </a:lnSpc>
            </a:pPr>
            <a:r>
              <a:rPr lang="nl-NL" altLang="nl-NL" sz="1700" smtClean="0"/>
              <a:t>epiek</a:t>
            </a:r>
          </a:p>
          <a:p>
            <a:pPr marL="1485900" lvl="2" indent="-342900" eaLnBrk="1" hangingPunct="1">
              <a:lnSpc>
                <a:spcPct val="90000"/>
              </a:lnSpc>
            </a:pPr>
            <a:r>
              <a:rPr lang="nl-NL" altLang="nl-NL" sz="1700" smtClean="0"/>
              <a:t>lyriek</a:t>
            </a:r>
          </a:p>
          <a:p>
            <a:pPr marL="1485900" lvl="2" indent="-342900" eaLnBrk="1" hangingPunct="1">
              <a:lnSpc>
                <a:spcPct val="90000"/>
              </a:lnSpc>
            </a:pPr>
            <a:r>
              <a:rPr lang="nl-NL" altLang="nl-NL" sz="1700" smtClean="0"/>
              <a:t>dramatiek</a:t>
            </a:r>
          </a:p>
          <a:p>
            <a:pPr marL="800100" lvl="1" indent="-342900" eaLnBrk="1" hangingPunct="1">
              <a:lnSpc>
                <a:spcPct val="90000"/>
              </a:lnSpc>
            </a:pPr>
            <a:endParaRPr lang="nl-NL" altLang="nl-NL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Eufemisme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Verzachtende </a:t>
            </a:r>
            <a:r>
              <a:rPr lang="nl-NL" sz="1800"/>
              <a:t>uitdrukking om een </a:t>
            </a:r>
            <a:r>
              <a:rPr lang="nl-NL" sz="1800" smtClean="0"/>
              <a:t>harde </a:t>
            </a:r>
            <a:r>
              <a:rPr lang="nl-NL" sz="1800"/>
              <a:t>werkelijkheid minder direct te </a:t>
            </a:r>
            <a:r>
              <a:rPr lang="nl-NL" sz="1800" smtClean="0"/>
              <a:t>omschrijven.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z="180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i="1" smtClean="0"/>
              <a:t>Na een lange lijdensweg ging hij heen. 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nl-NL" sz="1800"/>
          </a:p>
          <a:p>
            <a:pPr marL="0" indent="0" eaLnBrk="1" fontAlgn="auto" hangingPunct="1">
              <a:defRPr/>
            </a:pPr>
            <a:endParaRPr lang="en-US" smtClean="0"/>
          </a:p>
          <a:p>
            <a:pPr marL="0" indent="0" eaLnBrk="1" fontAlgn="auto" hangingPunct="1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24100"/>
            <a:ext cx="6777037" cy="3984625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Hyperbool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sz="1800"/>
              <a:t>Overdrijving, vaak met een humoristisch effect.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Mijn moeder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Loopt de hele dag te draven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Met een zeem en met een dweil.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Moeder is een beste brave,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Ze loopt per dag wel tachtig mijl.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Met een spul dat reinigt alles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(nooit hoort zij hoe stom dat klinkt).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Het hele huis is schoon en blinkt,</a:t>
            </a:r>
          </a:p>
          <a:p>
            <a:pPr marL="0" indent="0" eaLnBrk="1" fontAlgn="auto" hangingPunct="1">
              <a:lnSpc>
                <a:spcPct val="80000"/>
              </a:lnSpc>
              <a:buFontTx/>
              <a:buNone/>
              <a:defRPr/>
            </a:pPr>
            <a:r>
              <a:rPr lang="nl-NL" i="1"/>
              <a:t>Maar zij houdt staande dat het stinkt.</a:t>
            </a:r>
            <a:endParaRPr lang="en-US" smtClean="0"/>
          </a:p>
          <a:p>
            <a:pPr marL="0" indent="0" eaLnBrk="1" fontAlgn="auto" hangingPunct="1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Paradox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Schijnbare tegenstelling. Het lijkt alsof de schrijver zichzelf tegenspreekt.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z="180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i="1" smtClean="0"/>
              <a:t>Het is vervelend beroemd te zijn, 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i="1" smtClean="0"/>
              <a:t>als niemand je herkent…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nl-NL" smtClean="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  <a:p>
            <a:pPr marL="0" indent="0" eaLnBrk="1" fontAlgn="auto" hangingPunct="1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49500"/>
            <a:ext cx="6777037" cy="35083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Retorische vraag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Een vraag die bedoeld is als mededeling, waarop beslist geen antwoord wordt verwacht.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z="180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nl-NL" sz="1800" smtClean="0"/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</p:txBody>
      </p:sp>
      <p:pic>
        <p:nvPicPr>
          <p:cNvPr id="4" name="Picture 5" descr="04B3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236913"/>
            <a:ext cx="2357438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stijlfiguren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24100"/>
            <a:ext cx="6777037" cy="4129088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Woordspeling</a:t>
            </a:r>
          </a:p>
          <a:p>
            <a:pPr marL="0" indent="0" eaLnBrk="1" fontAlgn="auto" hangingPunct="1">
              <a:buFontTx/>
              <a:buChar char="-"/>
              <a:defRPr/>
            </a:pPr>
            <a:r>
              <a:rPr lang="nl-NL" sz="1800" smtClean="0"/>
              <a:t>Creatief gebruik maken van verschillende betekenissen van een woord</a:t>
            </a:r>
          </a:p>
          <a:p>
            <a:pPr marL="0" indent="0" eaLnBrk="1" fontAlgn="auto" hangingPunct="1">
              <a:buFontTx/>
              <a:buChar char="-"/>
              <a:defRPr/>
            </a:pPr>
            <a:r>
              <a:rPr lang="nl-NL" sz="1800" smtClean="0"/>
              <a:t>Woordspelingen zijn ambigu, ‘dubbelzinnig’: hebben een dubbele bodem </a:t>
            </a:r>
          </a:p>
          <a:p>
            <a:pPr marL="0" indent="0" eaLnBrk="1" fontAlgn="auto" hangingPunct="1">
              <a:buFontTx/>
              <a:buChar char="-"/>
              <a:defRPr/>
            </a:pPr>
            <a:r>
              <a:rPr lang="nl-NL" sz="1800" smtClean="0"/>
              <a:t>Woordspelingen kunnen ook ‘nieuwe’ woorden opleveren met een eigen betekenis (neologismen)</a:t>
            </a:r>
          </a:p>
          <a:p>
            <a:pPr marL="0" indent="0" eaLnBrk="1" fontAlgn="auto" hangingPunct="1">
              <a:buFontTx/>
              <a:buChar char="-"/>
              <a:defRPr/>
            </a:pPr>
            <a:r>
              <a:rPr lang="nl-NL" sz="1800" smtClean="0"/>
              <a:t>Woordspelingen hebben vaak een humoristisch effect</a:t>
            </a:r>
          </a:p>
          <a:p>
            <a:pPr marL="0" indent="0" eaLnBrk="1" fontAlgn="auto" hangingPunct="1">
              <a:buFontTx/>
              <a:buChar char="-"/>
              <a:defRPr/>
            </a:pPr>
            <a:endParaRPr lang="nl-NL" smtClean="0"/>
          </a:p>
          <a:p>
            <a:pPr marL="69850" indent="0" algn="ctr" eaLnBrk="1" fontAlgn="auto" hangingPunct="1">
              <a:buFont typeface="Wingdings 2" pitchFamily="18" charset="2"/>
              <a:buNone/>
              <a:defRPr/>
            </a:pPr>
            <a:r>
              <a:rPr lang="en-US" i="1" smtClean="0"/>
              <a:t>Waard</a:t>
            </a:r>
            <a:endParaRPr lang="nl-NL" i="1" smtClean="0"/>
          </a:p>
          <a:p>
            <a:pPr marL="69850" indent="0" algn="ctr" eaLnBrk="1" fontAlgn="auto" hangingPunct="1">
              <a:buFont typeface="Wingdings 2" pitchFamily="18" charset="2"/>
              <a:buNone/>
              <a:defRPr/>
            </a:pPr>
            <a:r>
              <a:rPr lang="nl-NL" smtClean="0"/>
              <a:t>Als drank er niet zou zijn op deze aard.</a:t>
            </a:r>
            <a:br>
              <a:rPr lang="nl-NL" smtClean="0"/>
            </a:br>
            <a:r>
              <a:rPr lang="nl-NL" smtClean="0"/>
              <a:t>Dan was de kastelein veel minder waard.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  <a:p>
            <a:pPr marL="0" indent="0" eaLnBrk="1" fontAlgn="auto" hangingPunct="1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beeldspraak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24100"/>
            <a:ext cx="6777037" cy="34083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Beeldspraak = figuurlijk taalgebruik</a:t>
            </a:r>
          </a:p>
          <a:p>
            <a:pPr marL="0" indent="0" eaLnBrk="1" fontAlgn="auto" hangingPunct="1">
              <a:defRPr/>
            </a:pPr>
            <a:r>
              <a:rPr lang="en-US" smtClean="0"/>
              <a:t>Versleten beeldspraak = cliché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en-US" smtClean="0"/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mtClean="0"/>
              <a:t>Vergelijking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mtClean="0"/>
              <a:t>Metafoor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mtClean="0"/>
              <a:t>Personificatie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mtClean="0"/>
              <a:t>Synesthesie</a:t>
            </a:r>
            <a:endParaRPr lang="en-US"/>
          </a:p>
          <a:p>
            <a:pPr marL="685800" lvl="2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nl-NL" smtClean="0"/>
          </a:p>
        </p:txBody>
      </p:sp>
      <p:pic>
        <p:nvPicPr>
          <p:cNvPr id="5" name="Picture 5" descr="pic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644900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beeldspraak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16013" y="2349500"/>
            <a:ext cx="6777037" cy="3508375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Vergelijking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- vergelijking met </a:t>
            </a:r>
            <a:r>
              <a:rPr lang="nl-NL" sz="1800" u="sng" smtClean="0"/>
              <a:t>als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i="1" smtClean="0"/>
              <a:t>(rood als wijn)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endParaRPr lang="nl-NL" sz="1800" smtClean="0"/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- vergelijking met </a:t>
            </a:r>
            <a:r>
              <a:rPr lang="nl-NL" sz="1800" u="sng" smtClean="0"/>
              <a:t>van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i="1" smtClean="0"/>
              <a:t>(handen van goud)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endParaRPr lang="nl-NL" sz="1800" i="1" smtClean="0"/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- vergelijking zonder </a:t>
            </a:r>
            <a:r>
              <a:rPr lang="nl-NL" sz="1800" u="sng" smtClean="0"/>
              <a:t>als</a:t>
            </a:r>
            <a:r>
              <a:rPr lang="nl-NL" sz="1800" smtClean="0"/>
              <a:t> of </a:t>
            </a:r>
            <a:r>
              <a:rPr lang="nl-NL" sz="1800" u="sng" smtClean="0"/>
              <a:t>van</a:t>
            </a:r>
            <a:endParaRPr lang="nl-NL" sz="1800" smtClean="0"/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i="1" smtClean="0"/>
              <a:t>(haar handen, bedrijvige vlinders in de 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i="1" smtClean="0"/>
              <a:t>schijn van het theelichtje)</a:t>
            </a:r>
          </a:p>
          <a:p>
            <a:pPr marL="69850" indent="0" eaLnBrk="1" fontAlgn="auto" hangingPunct="1">
              <a:buFont typeface="Wingdings 2" pitchFamily="18" charset="2"/>
              <a:buNone/>
              <a:defRPr/>
            </a:pPr>
            <a:endParaRPr lang="nl-NL"/>
          </a:p>
        </p:txBody>
      </p:sp>
      <p:pic>
        <p:nvPicPr>
          <p:cNvPr id="4" name="Picture 5" descr="05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8" y="2205038"/>
            <a:ext cx="3078162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beeldspraak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49500"/>
            <a:ext cx="6777037" cy="35083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defRPr/>
            </a:pPr>
            <a:r>
              <a:rPr lang="en-US" smtClean="0"/>
              <a:t>Metafoor</a:t>
            </a:r>
          </a:p>
          <a:p>
            <a:pPr marL="609600" indent="-609600" eaLnBrk="1" fontAlgn="auto" hangingPunct="1">
              <a:buFontTx/>
              <a:buNone/>
              <a:defRPr/>
            </a:pPr>
            <a:r>
              <a:rPr lang="nl-NL" sz="1800" smtClean="0"/>
              <a:t>Het beeld komt in de plaats van het object.</a:t>
            </a:r>
          </a:p>
          <a:p>
            <a:pPr marL="609600" indent="-609600" eaLnBrk="1" fontAlgn="auto" hangingPunct="1">
              <a:buFontTx/>
              <a:buNone/>
              <a:defRPr/>
            </a:pPr>
            <a:endParaRPr lang="nl-NL" smtClean="0"/>
          </a:p>
          <a:p>
            <a:pPr marL="609600" indent="-609600" eaLnBrk="1" fontAlgn="auto" hangingPunct="1">
              <a:buFontTx/>
              <a:buNone/>
              <a:defRPr/>
            </a:pPr>
            <a:r>
              <a:rPr lang="nl-NL" i="1" smtClean="0"/>
              <a:t>De hemel, waarin grauwe bergen lood stonden.</a:t>
            </a:r>
            <a:endParaRPr lang="nl-NL"/>
          </a:p>
        </p:txBody>
      </p:sp>
      <p:pic>
        <p:nvPicPr>
          <p:cNvPr id="35842" name="Picture 2" descr="http://footo.nl/userphotos/2012/0310/3MosUK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256088"/>
            <a:ext cx="5187950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 4: Stijlleer: beeldspraak</a:t>
            </a:r>
            <a:endParaRPr lang="nl-NL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2988" y="2324100"/>
            <a:ext cx="6777037" cy="4057650"/>
          </a:xfrm>
        </p:spPr>
        <p:txBody>
          <a:bodyPr rtlCol="0">
            <a:normAutofit fontScale="92500" lnSpcReduction="10000"/>
          </a:bodyPr>
          <a:lstStyle/>
          <a:p>
            <a:pPr marL="69850" indent="0" eaLnBrk="1" fontAlgn="auto" hangingPunct="1">
              <a:buFont typeface="Wingdings 2" pitchFamily="18" charset="2"/>
              <a:buNone/>
              <a:defRPr/>
            </a:pPr>
            <a:r>
              <a:rPr lang="en-US" smtClean="0"/>
              <a:t>Twee vormen van een metafoor:</a:t>
            </a:r>
          </a:p>
          <a:p>
            <a:pPr marL="609600" indent="-609600" eaLnBrk="1" fontAlgn="auto" hangingPunct="1">
              <a:buFont typeface="Wingdings" pitchFamily="2" charset="2"/>
              <a:buChar char="§"/>
              <a:defRPr/>
            </a:pPr>
            <a:r>
              <a:rPr lang="en-US" smtClean="0"/>
              <a:t>Personificatie: </a:t>
            </a:r>
          </a:p>
          <a:p>
            <a:pPr marL="609600" indent="-609600" eaLnBrk="1" fontAlgn="auto" hangingPunct="1">
              <a:buFontTx/>
              <a:buNone/>
              <a:defRPr/>
            </a:pPr>
            <a:r>
              <a:rPr lang="nl-NL" sz="1800" smtClean="0"/>
              <a:t>Een voorwerp krijgt de eigenschappen van een levend</a:t>
            </a:r>
          </a:p>
          <a:p>
            <a:pPr marL="609600" indent="-609600" eaLnBrk="1" fontAlgn="auto" hangingPunct="1">
              <a:buFontTx/>
              <a:buNone/>
              <a:defRPr/>
            </a:pPr>
            <a:r>
              <a:rPr lang="nl-NL" sz="1800" smtClean="0"/>
              <a:t>wezen. </a:t>
            </a:r>
          </a:p>
          <a:p>
            <a:pPr marL="609600" indent="-609600" algn="r" eaLnBrk="1" fontAlgn="auto" hangingPunct="1">
              <a:buFontTx/>
              <a:buNone/>
              <a:defRPr/>
            </a:pPr>
            <a:r>
              <a:rPr lang="nl-NL" sz="1800" i="1" smtClean="0"/>
              <a:t>Soms lacht de toekomst je toe. </a:t>
            </a:r>
            <a:endParaRPr lang="nl-NL" sz="1800" i="1"/>
          </a:p>
          <a:p>
            <a:pPr marL="609600" indent="-609600" algn="r" eaLnBrk="1" fontAlgn="auto" hangingPunct="1">
              <a:buFontTx/>
              <a:buNone/>
              <a:defRPr/>
            </a:pPr>
            <a:endParaRPr lang="en-US" sz="800"/>
          </a:p>
          <a:p>
            <a:pPr marL="609600" indent="-609600" eaLnBrk="1" fontAlgn="auto" hangingPunct="1">
              <a:buFont typeface="Wingdings" pitchFamily="2" charset="2"/>
              <a:buChar char="§"/>
              <a:defRPr/>
            </a:pPr>
            <a:r>
              <a:rPr lang="en-US" smtClean="0"/>
              <a:t>Synesthesie: </a:t>
            </a:r>
          </a:p>
          <a:p>
            <a:pPr marL="0" indent="0" eaLnBrk="1" fontAlgn="auto" hangingPunct="1">
              <a:buFont typeface="Wingdings 2" pitchFamily="18" charset="2"/>
              <a:buNone/>
              <a:defRPr/>
            </a:pPr>
            <a:r>
              <a:rPr lang="nl-NL" sz="1800" smtClean="0"/>
              <a:t>De indrukken van twee zintuigen worden met elkaar verbonden. </a:t>
            </a:r>
          </a:p>
          <a:p>
            <a:pPr marL="609600" indent="-609600" algn="r" eaLnBrk="1" fontAlgn="auto" hangingPunct="1">
              <a:buFontTx/>
              <a:buNone/>
              <a:defRPr/>
            </a:pPr>
            <a:r>
              <a:rPr lang="nl-NL" sz="1800" i="1" smtClean="0"/>
              <a:t>Schreeuwende kleuren</a:t>
            </a:r>
          </a:p>
          <a:p>
            <a:pPr marL="609600" indent="-609600" algn="r" eaLnBrk="1" fontAlgn="auto" hangingPunct="1">
              <a:buFontTx/>
              <a:buNone/>
              <a:defRPr/>
            </a:pPr>
            <a:r>
              <a:rPr lang="nl-NL" sz="1800" i="1" smtClean="0"/>
              <a:t>Een warme stem</a:t>
            </a:r>
          </a:p>
          <a:p>
            <a:pPr marL="609600" indent="-609600" algn="r" eaLnBrk="1" fontAlgn="auto" hangingPunct="1">
              <a:buFontTx/>
              <a:buNone/>
              <a:defRPr/>
            </a:pPr>
            <a:r>
              <a:rPr lang="nl-NL" sz="1800" i="1" smtClean="0"/>
              <a:t>Bittere woorden </a:t>
            </a:r>
          </a:p>
          <a:p>
            <a:pPr marL="609600" indent="-609600" eaLnBrk="1" fontAlgn="auto" hangingPunct="1">
              <a:buFont typeface="Wingdings" pitchFamily="2" charset="2"/>
              <a:buChar char="§"/>
              <a:defRPr/>
            </a:pPr>
            <a:endParaRPr lang="nl-NL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poezie.jouwportaal.nl/user_files/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924175"/>
            <a:ext cx="227488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0075" cy="9890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A 1: Epiek </a:t>
            </a:r>
            <a:r>
              <a:rPr lang="nl-NL" sz="2400" dirty="0" smtClean="0"/>
              <a:t>(</a:t>
            </a:r>
            <a:r>
              <a:rPr lang="nl-NL" sz="2200" dirty="0" smtClean="0"/>
              <a:t>Verhalende literatuur) 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7620000" cy="504031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defRPr/>
            </a:pPr>
            <a:r>
              <a:rPr lang="nl-NL" dirty="0" smtClean="0"/>
              <a:t>In epiek gebeuren dingen en er verstrijkt tijd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Sprookje 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/>
              <a:t>E</a:t>
            </a:r>
            <a:r>
              <a:rPr lang="nl-NL" dirty="0" smtClean="0"/>
              <a:t>r was een ….  Ze leefden nog lang en gelukkig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Sage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over belangrijke personen en gebeurtenissen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Mythe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bovennatuurlijke personen en gebeurtenissen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Legende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God bemoeit zich rechtstreeks met de mens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Ballade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lied met een eenvoudig verhaal</a:t>
            </a:r>
            <a:endParaRPr lang="nl-NL" dirty="0"/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Epos of heldendicht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zeer lang dichtwerk over een heldhaftig persoon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endParaRPr lang="nl-NL" dirty="0" smtClean="0"/>
          </a:p>
        </p:txBody>
      </p:sp>
      <p:pic>
        <p:nvPicPr>
          <p:cNvPr id="6148" name="Picture 2" descr="http://www.pluraal.nl/wp-content/uploads/2011/05/vloeibare_tij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2852738"/>
            <a:ext cx="26050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sz="3600" smtClean="0"/>
              <a:t/>
            </a:r>
            <a:br>
              <a:rPr lang="nl-NL" sz="3600" smtClean="0"/>
            </a:br>
            <a:r>
              <a:rPr lang="nl-NL" sz="3400" smtClean="0"/>
              <a:t>Poëzie: Geschiedenis en theorie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25000" lnSpcReduction="20000"/>
          </a:bodyPr>
          <a:lstStyle/>
          <a:p>
            <a:pPr eaLnBrk="1" fontAlgn="auto" hangingPunct="1">
              <a:buFont typeface="Wingdings 2" pitchFamily="18" charset="2"/>
              <a:buNone/>
              <a:defRPr/>
            </a:pPr>
            <a:endParaRPr lang="nl-NL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mtClean="0"/>
              <a:t>A. Grondbegrippen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mtClean="0"/>
              <a:t>B. Gedichten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mtClean="0"/>
              <a:t>C. Historische achtergrond 1945-heden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z="1800" dirty="0" smtClean="0"/>
              <a:t>Leo Vroman</a:t>
            </a:r>
            <a:br>
              <a:rPr lang="nl-NL" sz="1800" dirty="0" smtClean="0"/>
            </a:br>
            <a:r>
              <a:rPr lang="nl-NL" sz="1800" dirty="0" smtClean="0"/>
              <a:t>De experimentele poëzie</a:t>
            </a:r>
            <a:br>
              <a:rPr lang="nl-NL" sz="1800" dirty="0" smtClean="0"/>
            </a:br>
            <a:r>
              <a:rPr lang="nl-NL" sz="1800" dirty="0" smtClean="0"/>
              <a:t>Lucebert</a:t>
            </a:r>
            <a:br>
              <a:rPr lang="nl-NL" sz="1800" dirty="0" smtClean="0"/>
            </a:br>
            <a:r>
              <a:rPr lang="nl-NL" sz="1800" dirty="0" smtClean="0"/>
              <a:t>Andere experimentele dichters</a:t>
            </a:r>
            <a:br>
              <a:rPr lang="nl-NL" sz="1800" dirty="0" smtClean="0"/>
            </a:br>
            <a:r>
              <a:rPr lang="nl-NL" sz="1800" dirty="0" smtClean="0"/>
              <a:t>De poëzie van </a:t>
            </a:r>
            <a:r>
              <a:rPr lang="nl-NL" sz="1800" dirty="0" err="1" smtClean="0"/>
              <a:t>Barbarber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Andere dichters uit de jaren ’70</a:t>
            </a:r>
            <a:br>
              <a:rPr lang="nl-NL" sz="1800" dirty="0" smtClean="0"/>
            </a:br>
            <a:r>
              <a:rPr lang="nl-NL" sz="1800" dirty="0" smtClean="0"/>
              <a:t>De poëzie van de jaren ’70-’80</a:t>
            </a:r>
            <a:br>
              <a:rPr lang="nl-NL" sz="1800" dirty="0" smtClean="0"/>
            </a:br>
            <a:r>
              <a:rPr lang="nl-NL" sz="1800" dirty="0" smtClean="0"/>
              <a:t>De nieuwe dichtkunst</a:t>
            </a:r>
            <a:endParaRPr lang="nl-NL" sz="18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7772400" cy="1066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nl-NL" dirty="0" smtClean="0"/>
              <a:t>Vergeet niet te leren:</a:t>
            </a:r>
          </a:p>
          <a:p>
            <a:pPr>
              <a:buFont typeface="Arial" charset="0"/>
              <a:buNone/>
              <a:defRPr/>
            </a:pPr>
            <a:endParaRPr lang="nl-NL" dirty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716338"/>
            <a:ext cx="36004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0645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A 2: Lyriek </a:t>
            </a:r>
            <a:br>
              <a:rPr lang="nl-NL" dirty="0" smtClean="0"/>
            </a:br>
            <a:r>
              <a:rPr lang="nl-NL" sz="2000" dirty="0" smtClean="0"/>
              <a:t>(gevoelens worden rechtstreeks uitgedrukt)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Elegie of klaagzang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in het gedicht worden gevoelens van wanhoop en verdriet verbeeld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Ode of lofdicht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nl-NL" dirty="0" smtClean="0"/>
              <a:t>in het gedicht worden op </a:t>
            </a:r>
          </a:p>
          <a:p>
            <a:pPr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nl-NL" dirty="0" smtClean="0"/>
              <a:t>     plechtige toon gevoelens </a:t>
            </a:r>
          </a:p>
          <a:p>
            <a:pPr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nl-NL" dirty="0"/>
              <a:t> </a:t>
            </a:r>
            <a:r>
              <a:rPr lang="nl-NL" dirty="0" smtClean="0"/>
              <a:t>    van bewondering uitgedrukt</a:t>
            </a:r>
          </a:p>
        </p:txBody>
      </p:sp>
      <p:pic>
        <p:nvPicPr>
          <p:cNvPr id="7172" name="Picture 4" descr="http://us.123rf.com/400wm/400/400/sergwsq/sergwsq1002/sergwsq100200001/6528099-cartoon-gezicht-doedel-emotie-ku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284538"/>
            <a:ext cx="368617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561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A 3: Dramatiek </a:t>
            </a:r>
            <a:r>
              <a:rPr lang="nl-NL" sz="2000" dirty="0" smtClean="0"/>
              <a:t>(toneelstukken)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half" idx="1"/>
          </p:nvPr>
        </p:nvSpPr>
        <p:spPr>
          <a:xfrm>
            <a:off x="971550" y="2251075"/>
            <a:ext cx="3311525" cy="3508375"/>
          </a:xfrm>
        </p:spPr>
        <p:txBody>
          <a:bodyPr/>
          <a:lstStyle/>
          <a:p>
            <a:pPr marL="0" indent="0" eaLnBrk="1" hangingPunct="1"/>
            <a:r>
              <a:rPr lang="nl-NL" altLang="nl-NL" sz="2000" smtClean="0"/>
              <a:t>Tragedie of treurspel</a:t>
            </a:r>
          </a:p>
          <a:p>
            <a:pPr marL="0" indent="0" eaLnBrk="1" hangingPunct="1"/>
            <a:r>
              <a:rPr lang="nl-NL" altLang="nl-NL" sz="2000" smtClean="0"/>
              <a:t>Komedie of blijspel</a:t>
            </a:r>
          </a:p>
          <a:p>
            <a:pPr marL="0" indent="0" eaLnBrk="1" hangingPunct="1"/>
            <a:r>
              <a:rPr lang="nl-NL" altLang="nl-NL" sz="2000" smtClean="0"/>
              <a:t>Klucht</a:t>
            </a:r>
          </a:p>
          <a:p>
            <a:pPr marL="0" indent="0" eaLnBrk="1" hangingPunct="1"/>
            <a:r>
              <a:rPr lang="nl-NL" altLang="nl-NL" sz="2000" smtClean="0"/>
              <a:t>Tragikomedie</a:t>
            </a:r>
          </a:p>
          <a:p>
            <a:pPr marL="0" indent="0" eaLnBrk="1" hangingPunct="1"/>
            <a:r>
              <a:rPr lang="nl-NL" altLang="nl-NL" sz="2000" smtClean="0"/>
              <a:t>Melodrama</a:t>
            </a:r>
          </a:p>
          <a:p>
            <a:pPr marL="0" indent="0" eaLnBrk="1" hangingPunct="1"/>
            <a:endParaRPr lang="nl-NL" altLang="nl-NL" sz="2000" smtClean="0"/>
          </a:p>
        </p:txBody>
      </p:sp>
      <p:sp>
        <p:nvSpPr>
          <p:cNvPr id="27652" name="Rectangle 4"/>
          <p:cNvSpPr>
            <a:spLocks noGrp="1"/>
          </p:cNvSpPr>
          <p:nvPr>
            <p:ph sz="half" idx="2"/>
          </p:nvPr>
        </p:nvSpPr>
        <p:spPr>
          <a:xfrm>
            <a:off x="4506913" y="2324100"/>
            <a:ext cx="3313112" cy="3508375"/>
          </a:xfrm>
        </p:spPr>
        <p:txBody>
          <a:bodyPr/>
          <a:lstStyle/>
          <a:p>
            <a:pPr marL="0" indent="0" eaLnBrk="1" hangingPunct="1"/>
            <a:r>
              <a:rPr lang="nl-NL" altLang="nl-NL" sz="2000" smtClean="0"/>
              <a:t>Drama of toneelstuk</a:t>
            </a:r>
          </a:p>
          <a:p>
            <a:pPr marL="0" indent="0" eaLnBrk="1" hangingPunct="1"/>
            <a:r>
              <a:rPr lang="nl-NL" altLang="nl-NL" sz="2000" smtClean="0"/>
              <a:t>Enscenering of mise-en-scène</a:t>
            </a:r>
          </a:p>
        </p:txBody>
      </p:sp>
      <p:pic>
        <p:nvPicPr>
          <p:cNvPr id="8197" name="Picture 6" descr="ton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667125"/>
            <a:ext cx="3725862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A 4: Didactiek </a:t>
            </a:r>
            <a:br>
              <a:rPr lang="nl-NL" dirty="0" smtClean="0"/>
            </a:br>
            <a:r>
              <a:rPr lang="nl-NL" sz="2000" dirty="0" smtClean="0"/>
              <a:t>(zakelijke teksten met een boodschap)</a:t>
            </a:r>
            <a:endParaRPr lang="nl-NL" dirty="0" smtClean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50825" y="1817688"/>
            <a:ext cx="7620000" cy="4373562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nl-NL" altLang="nl-NL" smtClean="0"/>
              <a:t>(Episch-)didactisch:</a:t>
            </a:r>
          </a:p>
          <a:p>
            <a:pPr marL="0" indent="0" eaLnBrk="1" hangingPunct="1"/>
            <a:r>
              <a:rPr lang="nl-NL" altLang="nl-NL" smtClean="0"/>
              <a:t>Fabel</a:t>
            </a:r>
          </a:p>
          <a:p>
            <a:pPr marL="0" indent="0" eaLnBrk="1" hangingPunct="1"/>
            <a:r>
              <a:rPr lang="nl-NL" altLang="nl-NL" smtClean="0"/>
              <a:t>Satire</a:t>
            </a:r>
          </a:p>
          <a:p>
            <a:pPr marL="0" indent="0" eaLnBrk="1" hangingPunct="1"/>
            <a:r>
              <a:rPr lang="nl-NL" altLang="nl-NL" smtClean="0"/>
              <a:t>Parodie</a:t>
            </a:r>
          </a:p>
          <a:p>
            <a:pPr marL="0" indent="0" eaLnBrk="1" hangingPunct="1"/>
            <a:r>
              <a:rPr lang="nl-NL" altLang="nl-NL" smtClean="0"/>
              <a:t>Allegorie</a:t>
            </a:r>
          </a:p>
          <a:p>
            <a:pPr marL="0" indent="0" eaLnBrk="1" hangingPunct="1"/>
            <a:endParaRPr lang="nl-NL" altLang="nl-NL" smtClean="0"/>
          </a:p>
        </p:txBody>
      </p:sp>
      <p:pic>
        <p:nvPicPr>
          <p:cNvPr id="9220" name="Picture 5" descr="boodschap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68638"/>
            <a:ext cx="38608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oezie.jouwportaal.nl/user_files/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924175"/>
            <a:ext cx="227488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sz="3600" smtClean="0"/>
              <a:t/>
            </a:r>
            <a:br>
              <a:rPr lang="nl-NL" sz="3600" smtClean="0"/>
            </a:br>
            <a:r>
              <a:rPr lang="nl-NL" sz="3400" smtClean="0"/>
              <a:t>Poëzie: Geschiedenis en theorie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8115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buFont typeface="Wingdings 2" pitchFamily="18" charset="2"/>
              <a:buNone/>
              <a:defRPr/>
            </a:pPr>
            <a:endParaRPr lang="nl-NL" dirty="0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z="4400" dirty="0" smtClean="0"/>
              <a:t>A. Grondbegrippen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z="4400" dirty="0" smtClean="0"/>
          </a:p>
          <a:p>
            <a:pPr eaLnBrk="1" fontAlgn="auto" hangingPunct="1">
              <a:buFont typeface="Wingdings 2" pitchFamily="18" charset="2"/>
              <a:buNone/>
              <a:defRPr/>
            </a:pPr>
            <a:r>
              <a:rPr lang="nl-NL" sz="4400" dirty="0" smtClean="0"/>
              <a:t>B. Gedichten</a:t>
            </a:r>
          </a:p>
          <a:p>
            <a:pPr eaLnBrk="1" fontAlgn="auto" hangingPunct="1">
              <a:buFont typeface="Wingdings 2" pitchFamily="18" charset="2"/>
              <a:buNone/>
              <a:defRPr/>
            </a:pPr>
            <a:endParaRPr lang="nl-NL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B. Gedichten </a:t>
            </a:r>
            <a:endParaRPr lang="nl-NL" smtClean="0"/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457200" eaLnBrk="1" hangingPunct="1">
              <a:buFont typeface="Century Gothic" panose="020B0502020202020204" pitchFamily="34" charset="0"/>
              <a:buAutoNum type="arabicPeriod"/>
            </a:pPr>
            <a:r>
              <a:rPr lang="en-US" altLang="nl-NL" smtClean="0"/>
              <a:t>Soorten gedichten</a:t>
            </a:r>
          </a:p>
          <a:p>
            <a:pPr marL="527050" indent="-457200" eaLnBrk="1" hangingPunct="1">
              <a:buFont typeface="Century Gothic" panose="020B0502020202020204" pitchFamily="34" charset="0"/>
              <a:buAutoNum type="arabicPeriod"/>
            </a:pPr>
            <a:r>
              <a:rPr lang="en-US" altLang="nl-NL" smtClean="0"/>
              <a:t>Strofebouw en rijm</a:t>
            </a:r>
          </a:p>
          <a:p>
            <a:pPr marL="527050" indent="-457200" eaLnBrk="1" hangingPunct="1">
              <a:buFont typeface="Century Gothic" panose="020B0502020202020204" pitchFamily="34" charset="0"/>
              <a:buAutoNum type="arabicPeriod"/>
            </a:pPr>
            <a:r>
              <a:rPr lang="en-US" altLang="nl-NL" smtClean="0"/>
              <a:t>Metrum</a:t>
            </a:r>
          </a:p>
          <a:p>
            <a:pPr marL="527050" indent="-457200" eaLnBrk="1" hangingPunct="1">
              <a:buFont typeface="Century Gothic" panose="020B0502020202020204" pitchFamily="34" charset="0"/>
              <a:buAutoNum type="arabicPeriod"/>
            </a:pPr>
            <a:r>
              <a:rPr lang="en-US" altLang="nl-NL" smtClean="0"/>
              <a:t>Stijlleer</a:t>
            </a:r>
            <a:endParaRPr lang="nl-NL" altLang="nl-NL" smtClean="0"/>
          </a:p>
        </p:txBody>
      </p:sp>
      <p:pic>
        <p:nvPicPr>
          <p:cNvPr id="12292" name="Picture 2" descr="http://www.carolienkoopman.com/portfolio/wp-content/uploads/dichtbundel_94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24225"/>
            <a:ext cx="48006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ssentie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4682</TotalTime>
  <Words>877</Words>
  <Application>Microsoft Office PowerPoint</Application>
  <PresentationFormat>On-screen Show (4:3)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Wingdings 2</vt:lpstr>
      <vt:lpstr>Century Gothic</vt:lpstr>
      <vt:lpstr>Wingdings</vt:lpstr>
      <vt:lpstr>Essentieel</vt:lpstr>
      <vt:lpstr> Literatuur  Geschiedenis en theorie  J.A. Dautzenberg</vt:lpstr>
      <vt:lpstr>A. Grondbegrippen</vt:lpstr>
      <vt:lpstr>A 1: Epiek (Verhalende literatuur) </vt:lpstr>
      <vt:lpstr>A 2: Lyriek  (gevoelens worden rechtstreeks uitgedrukt)</vt:lpstr>
      <vt:lpstr>A 3: Dramatiek (toneelstukken)</vt:lpstr>
      <vt:lpstr>A 4: Didactiek  (zakelijke teksten met een boodschap)</vt:lpstr>
      <vt:lpstr>PowerPoint Presentation</vt:lpstr>
      <vt:lpstr> Poëzie: Geschiedenis en theorie</vt:lpstr>
      <vt:lpstr>B. Gedichten </vt:lpstr>
      <vt:lpstr>B 1: Soorten gedichten</vt:lpstr>
      <vt:lpstr>B 2: Strofebouw (en rijm)</vt:lpstr>
      <vt:lpstr>B 2: (Strofebouw) en rijm</vt:lpstr>
      <vt:lpstr>B 2: (Strofebouw) en rijm</vt:lpstr>
      <vt:lpstr>B 3: Metrum</vt:lpstr>
      <vt:lpstr>B 3: Metrum</vt:lpstr>
      <vt:lpstr>B 3: Metrum</vt:lpstr>
      <vt:lpstr>B 4: Stijlleer </vt:lpstr>
      <vt:lpstr>PowerPoint Presentation</vt:lpstr>
      <vt:lpstr>B 4: Stijlleer: stijlfiguren</vt:lpstr>
      <vt:lpstr>B 4: Stijlleer: stijlfiguren</vt:lpstr>
      <vt:lpstr>B 4: Stijlleer: stijlfiguren</vt:lpstr>
      <vt:lpstr>B 4: Stijlleer: stijlfiguren</vt:lpstr>
      <vt:lpstr>B 4: Stijlleer: stijlfiguren</vt:lpstr>
      <vt:lpstr>B 4: Stijlleer: stijlfiguren</vt:lpstr>
      <vt:lpstr>B 4: Stijlleer: beeldspraak</vt:lpstr>
      <vt:lpstr>B 4: Stijlleer: beeldspraak</vt:lpstr>
      <vt:lpstr>B 4: Stijlleer: beeldspraak</vt:lpstr>
      <vt:lpstr>B 4: Stijlleer: beeldspraak</vt:lpstr>
      <vt:lpstr>PowerPoint Presentation</vt:lpstr>
      <vt:lpstr> Poëzie: Geschiedenis en theorie</vt:lpstr>
      <vt:lpstr>Leo Vroman De experimentele poëzie Lucebert Andere experimentele dichters De poëzie van Barbarber Andere dichters uit de jaren ’70 De poëzie van de jaren ’70-’80 De nieuwe dichtkunst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Lisette</dc:creator>
  <cp:lastModifiedBy>Teun-</cp:lastModifiedBy>
  <cp:revision>105</cp:revision>
  <cp:lastPrinted>2014-06-17T13:13:31Z</cp:lastPrinted>
  <dcterms:created xsi:type="dcterms:W3CDTF">2012-04-05T12:25:38Z</dcterms:created>
  <dcterms:modified xsi:type="dcterms:W3CDTF">2014-06-22T15:40:39Z</dcterms:modified>
</cp:coreProperties>
</file>