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35" r:id="rId5"/>
    <p:sldId id="336" r:id="rId6"/>
    <p:sldId id="349" r:id="rId7"/>
    <p:sldId id="348" r:id="rId8"/>
    <p:sldId id="376" r:id="rId9"/>
    <p:sldId id="361" r:id="rId10"/>
    <p:sldId id="377" r:id="rId11"/>
    <p:sldId id="362" r:id="rId12"/>
    <p:sldId id="385" r:id="rId13"/>
    <p:sldId id="378" r:id="rId14"/>
    <p:sldId id="345" r:id="rId15"/>
    <p:sldId id="379" r:id="rId16"/>
    <p:sldId id="380" r:id="rId17"/>
    <p:sldId id="381" r:id="rId18"/>
    <p:sldId id="382" r:id="rId19"/>
    <p:sldId id="358" r:id="rId20"/>
    <p:sldId id="383" r:id="rId21"/>
    <p:sldId id="359" r:id="rId22"/>
    <p:sldId id="386" r:id="rId23"/>
    <p:sldId id="384" r:id="rId24"/>
    <p:sldId id="375" r:id="rId25"/>
    <p:sldId id="3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905AC-2A1D-4AF2-897B-F822955ADE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E5B05-0C3B-40B0-A2BA-20D29BCD019B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Introduction</a:t>
          </a:r>
          <a:endParaRPr lang="en-US" sz="1600" b="1" dirty="0">
            <a:latin typeface="+mj-lt"/>
          </a:endParaRPr>
        </a:p>
      </dgm:t>
    </dgm:pt>
    <dgm:pt modelId="{EF76E2F3-CAA4-4B47-8180-383C78E6F2DE}" type="parTrans" cxnId="{ABD4B9D2-3BF3-4CD3-B206-C72769FA9E01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6DB2BDD8-07BA-40E7-9D3E-5E08C9A4E909}" type="sibTrans" cxnId="{ABD4B9D2-3BF3-4CD3-B206-C72769FA9E01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77958578-2663-490C-B6D4-467BCADC8AA3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  <a:cs typeface="Arial" panose="020B0604020202020204" pitchFamily="34" charset="0"/>
            </a:rPr>
            <a:t>Methodology - Optimizing FPGA Performance</a:t>
          </a:r>
          <a:endParaRPr lang="en-US" sz="1600" b="1" dirty="0">
            <a:latin typeface="+mj-lt"/>
          </a:endParaRPr>
        </a:p>
      </dgm:t>
    </dgm:pt>
    <dgm:pt modelId="{D3B2987B-EE50-4E36-AB23-D7A620767418}" type="parTrans" cxnId="{EB24B14C-71BB-4A8D-A089-15E321D865AE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B40396C1-A0C2-4349-B34A-F7EAD0A1E47B}" type="sibTrans" cxnId="{EB24B14C-71BB-4A8D-A089-15E321D865AE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22E76011-5157-4DF0-849A-6E362F953BD6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  </a:t>
          </a:r>
          <a: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Baseline design</a:t>
          </a:r>
          <a:b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Dual clock solution</a:t>
          </a:r>
          <a:b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Ultra RAM solution</a:t>
          </a:r>
          <a:b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11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Compiler Strategy with large local memory</a:t>
          </a:r>
          <a:endParaRPr lang="en-US" sz="1600" b="1" dirty="0">
            <a:latin typeface="+mj-lt"/>
          </a:endParaRPr>
        </a:p>
      </dgm:t>
    </dgm:pt>
    <dgm:pt modelId="{49A6D4A5-55CF-475B-AF6A-5732175E09B8}" type="parTrans" cxnId="{DF227F56-645D-4DF2-8749-1318E5BC44BB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1787DDCC-1FA8-4235-B2EA-00ECA760054E}" type="sibTrans" cxnId="{DF227F56-645D-4DF2-8749-1318E5BC44BB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5D059535-70D7-4242-92F4-B8A03A3E8D68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Conclusions</a:t>
          </a:r>
          <a:endParaRPr lang="en-US" sz="1600" b="1" dirty="0">
            <a:latin typeface="+mj-lt"/>
          </a:endParaRPr>
        </a:p>
      </dgm:t>
    </dgm:pt>
    <dgm:pt modelId="{FAB3587A-AD6A-4A74-94C7-F126F51B45F4}" type="parTrans" cxnId="{D8A31D66-FAE2-414D-A473-1100A0A7FD82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37FE466B-2CB0-48D2-933F-92F5330A5DEB}" type="sibTrans" cxnId="{D8A31D66-FAE2-414D-A473-1100A0A7FD82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D26ED353-3534-4580-AE1E-F1A6AE56B06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  <a:cs typeface="Arial" panose="020B0604020202020204" pitchFamily="34" charset="0"/>
            </a:rPr>
            <a:t>References</a:t>
          </a:r>
          <a:endParaRPr lang="en-US" sz="1600" b="1" dirty="0">
            <a:latin typeface="+mj-lt"/>
          </a:endParaRPr>
        </a:p>
      </dgm:t>
    </dgm:pt>
    <dgm:pt modelId="{CFFD5170-60E6-44C9-8281-7587E875C43E}" type="parTrans" cxnId="{3D8C9CCE-203F-4371-9A27-FBA73B6F5236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DA7F8840-E119-46D5-8E89-DBC94EF93F57}" type="sibTrans" cxnId="{3D8C9CCE-203F-4371-9A27-FBA73B6F5236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C22A6B5E-A0D8-488B-9C31-88B94A720F47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latin typeface="+mj-lt"/>
            </a:rPr>
            <a:t>Motivation</a:t>
          </a:r>
        </a:p>
      </dgm:t>
    </dgm:pt>
    <dgm:pt modelId="{BC7D9238-4EDE-4A64-B9D2-669785B5A8B4}" type="parTrans" cxnId="{EA35B6E0-4446-4B49-9A08-12877E97E5DB}">
      <dgm:prSet/>
      <dgm:spPr/>
      <dgm:t>
        <a:bodyPr/>
        <a:lstStyle/>
        <a:p>
          <a:endParaRPr lang="en-US" sz="2400" b="1">
            <a:latin typeface="+mj-lt"/>
          </a:endParaRPr>
        </a:p>
      </dgm:t>
    </dgm:pt>
    <dgm:pt modelId="{5B3A647F-DF1A-413C-AD7A-7712CB696787}" type="sibTrans" cxnId="{EA35B6E0-4446-4B49-9A08-12877E97E5DB}">
      <dgm:prSet/>
      <dgm:spPr/>
      <dgm:t>
        <a:bodyPr/>
        <a:lstStyle/>
        <a:p>
          <a:endParaRPr lang="en-US" sz="2400" b="1">
            <a:latin typeface="+mj-lt"/>
          </a:endParaRPr>
        </a:p>
      </dgm:t>
    </dgm:pt>
    <dgm:pt modelId="{224529C6-4ED6-4C95-ABD9-47BDB92C8F1D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Open-source ML inference accelerator</a:t>
          </a:r>
          <a:endParaRPr lang="en-US" sz="1600" b="1" dirty="0">
            <a:latin typeface="+mj-lt"/>
          </a:endParaRPr>
        </a:p>
      </dgm:t>
    </dgm:pt>
    <dgm:pt modelId="{F838A9BA-ADF6-4763-BFF1-AE155C6D810D}" type="parTrans" cxnId="{63D2B15F-22BB-4C6E-8700-5A4ED7E3A6DC}">
      <dgm:prSet/>
      <dgm:spPr/>
      <dgm:t>
        <a:bodyPr/>
        <a:lstStyle/>
        <a:p>
          <a:endParaRPr lang="en-US" sz="2400" b="1">
            <a:latin typeface="+mj-lt"/>
          </a:endParaRPr>
        </a:p>
      </dgm:t>
    </dgm:pt>
    <dgm:pt modelId="{B3908D2B-4590-4392-894D-07EFABED2F3E}" type="sibTrans" cxnId="{63D2B15F-22BB-4C6E-8700-5A4ED7E3A6DC}">
      <dgm:prSet/>
      <dgm:spPr/>
      <dgm:t>
        <a:bodyPr/>
        <a:lstStyle/>
        <a:p>
          <a:endParaRPr lang="en-US" sz="2400" b="1">
            <a:latin typeface="+mj-lt"/>
          </a:endParaRPr>
        </a:p>
      </dgm:t>
    </dgm:pt>
    <dgm:pt modelId="{5D9BA8EB-E963-4ACE-AC3F-34A9A736D6CF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Results</a:t>
          </a:r>
          <a:endParaRPr lang="en-US" sz="1600" b="1" dirty="0">
            <a:latin typeface="+mj-lt"/>
          </a:endParaRPr>
        </a:p>
      </dgm:t>
    </dgm:pt>
    <dgm:pt modelId="{6F4FAE88-BA8D-4454-BF9E-9587B688A8B1}" type="sibTrans" cxnId="{44A60EE5-3BC0-4A6E-AEA8-E6360D882543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41994533-B6CC-4965-AC75-8D5EC365E593}" type="parTrans" cxnId="{44A60EE5-3BC0-4A6E-AEA8-E6360D882543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4F421CD9-AE35-4DAA-9FB4-D00E45697609}" type="pres">
      <dgm:prSet presAssocID="{417905AC-2A1D-4AF2-897B-F822955ADE05}" presName="linear" presStyleCnt="0">
        <dgm:presLayoutVars>
          <dgm:animLvl val="lvl"/>
          <dgm:resizeHandles val="exact"/>
        </dgm:presLayoutVars>
      </dgm:prSet>
      <dgm:spPr/>
    </dgm:pt>
    <dgm:pt modelId="{E96ADF4B-3C74-4C78-BC35-0D4C0571AB1E}" type="pres">
      <dgm:prSet presAssocID="{49DE5B05-0C3B-40B0-A2BA-20D29BCD019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8B3DB0-6486-46EA-A490-D6B01A938631}" type="pres">
      <dgm:prSet presAssocID="{6DB2BDD8-07BA-40E7-9D3E-5E08C9A4E909}" presName="spacer" presStyleCnt="0"/>
      <dgm:spPr/>
    </dgm:pt>
    <dgm:pt modelId="{E9B0A0B8-E043-4A3A-855B-F5A3333D2825}" type="pres">
      <dgm:prSet presAssocID="{C22A6B5E-A0D8-488B-9C31-88B94A720F4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6809C1B-F8B8-4434-97DB-5CFE36BFFBD4}" type="pres">
      <dgm:prSet presAssocID="{5B3A647F-DF1A-413C-AD7A-7712CB696787}" presName="spacer" presStyleCnt="0"/>
      <dgm:spPr/>
    </dgm:pt>
    <dgm:pt modelId="{C785E5A7-0BEF-472F-B62A-70C38E807D6B}" type="pres">
      <dgm:prSet presAssocID="{224529C6-4ED6-4C95-ABD9-47BDB92C8F1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541FC0A-04BD-4135-A5D2-C7A6AB6B0DEB}" type="pres">
      <dgm:prSet presAssocID="{B3908D2B-4590-4392-894D-07EFABED2F3E}" presName="spacer" presStyleCnt="0"/>
      <dgm:spPr/>
    </dgm:pt>
    <dgm:pt modelId="{12D396FE-53C1-43B1-A49E-B62A851E37F8}" type="pres">
      <dgm:prSet presAssocID="{77958578-2663-490C-B6D4-467BCADC8AA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11E2CDC-E7D9-4366-BDCC-2C006113159A}" type="pres">
      <dgm:prSet presAssocID="{77958578-2663-490C-B6D4-467BCADC8AA3}" presName="childText" presStyleLbl="revTx" presStyleIdx="0" presStyleCnt="1">
        <dgm:presLayoutVars>
          <dgm:bulletEnabled val="1"/>
        </dgm:presLayoutVars>
      </dgm:prSet>
      <dgm:spPr/>
    </dgm:pt>
    <dgm:pt modelId="{C338909F-8D5A-48BF-A204-6374ECE91C1F}" type="pres">
      <dgm:prSet presAssocID="{5D9BA8EB-E963-4ACE-AC3F-34A9A736D6C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4A9B173-A1B6-4663-800C-A92A1EEEC90F}" type="pres">
      <dgm:prSet presAssocID="{6F4FAE88-BA8D-4454-BF9E-9587B688A8B1}" presName="spacer" presStyleCnt="0"/>
      <dgm:spPr/>
    </dgm:pt>
    <dgm:pt modelId="{64D19940-FE17-4AC8-A2B7-DEE4847144BC}" type="pres">
      <dgm:prSet presAssocID="{5D059535-70D7-4242-92F4-B8A03A3E8D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997CECB-D8A8-4201-8C9E-DBDAAD698667}" type="pres">
      <dgm:prSet presAssocID="{37FE466B-2CB0-48D2-933F-92F5330A5DEB}" presName="spacer" presStyleCnt="0"/>
      <dgm:spPr/>
    </dgm:pt>
    <dgm:pt modelId="{31C13D86-507C-4A97-9471-30A0825474A7}" type="pres">
      <dgm:prSet presAssocID="{D26ED353-3534-4580-AE1E-F1A6AE56B06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E5F831B-65C1-4411-8E6D-379F06069E23}" type="presOf" srcId="{417905AC-2A1D-4AF2-897B-F822955ADE05}" destId="{4F421CD9-AE35-4DAA-9FB4-D00E45697609}" srcOrd="0" destOrd="0" presId="urn:microsoft.com/office/officeart/2005/8/layout/vList2"/>
    <dgm:cxn modelId="{63D2B15F-22BB-4C6E-8700-5A4ED7E3A6DC}" srcId="{417905AC-2A1D-4AF2-897B-F822955ADE05}" destId="{224529C6-4ED6-4C95-ABD9-47BDB92C8F1D}" srcOrd="2" destOrd="0" parTransId="{F838A9BA-ADF6-4763-BFF1-AE155C6D810D}" sibTransId="{B3908D2B-4590-4392-894D-07EFABED2F3E}"/>
    <dgm:cxn modelId="{D8A31D66-FAE2-414D-A473-1100A0A7FD82}" srcId="{417905AC-2A1D-4AF2-897B-F822955ADE05}" destId="{5D059535-70D7-4242-92F4-B8A03A3E8D68}" srcOrd="5" destOrd="0" parTransId="{FAB3587A-AD6A-4A74-94C7-F126F51B45F4}" sibTransId="{37FE466B-2CB0-48D2-933F-92F5330A5DEB}"/>
    <dgm:cxn modelId="{EB24B14C-71BB-4A8D-A089-15E321D865AE}" srcId="{417905AC-2A1D-4AF2-897B-F822955ADE05}" destId="{77958578-2663-490C-B6D4-467BCADC8AA3}" srcOrd="3" destOrd="0" parTransId="{D3B2987B-EE50-4E36-AB23-D7A620767418}" sibTransId="{B40396C1-A0C2-4349-B34A-F7EAD0A1E47B}"/>
    <dgm:cxn modelId="{DF227F56-645D-4DF2-8749-1318E5BC44BB}" srcId="{77958578-2663-490C-B6D4-467BCADC8AA3}" destId="{22E76011-5157-4DF0-849A-6E362F953BD6}" srcOrd="0" destOrd="0" parTransId="{49A6D4A5-55CF-475B-AF6A-5732175E09B8}" sibTransId="{1787DDCC-1FA8-4235-B2EA-00ECA760054E}"/>
    <dgm:cxn modelId="{B448BD88-E17C-4378-AC93-996126FFE062}" type="presOf" srcId="{77958578-2663-490C-B6D4-467BCADC8AA3}" destId="{12D396FE-53C1-43B1-A49E-B62A851E37F8}" srcOrd="0" destOrd="0" presId="urn:microsoft.com/office/officeart/2005/8/layout/vList2"/>
    <dgm:cxn modelId="{79D3608E-E56F-4803-8A01-588FC659FC38}" type="presOf" srcId="{5D059535-70D7-4242-92F4-B8A03A3E8D68}" destId="{64D19940-FE17-4AC8-A2B7-DEE4847144BC}" srcOrd="0" destOrd="0" presId="urn:microsoft.com/office/officeart/2005/8/layout/vList2"/>
    <dgm:cxn modelId="{800FD69C-7DCA-494F-BB16-3E078767C988}" type="presOf" srcId="{22E76011-5157-4DF0-849A-6E362F953BD6}" destId="{F11E2CDC-E7D9-4366-BDCC-2C006113159A}" srcOrd="0" destOrd="0" presId="urn:microsoft.com/office/officeart/2005/8/layout/vList2"/>
    <dgm:cxn modelId="{4AF71CA8-C9A2-42A1-939C-1E106FB1D9C6}" type="presOf" srcId="{49DE5B05-0C3B-40B0-A2BA-20D29BCD019B}" destId="{E96ADF4B-3C74-4C78-BC35-0D4C0571AB1E}" srcOrd="0" destOrd="0" presId="urn:microsoft.com/office/officeart/2005/8/layout/vList2"/>
    <dgm:cxn modelId="{D72308C5-E95D-4AE8-8ED0-F75C56AD5967}" type="presOf" srcId="{5D9BA8EB-E963-4ACE-AC3F-34A9A736D6CF}" destId="{C338909F-8D5A-48BF-A204-6374ECE91C1F}" srcOrd="0" destOrd="0" presId="urn:microsoft.com/office/officeart/2005/8/layout/vList2"/>
    <dgm:cxn modelId="{515FFCCD-7718-43CF-8EC7-66D1EE1E58A7}" type="presOf" srcId="{D26ED353-3534-4580-AE1E-F1A6AE56B06C}" destId="{31C13D86-507C-4A97-9471-30A0825474A7}" srcOrd="0" destOrd="0" presId="urn:microsoft.com/office/officeart/2005/8/layout/vList2"/>
    <dgm:cxn modelId="{3D8C9CCE-203F-4371-9A27-FBA73B6F5236}" srcId="{417905AC-2A1D-4AF2-897B-F822955ADE05}" destId="{D26ED353-3534-4580-AE1E-F1A6AE56B06C}" srcOrd="6" destOrd="0" parTransId="{CFFD5170-60E6-44C9-8281-7587E875C43E}" sibTransId="{DA7F8840-E119-46D5-8E89-DBC94EF93F57}"/>
    <dgm:cxn modelId="{ABD4B9D2-3BF3-4CD3-B206-C72769FA9E01}" srcId="{417905AC-2A1D-4AF2-897B-F822955ADE05}" destId="{49DE5B05-0C3B-40B0-A2BA-20D29BCD019B}" srcOrd="0" destOrd="0" parTransId="{EF76E2F3-CAA4-4B47-8180-383C78E6F2DE}" sibTransId="{6DB2BDD8-07BA-40E7-9D3E-5E08C9A4E909}"/>
    <dgm:cxn modelId="{A68C32DD-FF7D-43B6-B015-35BFD7CDF434}" type="presOf" srcId="{224529C6-4ED6-4C95-ABD9-47BDB92C8F1D}" destId="{C785E5A7-0BEF-472F-B62A-70C38E807D6B}" srcOrd="0" destOrd="0" presId="urn:microsoft.com/office/officeart/2005/8/layout/vList2"/>
    <dgm:cxn modelId="{30AFE9DD-24FB-4020-B779-9E2C0EF19A45}" type="presOf" srcId="{C22A6B5E-A0D8-488B-9C31-88B94A720F47}" destId="{E9B0A0B8-E043-4A3A-855B-F5A3333D2825}" srcOrd="0" destOrd="0" presId="urn:microsoft.com/office/officeart/2005/8/layout/vList2"/>
    <dgm:cxn modelId="{EA35B6E0-4446-4B49-9A08-12877E97E5DB}" srcId="{417905AC-2A1D-4AF2-897B-F822955ADE05}" destId="{C22A6B5E-A0D8-488B-9C31-88B94A720F47}" srcOrd="1" destOrd="0" parTransId="{BC7D9238-4EDE-4A64-B9D2-669785B5A8B4}" sibTransId="{5B3A647F-DF1A-413C-AD7A-7712CB696787}"/>
    <dgm:cxn modelId="{44A60EE5-3BC0-4A6E-AEA8-E6360D882543}" srcId="{417905AC-2A1D-4AF2-897B-F822955ADE05}" destId="{5D9BA8EB-E963-4ACE-AC3F-34A9A736D6CF}" srcOrd="4" destOrd="0" parTransId="{41994533-B6CC-4965-AC75-8D5EC365E593}" sibTransId="{6F4FAE88-BA8D-4454-BF9E-9587B688A8B1}"/>
    <dgm:cxn modelId="{B20F213A-A3D9-46A2-9DDE-84EF8CD22F7F}" type="presParOf" srcId="{4F421CD9-AE35-4DAA-9FB4-D00E45697609}" destId="{E96ADF4B-3C74-4C78-BC35-0D4C0571AB1E}" srcOrd="0" destOrd="0" presId="urn:microsoft.com/office/officeart/2005/8/layout/vList2"/>
    <dgm:cxn modelId="{A1B2FD40-12F3-48AD-88ED-C3EB856FD9C9}" type="presParOf" srcId="{4F421CD9-AE35-4DAA-9FB4-D00E45697609}" destId="{B18B3DB0-6486-46EA-A490-D6B01A938631}" srcOrd="1" destOrd="0" presId="urn:microsoft.com/office/officeart/2005/8/layout/vList2"/>
    <dgm:cxn modelId="{320C9D59-0117-45D4-B605-CB8D7EC38036}" type="presParOf" srcId="{4F421CD9-AE35-4DAA-9FB4-D00E45697609}" destId="{E9B0A0B8-E043-4A3A-855B-F5A3333D2825}" srcOrd="2" destOrd="0" presId="urn:microsoft.com/office/officeart/2005/8/layout/vList2"/>
    <dgm:cxn modelId="{BE2D3821-9611-4DF1-BC38-82567DAADA71}" type="presParOf" srcId="{4F421CD9-AE35-4DAA-9FB4-D00E45697609}" destId="{46809C1B-F8B8-4434-97DB-5CFE36BFFBD4}" srcOrd="3" destOrd="0" presId="urn:microsoft.com/office/officeart/2005/8/layout/vList2"/>
    <dgm:cxn modelId="{7AA39FA8-DA53-49CD-8728-6BF7F85772C6}" type="presParOf" srcId="{4F421CD9-AE35-4DAA-9FB4-D00E45697609}" destId="{C785E5A7-0BEF-472F-B62A-70C38E807D6B}" srcOrd="4" destOrd="0" presId="urn:microsoft.com/office/officeart/2005/8/layout/vList2"/>
    <dgm:cxn modelId="{60493CEA-BE76-4C72-A4A9-F8B335A81659}" type="presParOf" srcId="{4F421CD9-AE35-4DAA-9FB4-D00E45697609}" destId="{E541FC0A-04BD-4135-A5D2-C7A6AB6B0DEB}" srcOrd="5" destOrd="0" presId="urn:microsoft.com/office/officeart/2005/8/layout/vList2"/>
    <dgm:cxn modelId="{234EA82A-8FFC-453F-ABF9-49153E383160}" type="presParOf" srcId="{4F421CD9-AE35-4DAA-9FB4-D00E45697609}" destId="{12D396FE-53C1-43B1-A49E-B62A851E37F8}" srcOrd="6" destOrd="0" presId="urn:microsoft.com/office/officeart/2005/8/layout/vList2"/>
    <dgm:cxn modelId="{DE98A239-B890-4157-8C5D-0290ECC57FC6}" type="presParOf" srcId="{4F421CD9-AE35-4DAA-9FB4-D00E45697609}" destId="{F11E2CDC-E7D9-4366-BDCC-2C006113159A}" srcOrd="7" destOrd="0" presId="urn:microsoft.com/office/officeart/2005/8/layout/vList2"/>
    <dgm:cxn modelId="{B481E211-6DAD-4832-B21E-8611C5766FDA}" type="presParOf" srcId="{4F421CD9-AE35-4DAA-9FB4-D00E45697609}" destId="{C338909F-8D5A-48BF-A204-6374ECE91C1F}" srcOrd="8" destOrd="0" presId="urn:microsoft.com/office/officeart/2005/8/layout/vList2"/>
    <dgm:cxn modelId="{86C66E7D-8E8F-4B7F-8554-3E05734A2903}" type="presParOf" srcId="{4F421CD9-AE35-4DAA-9FB4-D00E45697609}" destId="{84A9B173-A1B6-4663-800C-A92A1EEEC90F}" srcOrd="9" destOrd="0" presId="urn:microsoft.com/office/officeart/2005/8/layout/vList2"/>
    <dgm:cxn modelId="{B6058964-6AF8-46A0-B605-FC5DDC1DE51D}" type="presParOf" srcId="{4F421CD9-AE35-4DAA-9FB4-D00E45697609}" destId="{64D19940-FE17-4AC8-A2B7-DEE4847144BC}" srcOrd="10" destOrd="0" presId="urn:microsoft.com/office/officeart/2005/8/layout/vList2"/>
    <dgm:cxn modelId="{A0856B15-9E28-45DC-A0A7-5082DBDB2D81}" type="presParOf" srcId="{4F421CD9-AE35-4DAA-9FB4-D00E45697609}" destId="{4997CECB-D8A8-4201-8C9E-DBDAAD698667}" srcOrd="11" destOrd="0" presId="urn:microsoft.com/office/officeart/2005/8/layout/vList2"/>
    <dgm:cxn modelId="{C0E3D3A5-49A4-4423-8BE0-088FD608EF6D}" type="presParOf" srcId="{4F421CD9-AE35-4DAA-9FB4-D00E45697609}" destId="{31C13D86-507C-4A97-9471-30A0825474A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ADF4B-3C74-4C78-BC35-0D4C0571AB1E}">
      <dsp:nvSpPr>
        <dsp:cNvPr id="0" name=""/>
        <dsp:cNvSpPr/>
      </dsp:nvSpPr>
      <dsp:spPr>
        <a:xfrm>
          <a:off x="0" y="1873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Introduction</a:t>
          </a:r>
          <a:endParaRPr lang="en-US" sz="1600" b="1" kern="1200" dirty="0">
            <a:latin typeface="+mj-lt"/>
          </a:endParaRPr>
        </a:p>
      </dsp:txBody>
      <dsp:txXfrm>
        <a:off x="32818" y="34691"/>
        <a:ext cx="3912004" cy="606637"/>
      </dsp:txXfrm>
    </dsp:sp>
    <dsp:sp modelId="{E9B0A0B8-E043-4A3A-855B-F5A3333D2825}">
      <dsp:nvSpPr>
        <dsp:cNvPr id="0" name=""/>
        <dsp:cNvSpPr/>
      </dsp:nvSpPr>
      <dsp:spPr>
        <a:xfrm>
          <a:off x="0" y="688420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Motivation</a:t>
          </a:r>
        </a:p>
      </dsp:txBody>
      <dsp:txXfrm>
        <a:off x="32818" y="721238"/>
        <a:ext cx="3912004" cy="606637"/>
      </dsp:txXfrm>
    </dsp:sp>
    <dsp:sp modelId="{C785E5A7-0BEF-472F-B62A-70C38E807D6B}">
      <dsp:nvSpPr>
        <dsp:cNvPr id="0" name=""/>
        <dsp:cNvSpPr/>
      </dsp:nvSpPr>
      <dsp:spPr>
        <a:xfrm>
          <a:off x="0" y="1374967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Open-source ML inference accelerator</a:t>
          </a:r>
          <a:endParaRPr lang="en-US" sz="1600" b="1" kern="1200" dirty="0">
            <a:latin typeface="+mj-lt"/>
          </a:endParaRPr>
        </a:p>
      </dsp:txBody>
      <dsp:txXfrm>
        <a:off x="32818" y="1407785"/>
        <a:ext cx="3912004" cy="606637"/>
      </dsp:txXfrm>
    </dsp:sp>
    <dsp:sp modelId="{12D396FE-53C1-43B1-A49E-B62A851E37F8}">
      <dsp:nvSpPr>
        <dsp:cNvPr id="0" name=""/>
        <dsp:cNvSpPr/>
      </dsp:nvSpPr>
      <dsp:spPr>
        <a:xfrm>
          <a:off x="0" y="2061514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  <a:cs typeface="Arial" panose="020B0604020202020204" pitchFamily="34" charset="0"/>
            </a:rPr>
            <a:t>Methodology - Optimizing FPGA Performance</a:t>
          </a:r>
          <a:endParaRPr lang="en-US" sz="1600" b="1" kern="1200" dirty="0">
            <a:latin typeface="+mj-lt"/>
          </a:endParaRPr>
        </a:p>
      </dsp:txBody>
      <dsp:txXfrm>
        <a:off x="32818" y="2094332"/>
        <a:ext cx="3912004" cy="606637"/>
      </dsp:txXfrm>
    </dsp:sp>
    <dsp:sp modelId="{F11E2CDC-E7D9-4366-BDCC-2C006113159A}">
      <dsp:nvSpPr>
        <dsp:cNvPr id="0" name=""/>
        <dsp:cNvSpPr/>
      </dsp:nvSpPr>
      <dsp:spPr>
        <a:xfrm>
          <a:off x="0" y="2733787"/>
          <a:ext cx="3977640" cy="77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  </a:t>
          </a:r>
          <a: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Baseline design</a:t>
          </a:r>
          <a:b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Dual clock solution</a:t>
          </a:r>
          <a:b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Ultra RAM solution</a:t>
          </a:r>
          <a:b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11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Compiler Strategy with large local memory</a:t>
          </a:r>
          <a:endParaRPr lang="en-US" sz="1600" b="1" kern="1200" dirty="0">
            <a:latin typeface="+mj-lt"/>
          </a:endParaRPr>
        </a:p>
      </dsp:txBody>
      <dsp:txXfrm>
        <a:off x="0" y="2733787"/>
        <a:ext cx="3977640" cy="779686"/>
      </dsp:txXfrm>
    </dsp:sp>
    <dsp:sp modelId="{C338909F-8D5A-48BF-A204-6374ECE91C1F}">
      <dsp:nvSpPr>
        <dsp:cNvPr id="0" name=""/>
        <dsp:cNvSpPr/>
      </dsp:nvSpPr>
      <dsp:spPr>
        <a:xfrm>
          <a:off x="0" y="3513474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Results</a:t>
          </a:r>
          <a:endParaRPr lang="en-US" sz="1600" b="1" kern="1200" dirty="0">
            <a:latin typeface="+mj-lt"/>
          </a:endParaRPr>
        </a:p>
      </dsp:txBody>
      <dsp:txXfrm>
        <a:off x="32818" y="3546292"/>
        <a:ext cx="3912004" cy="606637"/>
      </dsp:txXfrm>
    </dsp:sp>
    <dsp:sp modelId="{64D19940-FE17-4AC8-A2B7-DEE4847144BC}">
      <dsp:nvSpPr>
        <dsp:cNvPr id="0" name=""/>
        <dsp:cNvSpPr/>
      </dsp:nvSpPr>
      <dsp:spPr>
        <a:xfrm>
          <a:off x="0" y="4200020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Conclusions</a:t>
          </a:r>
          <a:endParaRPr lang="en-US" sz="1600" b="1" kern="1200" dirty="0">
            <a:latin typeface="+mj-lt"/>
          </a:endParaRPr>
        </a:p>
      </dsp:txBody>
      <dsp:txXfrm>
        <a:off x="32818" y="4232838"/>
        <a:ext cx="3912004" cy="606637"/>
      </dsp:txXfrm>
    </dsp:sp>
    <dsp:sp modelId="{31C13D86-507C-4A97-9471-30A0825474A7}">
      <dsp:nvSpPr>
        <dsp:cNvPr id="0" name=""/>
        <dsp:cNvSpPr/>
      </dsp:nvSpPr>
      <dsp:spPr>
        <a:xfrm>
          <a:off x="0" y="4886567"/>
          <a:ext cx="3977640" cy="672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  <a:cs typeface="Arial" panose="020B0604020202020204" pitchFamily="34" charset="0"/>
            </a:rPr>
            <a:t>References</a:t>
          </a:r>
          <a:endParaRPr lang="en-US" sz="1600" b="1" kern="1200" dirty="0">
            <a:latin typeface="+mj-lt"/>
          </a:endParaRPr>
        </a:p>
      </dsp:txBody>
      <dsp:txXfrm>
        <a:off x="32818" y="4919385"/>
        <a:ext cx="3912004" cy="606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425" y="1504209"/>
            <a:ext cx="7052575" cy="2090015"/>
          </a:xfrm>
        </p:spPr>
        <p:txBody>
          <a:bodyPr>
            <a:noAutofit/>
          </a:bodyPr>
          <a:lstStyle/>
          <a:p>
            <a:r>
              <a:rPr lang="en-US" sz="3200" dirty="0"/>
              <a:t>Design optimization</a:t>
            </a:r>
            <a:br>
              <a:rPr lang="en-US" sz="3200" dirty="0"/>
            </a:br>
            <a:r>
              <a:rPr lang="en-US" sz="3200" dirty="0"/>
              <a:t>for HPC using FPGA</a:t>
            </a:r>
            <a:endParaRPr lang="en-US" sz="3200" b="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F9084DB-CC35-DA26-CEDB-4819F42DCCE5}"/>
              </a:ext>
            </a:extLst>
          </p:cNvPr>
          <p:cNvSpPr txBox="1">
            <a:spLocks/>
          </p:cNvSpPr>
          <p:nvPr/>
        </p:nvSpPr>
        <p:spPr>
          <a:xfrm>
            <a:off x="5139425" y="3594224"/>
            <a:ext cx="5942242" cy="869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Murat Isik, Kayode </a:t>
            </a:r>
            <a:r>
              <a:rPr lang="en-US" sz="1600" dirty="0" err="1">
                <a:latin typeface="+mn-lt"/>
              </a:rPr>
              <a:t>Inadagbo</a:t>
            </a:r>
            <a:r>
              <a:rPr lang="en-US" sz="1600" dirty="0">
                <a:latin typeface="+mn-lt"/>
              </a:rPr>
              <a:t> ,Hakan </a:t>
            </a:r>
            <a:r>
              <a:rPr lang="en-US" sz="1600" dirty="0" err="1">
                <a:latin typeface="+mn-lt"/>
              </a:rPr>
              <a:t>Aktas</a:t>
            </a:r>
            <a:r>
              <a:rPr lang="en-US" sz="1600" dirty="0">
                <a:latin typeface="+mn-lt"/>
              </a:rPr>
              <a:t> 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400" b="0" dirty="0">
                <a:latin typeface="+mn-lt"/>
              </a:rPr>
              <a:t>Annual International Conference on Information 	Management and Big Data, 142-156   2023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E0F1E-4E76-36D3-6E1E-387C7F77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9F61C-FA1D-54EC-41E4-089B6223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F284-9C82-BC85-BA15-AE42A42E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2" y="126839"/>
            <a:ext cx="8900733" cy="1326514"/>
          </a:xfrm>
        </p:spPr>
        <p:txBody>
          <a:bodyPr/>
          <a:lstStyle/>
          <a:p>
            <a:r>
              <a:rPr lang="en-US" dirty="0"/>
              <a:t>Open-Source ML Inference Accelerators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7CACD-2242-F60F-1611-4AF227FB983C}"/>
              </a:ext>
            </a:extLst>
          </p:cNvPr>
          <p:cNvSpPr txBox="1">
            <a:spLocks/>
          </p:cNvSpPr>
          <p:nvPr/>
        </p:nvSpPr>
        <p:spPr>
          <a:xfrm>
            <a:off x="380244" y="2072640"/>
            <a:ext cx="11336835" cy="417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Tensil</a:t>
            </a:r>
            <a:r>
              <a:rPr lang="en-US" sz="2400" b="1" dirty="0"/>
              <a:t> AI's accelerator  key features :</a:t>
            </a:r>
          </a:p>
          <a:p>
            <a:pPr lvl="1"/>
            <a:r>
              <a:rPr lang="en-US" sz="2000" b="1" dirty="0"/>
              <a:t>Quantization</a:t>
            </a:r>
            <a:r>
              <a:rPr lang="en-US" sz="2000" dirty="0"/>
              <a:t> : Converts floating-point models into lower-precision representations to reduce power consumption and memory usage.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b="1" dirty="0"/>
              <a:t>Dynamic shape support </a:t>
            </a:r>
            <a:r>
              <a:rPr lang="en-US" sz="2000" dirty="0"/>
              <a:t>: Can process inputs of varying sizes and shapes efficiently.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b="1" dirty="0"/>
              <a:t>High configurability </a:t>
            </a:r>
            <a:r>
              <a:rPr lang="en-US" sz="2000" dirty="0"/>
              <a:t>: Can be adjusted for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1736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8" y="402879"/>
            <a:ext cx="10405174" cy="613100"/>
          </a:xfrm>
        </p:spPr>
        <p:txBody>
          <a:bodyPr/>
          <a:lstStyle/>
          <a:p>
            <a:r>
              <a:rPr lang="en-ZA" dirty="0"/>
              <a:t>Methodology - Optimizing FPGA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5A18D-E4C4-8C34-FFEB-FD6C19334FB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269" y="1355984"/>
            <a:ext cx="10876440" cy="509913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Four key optimization strategies </a:t>
            </a:r>
            <a:r>
              <a:rPr lang="en-US" sz="1800" kern="100" dirty="0" err="1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inderduced</a:t>
            </a: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 to techniques to improve the performance of ResNet20 model on Xilinx ZCU104 FPGA board.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Baseline design.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Dual clock solution.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Ultra RAM solution.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Compiler Strategy with large local memory.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Avenir Next LT Pro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venir Next LT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804E3-0501-034D-EFAB-0B3ECED26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F71B-3199-A023-F2F7-62E0D461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8" y="402879"/>
            <a:ext cx="10405174" cy="613100"/>
          </a:xfrm>
        </p:spPr>
        <p:txBody>
          <a:bodyPr/>
          <a:lstStyle/>
          <a:p>
            <a:r>
              <a:rPr lang="en-ZA" dirty="0"/>
              <a:t>Methodology - </a:t>
            </a:r>
            <a:r>
              <a:rPr lang="en-US" sz="2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Baseline design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F0D00-C97A-49FA-F3B5-BC0500E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5B3E2-5B25-4AC6-FB1F-C2BDEEED5C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269" y="1355984"/>
            <a:ext cx="10876440" cy="509913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The ResNet20 model is trained using CIFAR-10.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The trained model is tested on an FPGA using a 32 × 32 systolic array </a:t>
            </a: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(a hardware architecture optimized for matrix operations).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The FPGA is clocked at 100MHz, and Block RAM (BRAM) is used for memory storage.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Results: 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133.54 FPS (frames per second )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90% accuracy (compared to 92% in TensorFlow)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Accuracy drop is due to the conversion from 32-bit floating-point to 16-bit fixed-point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520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3FDC-E274-AFE9-C550-B8FA55A7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F0BC6-A94F-3510-9089-B1A90746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63" y="2867173"/>
            <a:ext cx="5001383" cy="3379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3BEAE-BEE0-424C-6C8F-674038AC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8" y="402879"/>
            <a:ext cx="10405174" cy="613100"/>
          </a:xfrm>
        </p:spPr>
        <p:txBody>
          <a:bodyPr/>
          <a:lstStyle/>
          <a:p>
            <a:r>
              <a:rPr lang="en-ZA" dirty="0"/>
              <a:t>Methodology - </a:t>
            </a:r>
            <a:r>
              <a:rPr lang="en-US" sz="2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dual-clock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7A6C8-ED61-F220-D3E3-E6AB1DF7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BBC98-08F6-AD7F-03DB-CC8C8D31BD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269" y="1355984"/>
            <a:ext cx="10876440" cy="509913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The FPGA is clocked at 100MHz, but data transfer bottlenecks reduce performance.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Solution: </a:t>
            </a: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Introduce a dual-clock domain</a:t>
            </a: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Compute part (</a:t>
            </a:r>
            <a:r>
              <a:rPr lang="en-US" sz="1800" b="1" kern="100" dirty="0" err="1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Tensil</a:t>
            </a: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 AI block) stays at 100MHz.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Memory interface (ZYNQ block) runs at 333MHz, improving data movement.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Results</a:t>
            </a: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152.04 FPS (compared to 133.54).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Faster memory access improves inference speed.</a:t>
            </a:r>
          </a:p>
        </p:txBody>
      </p:sp>
    </p:spTree>
    <p:extLst>
      <p:ext uri="{BB962C8B-B14F-4D97-AF65-F5344CB8AC3E}">
        <p14:creationId xmlns:p14="http://schemas.microsoft.com/office/powerpoint/2010/main" val="25883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2CB3-7CDB-8FE6-26E3-C6FDE1B2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4F4-5100-4AEB-0D48-8B23E7CF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8" y="402879"/>
            <a:ext cx="10405174" cy="613100"/>
          </a:xfrm>
        </p:spPr>
        <p:txBody>
          <a:bodyPr/>
          <a:lstStyle/>
          <a:p>
            <a:r>
              <a:rPr lang="en-ZA" dirty="0"/>
              <a:t>Methodology - </a:t>
            </a:r>
            <a:r>
              <a:rPr lang="en-US" sz="2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Ultra RAM 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EC81-A268-D4E7-CA13-5EEF9AD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D250D-AD3B-DFA6-0E1D-DA8B01602D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269" y="1355984"/>
            <a:ext cx="10876440" cy="509913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Limited on-chip memory forces frequent reloading </a:t>
            </a:r>
            <a:r>
              <a:rPr lang="en-US" sz="1800" b="1" kern="100" dirty="0"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slowing performance.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Solution: </a:t>
            </a: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Use Ultra RAM (URAM) in addition to Block RAM: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Ultra RAM provides higher memory density and faster access than standard BRAM.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Reduces the need to reload data multiple times.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Results</a:t>
            </a: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FPS increased to 170.16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Larger memory allows processing larger chunks of the network at once.</a:t>
            </a:r>
          </a:p>
        </p:txBody>
      </p:sp>
    </p:spTree>
    <p:extLst>
      <p:ext uri="{BB962C8B-B14F-4D97-AF65-F5344CB8AC3E}">
        <p14:creationId xmlns:p14="http://schemas.microsoft.com/office/powerpoint/2010/main" val="158500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769C2-B896-727A-885B-2BD739132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40C6-64A7-16B3-817A-8FE7ACD6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8" y="402879"/>
            <a:ext cx="10405174" cy="613100"/>
          </a:xfrm>
        </p:spPr>
        <p:txBody>
          <a:bodyPr/>
          <a:lstStyle/>
          <a:p>
            <a:r>
              <a:rPr lang="en-ZA" dirty="0"/>
              <a:t>Methodology - </a:t>
            </a:r>
            <a:r>
              <a:rPr lang="en-US" sz="2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Compiler Strategy 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2BACB-AA7A-9E76-0A4A-12D9E7A4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E96A8-6A57-EEBA-20BA-681E2EEF5C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269" y="1355984"/>
            <a:ext cx="10876440" cy="509913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Traditional compilers assume that models are too large to fit into FPGA memory.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Solution: </a:t>
            </a: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Modify the compiler to optimize data placement: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Store weights and activations in local memory instead of reloading them repeatedly.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Reduces memory access latency and speeds up processing.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Results</a:t>
            </a: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 	FPS final value: 290.58 FPS</a:t>
            </a:r>
          </a:p>
        </p:txBody>
      </p:sp>
    </p:spTree>
    <p:extLst>
      <p:ext uri="{BB962C8B-B14F-4D97-AF65-F5344CB8AC3E}">
        <p14:creationId xmlns:p14="http://schemas.microsoft.com/office/powerpoint/2010/main" val="75266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CB6AA-F610-B767-785E-5160B87B5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AE654-CEA2-8859-741A-9B419EA8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ECD8F-0E9A-B21F-8B1A-B67A9E2E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8" y="644758"/>
            <a:ext cx="8297380" cy="647594"/>
          </a:xfrm>
        </p:spPr>
        <p:txBody>
          <a:bodyPr/>
          <a:lstStyle/>
          <a:p>
            <a:r>
              <a:rPr lang="en-US" dirty="0"/>
              <a:t>Results – Performance 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950425-384D-9C52-A7D6-337E399D3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225" y="1773033"/>
            <a:ext cx="9861335" cy="3493008"/>
          </a:xfrm>
        </p:spPr>
        <p:txBody>
          <a:bodyPr/>
          <a:lstStyle/>
          <a:p>
            <a:endParaRPr lang="en-US" dirty="0">
              <a:latin typeface="Avenir Next LT Pro Light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ABD5A-DB7A-E21D-56E3-11F9212E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47571"/>
              </p:ext>
            </p:extLst>
          </p:nvPr>
        </p:nvGraphicFramePr>
        <p:xfrm>
          <a:off x="195948" y="2320780"/>
          <a:ext cx="10915074" cy="1260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2282">
                  <a:extLst>
                    <a:ext uri="{9D8B030D-6E8A-4147-A177-3AD203B41FA5}">
                      <a16:colId xmlns:a16="http://schemas.microsoft.com/office/drawing/2014/main" val="3945004229"/>
                    </a:ext>
                  </a:extLst>
                </a:gridCol>
                <a:gridCol w="1188849">
                  <a:extLst>
                    <a:ext uri="{9D8B030D-6E8A-4147-A177-3AD203B41FA5}">
                      <a16:colId xmlns:a16="http://schemas.microsoft.com/office/drawing/2014/main" val="2043393071"/>
                    </a:ext>
                  </a:extLst>
                </a:gridCol>
                <a:gridCol w="946674">
                  <a:extLst>
                    <a:ext uri="{9D8B030D-6E8A-4147-A177-3AD203B41FA5}">
                      <a16:colId xmlns:a16="http://schemas.microsoft.com/office/drawing/2014/main" val="2121028890"/>
                    </a:ext>
                  </a:extLst>
                </a:gridCol>
                <a:gridCol w="979699">
                  <a:extLst>
                    <a:ext uri="{9D8B030D-6E8A-4147-A177-3AD203B41FA5}">
                      <a16:colId xmlns:a16="http://schemas.microsoft.com/office/drawing/2014/main" val="1891665302"/>
                    </a:ext>
                  </a:extLst>
                </a:gridCol>
                <a:gridCol w="1914539">
                  <a:extLst>
                    <a:ext uri="{9D8B030D-6E8A-4147-A177-3AD203B41FA5}">
                      <a16:colId xmlns:a16="http://schemas.microsoft.com/office/drawing/2014/main" val="3789508986"/>
                    </a:ext>
                  </a:extLst>
                </a:gridCol>
                <a:gridCol w="3083031">
                  <a:extLst>
                    <a:ext uri="{9D8B030D-6E8A-4147-A177-3AD203B41FA5}">
                      <a16:colId xmlns:a16="http://schemas.microsoft.com/office/drawing/2014/main" val="3459232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Technology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Frequency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Power (W)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FPS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Throughput (GOP/s)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Energy Efficiency (GOP/s/W)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051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Intel Xeon E5-2697 (CPU)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2300MHz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145W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11.37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37.62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0.19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02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NVIDIA GTX 1080 Ti (GPU)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1481MHz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250W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6.15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235.77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0.94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970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Tensil</a:t>
                      </a:r>
                      <a:r>
                        <a:rPr lang="en-US" sz="1800" kern="100" dirty="0">
                          <a:effectLst/>
                        </a:rPr>
                        <a:t> AI on FPGA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100MHz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5.21W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290.58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21.12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4.05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631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D24CD-49C8-9059-BF01-D3C69A29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E72AA-9894-C8E3-AAC6-1F183DCB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2E26F-3FC3-3E01-64B0-E4F3806B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8" y="644758"/>
            <a:ext cx="8297380" cy="647594"/>
          </a:xfrm>
        </p:spPr>
        <p:txBody>
          <a:bodyPr/>
          <a:lstStyle/>
          <a:p>
            <a:r>
              <a:rPr lang="en-US" dirty="0"/>
              <a:t>Results – Performance 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D86D6A-41CC-D2AA-E2FB-184BF8DDE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225" y="1773033"/>
            <a:ext cx="9861335" cy="1937730"/>
          </a:xfrm>
        </p:spPr>
        <p:txBody>
          <a:bodyPr/>
          <a:lstStyle/>
          <a:p>
            <a:r>
              <a:rPr lang="en-US" dirty="0">
                <a:latin typeface="Avenir Next LT Pro Light (Body)"/>
              </a:rPr>
              <a:t>FPGA solution is 4.05 times more energy efficient than a CPU .</a:t>
            </a:r>
          </a:p>
          <a:p>
            <a:r>
              <a:rPr lang="en-US" dirty="0">
                <a:latin typeface="Avenir Next LT Pro Light (Body)"/>
              </a:rPr>
              <a:t>FPGA solution is  4x faster than the GPU.</a:t>
            </a:r>
          </a:p>
          <a:p>
            <a:r>
              <a:rPr lang="en-US" dirty="0">
                <a:latin typeface="Avenir Next LT Pro Light (Body)"/>
              </a:rPr>
              <a:t>GPU and CPU consume significantly more power than FPGA-based inference.</a:t>
            </a:r>
          </a:p>
          <a:p>
            <a:endParaRPr lang="en-US" dirty="0">
              <a:latin typeface="Avenir Next LT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9301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1BAF-8950-C74B-5DA5-EC8F56C3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D3E68-89B7-2FB8-7C1C-28044494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7A611E-8CDE-2FC6-05F9-78CDF9DB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08" y="347325"/>
            <a:ext cx="8297380" cy="863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5E5A4-F1F7-8502-4F4B-F109F8BE9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108" y="1895818"/>
            <a:ext cx="9909720" cy="304832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The research successfully improves ML inference performance on FPGAs by: </a:t>
            </a:r>
          </a:p>
          <a:p>
            <a:pPr marL="571500" lv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Using a dual-clock system for faster memory transfers.</a:t>
            </a:r>
          </a:p>
          <a:p>
            <a:pPr marL="571500" lv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Leveraging Ultra RAM to minimize data reloading.</a:t>
            </a:r>
          </a:p>
          <a:p>
            <a:pPr marL="571500" lvl="1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Optimizing compiler strategies to store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3623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7A75-ADB8-730A-5056-29586B54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5BA4E-C973-06DD-EB71-263A31B6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33A842-E3A3-777E-58E7-4078042E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08" y="347325"/>
            <a:ext cx="8297380" cy="8630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8E7E6-F404-03D8-27EC-581C48BCE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108" y="1895818"/>
            <a:ext cx="9909720" cy="304832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FPGA-based acceleration is highly effective for machine learning tasks, offering a balance between performance, accuracy, and energy efficiency.</a:t>
            </a:r>
            <a:b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b="1" kern="100" dirty="0">
              <a:effectLst/>
              <a:latin typeface="Avenir Next LT Pro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Significant improvements in frame rate and energy efficiency by optimizing the hardware design, using Ultra RAM, and employing advanced compiler strategies.</a:t>
            </a:r>
            <a:b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b="1" kern="100" dirty="0">
              <a:effectLst/>
              <a:latin typeface="Avenir Next LT Pro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Future work includes exploring Dynamic Partial Reconfiguration, a technique that allows parts of the FPGA to be reconfigured at runtime, which could further improve performance and flexibility.</a:t>
            </a:r>
          </a:p>
        </p:txBody>
      </p:sp>
    </p:spTree>
    <p:extLst>
      <p:ext uri="{BB962C8B-B14F-4D97-AF65-F5344CB8AC3E}">
        <p14:creationId xmlns:p14="http://schemas.microsoft.com/office/powerpoint/2010/main" val="349901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Goal of the paper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9525278" cy="3493008"/>
          </a:xfrm>
        </p:spPr>
        <p:txBody>
          <a:bodyPr/>
          <a:lstStyle/>
          <a:p>
            <a:r>
              <a:rPr lang="en-US" dirty="0"/>
              <a:t>This research paper focuses on :</a:t>
            </a:r>
          </a:p>
          <a:p>
            <a:pPr lvl="1"/>
            <a:r>
              <a:rPr lang="en-US" dirty="0"/>
              <a:t>Optimizing </a:t>
            </a:r>
            <a:r>
              <a:rPr lang="en-US" b="1" dirty="0"/>
              <a:t>Field Programmable Gate Arrays (FPGAs) </a:t>
            </a:r>
            <a:r>
              <a:rPr lang="en-US" dirty="0"/>
              <a:t>for </a:t>
            </a:r>
            <a:r>
              <a:rPr lang="en-US" b="1" dirty="0"/>
              <a:t>high-performance computing (HPC) </a:t>
            </a:r>
            <a:r>
              <a:rPr lang="en-US" dirty="0"/>
              <a:t>in </a:t>
            </a:r>
            <a:r>
              <a:rPr lang="en-US" b="1" dirty="0"/>
              <a:t>machine learning (ML) inference tasks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How to improve the performance of an open-source inference accelerator using various optimization techniques.</a:t>
            </a:r>
            <a:endParaRPr lang="en-US" sz="1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C276D-124D-828F-48C4-637FB06A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F35FB-054A-36D2-4E4F-88DA6B1D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734A1F-93FA-8E25-8090-B9946B57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08" y="347325"/>
            <a:ext cx="8297380" cy="86302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3A8406-3D71-BD1B-0A35-226571F820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783" y="1318265"/>
            <a:ext cx="9909720" cy="57093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venir Next LT Pro Light (Body)"/>
                <a:ea typeface="Calibri" panose="020F0502020204030204" pitchFamily="34" charset="0"/>
                <a:cs typeface="Arial" panose="020B0604020202020204" pitchFamily="34" charset="0"/>
              </a:rPr>
              <a:t>comparing the proposed FPGA-based implementation with previous implementations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BA767B-ED16-0916-287B-76CE3570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37929"/>
              </p:ext>
            </p:extLst>
          </p:nvPr>
        </p:nvGraphicFramePr>
        <p:xfrm>
          <a:off x="116783" y="1997120"/>
          <a:ext cx="9909720" cy="349471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38715">
                  <a:extLst>
                    <a:ext uri="{9D8B030D-6E8A-4147-A177-3AD203B41FA5}">
                      <a16:colId xmlns:a16="http://schemas.microsoft.com/office/drawing/2014/main" val="2529544297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1114999949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2887416532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1680684608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996800722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3301599721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2520110467"/>
                    </a:ext>
                  </a:extLst>
                </a:gridCol>
                <a:gridCol w="1238715">
                  <a:extLst>
                    <a:ext uri="{9D8B030D-6E8A-4147-A177-3AD203B41FA5}">
                      <a16:colId xmlns:a16="http://schemas.microsoft.com/office/drawing/2014/main" val="3322163564"/>
                    </a:ext>
                  </a:extLst>
                </a:gridCol>
              </a:tblGrid>
              <a:tr h="690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Work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Device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Frequency (MHz)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Quantization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Power (W)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FPS (Frames Per Second)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Throughput (GOP/s)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Energy Efficiency (GOP/s/W)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64038748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Ma et al. [22]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Arria-10 GX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8-16 bit fixed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21.2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645.25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30.44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5554569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Mei et al. [23]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Virtex-7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16-bit floating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10.81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6.58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202.42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1.64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5197451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Zhang et al. [24]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Zynq ZU7EV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8-bit fixed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17.67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290.40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0.80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3248277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Blott et al. [25]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Zynq ZU3EG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220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8-bit fixed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10.2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39.21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36203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Zhang et al. [26]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Virtex-7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8-bit fixed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6.32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6.77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209.60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33.16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80959012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Li et al. [27]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Zynq 7010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16-bit fixed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19.52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452.8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23.20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8961916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Suda et al. [28]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Stratix-V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120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8-16 bit fixed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25.8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117.8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4.56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3347"/>
                  </a:ext>
                </a:extLst>
              </a:tr>
              <a:tr h="35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 (This Paper)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Zynq ZU7EV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32-bit floating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5.21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290.58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21.12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4.05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96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1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422D-469F-9BC3-56D1-70A206F8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6AA604-8C2B-F0C3-E85D-F6A7F858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8" y="489691"/>
            <a:ext cx="4080618" cy="1232106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01A8A-A183-4C8E-50D6-D98CBF30E51A}"/>
              </a:ext>
            </a:extLst>
          </p:cNvPr>
          <p:cNvSpPr txBox="1"/>
          <p:nvPr/>
        </p:nvSpPr>
        <p:spPr>
          <a:xfrm>
            <a:off x="92548" y="159548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H. et al. (2019). Convolutional neural network accelerator on FPGA. IEEE ICTA.</a:t>
            </a:r>
          </a:p>
          <a:p>
            <a:r>
              <a:rPr lang="en-US" sz="1200" dirty="0" err="1"/>
              <a:t>Vanderbauwhede</a:t>
            </a:r>
            <a:r>
              <a:rPr lang="en-US" sz="1200" dirty="0"/>
              <a:t>, W., </a:t>
            </a:r>
            <a:r>
              <a:rPr lang="en-US" sz="1200" dirty="0" err="1"/>
              <a:t>Benkrid</a:t>
            </a:r>
            <a:r>
              <a:rPr lang="en-US" sz="1200" dirty="0"/>
              <a:t>, K. (2013). High-Performance Computing Using FPGAs. Springer.</a:t>
            </a:r>
          </a:p>
          <a:p>
            <a:r>
              <a:rPr lang="en-US" sz="1200" dirty="0" err="1"/>
              <a:t>Blaiech</a:t>
            </a:r>
            <a:r>
              <a:rPr lang="en-US" sz="1200" dirty="0"/>
              <a:t>, A.G. et al. (2019). Survey on FPGA-based deep learning accelerators. J. Syst. Archit.</a:t>
            </a:r>
          </a:p>
          <a:p>
            <a:r>
              <a:rPr lang="en-US" sz="1200" dirty="0"/>
              <a:t>Zou, D. et al. (2013). High-performance sparse matrix-vector multiplication on FPGA. IEICE Electron. Express.</a:t>
            </a:r>
          </a:p>
          <a:p>
            <a:r>
              <a:rPr lang="en-US" sz="1200" dirty="0"/>
              <a:t>Isik, M. et al. (2023). Energy-efficient reconfigurable autoencoder implementation on FPGA. </a:t>
            </a:r>
            <a:r>
              <a:rPr lang="en-US" sz="1200" dirty="0" err="1"/>
              <a:t>arXiv</a:t>
            </a:r>
            <a:r>
              <a:rPr lang="en-US" sz="1200" dirty="0"/>
              <a:t>.</a:t>
            </a:r>
          </a:p>
          <a:p>
            <a:r>
              <a:rPr lang="en-US" sz="1200" dirty="0"/>
              <a:t>Woods, R. et al. (2008). FPGA-based Implementation of Signal Processing Systems. John Wiley &amp; Sons.</a:t>
            </a:r>
          </a:p>
          <a:p>
            <a:r>
              <a:rPr lang="en-US" sz="1200" dirty="0" err="1"/>
              <a:t>Tensil</a:t>
            </a:r>
            <a:r>
              <a:rPr lang="en-US" sz="1200" dirty="0"/>
              <a:t> AI Website (Accessed: 2022-12-17). https://www.tensil.ai.</a:t>
            </a:r>
          </a:p>
          <a:p>
            <a:r>
              <a:rPr lang="en-US" sz="1200" dirty="0" err="1"/>
              <a:t>Tensil</a:t>
            </a:r>
            <a:r>
              <a:rPr lang="en-US" sz="1200" dirty="0"/>
              <a:t> AI GitHub (Accessed: 2022-12-17). https://github.com/tensil-ai.</a:t>
            </a:r>
          </a:p>
          <a:p>
            <a:r>
              <a:rPr lang="en-US" sz="1200" dirty="0"/>
              <a:t>Sundararajan, P. (2010). High-performance computing using FPGAs. </a:t>
            </a:r>
            <a:r>
              <a:rPr lang="en-US" sz="1200" dirty="0" err="1"/>
              <a:t>Citeseer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Sklyarov</a:t>
            </a:r>
            <a:r>
              <a:rPr lang="en-US" sz="1200" dirty="0"/>
              <a:t>, V. et al. (2019). Hardware accelerators for high-performance computing. Int. J. Innov. </a:t>
            </a:r>
            <a:r>
              <a:rPr lang="en-US" sz="1200" dirty="0" err="1"/>
              <a:t>Comput</a:t>
            </a:r>
            <a:r>
              <a:rPr lang="en-US" sz="1200" dirty="0"/>
              <a:t>.</a:t>
            </a:r>
          </a:p>
          <a:p>
            <a:r>
              <a:rPr lang="en-US" sz="1200" dirty="0"/>
              <a:t>Huang, S. et al. (2019). Accelerating sparse deep neural networks on FPGAs. IEEE HPEC.</a:t>
            </a:r>
          </a:p>
          <a:p>
            <a:r>
              <a:rPr lang="en-US" sz="1200" dirty="0"/>
              <a:t>Chen, Z. et al. (2022). FPGA-based in-vivo calcium image decoding. </a:t>
            </a:r>
            <a:r>
              <a:rPr lang="en-US" sz="1200" dirty="0" err="1"/>
              <a:t>arXiv</a:t>
            </a:r>
            <a:r>
              <a:rPr lang="en-US" sz="1200" dirty="0"/>
              <a:t>.</a:t>
            </a:r>
          </a:p>
          <a:p>
            <a:r>
              <a:rPr lang="en-US" sz="1200" dirty="0"/>
              <a:t>Kohda, S., Yoshida, K. (2021). Characteristics of high-frequency trading. IEEE COMPSAC.</a:t>
            </a:r>
          </a:p>
          <a:p>
            <a:r>
              <a:rPr lang="en-US" sz="1200" dirty="0"/>
              <a:t>Karandikar, S. et al. (2019). Using </a:t>
            </a:r>
            <a:r>
              <a:rPr lang="en-US" sz="1200" dirty="0" err="1"/>
              <a:t>FireSim</a:t>
            </a:r>
            <a:r>
              <a:rPr lang="en-US" sz="1200" dirty="0"/>
              <a:t> for FPGA system simulation.</a:t>
            </a:r>
          </a:p>
          <a:p>
            <a:r>
              <a:rPr lang="en-US" sz="1200" dirty="0"/>
              <a:t>Moreau, T. et al. (2019). Hardware-software blueprint for deep learning. IEEE Micro.</a:t>
            </a:r>
          </a:p>
          <a:p>
            <a:r>
              <a:rPr lang="en-US" sz="1200" dirty="0" err="1"/>
              <a:t>Zunin</a:t>
            </a:r>
            <a:r>
              <a:rPr lang="en-US" sz="1200" dirty="0"/>
              <a:t>, V. (2021). Intel </a:t>
            </a:r>
            <a:r>
              <a:rPr lang="en-US" sz="1200" dirty="0" err="1"/>
              <a:t>OpenVINO</a:t>
            </a:r>
            <a:r>
              <a:rPr lang="en-US" sz="1200" dirty="0"/>
              <a:t> toolkit for object detection. IEEE </a:t>
            </a:r>
            <a:r>
              <a:rPr lang="en-US" sz="1200" dirty="0" err="1"/>
              <a:t>RusAutoCon</a:t>
            </a:r>
            <a:r>
              <a:rPr lang="en-US" sz="1200" dirty="0"/>
              <a:t>.</a:t>
            </a:r>
          </a:p>
          <a:p>
            <a:r>
              <a:rPr lang="en-US" sz="1200" dirty="0"/>
              <a:t>Xilinx Deep Learning Processor Unit (DPU) Docs (Accessed: 2022-12-17).</a:t>
            </a:r>
          </a:p>
          <a:p>
            <a:r>
              <a:rPr lang="en-US" sz="1200" dirty="0"/>
              <a:t>Morcos, B. (2019). </a:t>
            </a:r>
            <a:r>
              <a:rPr lang="en-US" sz="1200" dirty="0" err="1"/>
              <a:t>NengoFPGA</a:t>
            </a:r>
            <a:r>
              <a:rPr lang="en-US" sz="1200" dirty="0"/>
              <a:t>: A backend for the </a:t>
            </a:r>
            <a:r>
              <a:rPr lang="en-US" sz="1200" dirty="0" err="1"/>
              <a:t>Nengo</a:t>
            </a:r>
            <a:r>
              <a:rPr lang="en-US" sz="1200" dirty="0"/>
              <a:t> neural simulator. Univ. of Waterloo.</a:t>
            </a:r>
          </a:p>
          <a:p>
            <a:r>
              <a:rPr lang="en-US" sz="1200" dirty="0"/>
              <a:t>DeWolf, T. et al. (2020). Low-power AI hardware for neurorobotics. Front. Neurorobotics.</a:t>
            </a:r>
          </a:p>
          <a:p>
            <a:r>
              <a:rPr lang="en-US" sz="1200" dirty="0"/>
              <a:t>Gosmann, J., </a:t>
            </a:r>
            <a:r>
              <a:rPr lang="en-US" sz="1200" dirty="0" err="1"/>
              <a:t>Eliasmith</a:t>
            </a:r>
            <a:r>
              <a:rPr lang="en-US" sz="1200" dirty="0"/>
              <a:t>, C. (2017). Optimization in </a:t>
            </a:r>
            <a:r>
              <a:rPr lang="en-US" sz="1200" dirty="0" err="1"/>
              <a:t>Nengo</a:t>
            </a:r>
            <a:r>
              <a:rPr lang="en-US" sz="1200" dirty="0"/>
              <a:t> neural network simulator. Front. Neuroinformatics.</a:t>
            </a:r>
          </a:p>
          <a:p>
            <a:r>
              <a:rPr lang="en-US" sz="1200" dirty="0"/>
              <a:t>Ma, Y. et al. (2017). Optimizing loop operation for FPGA acceleration of CNNs. ACM FPGA.</a:t>
            </a:r>
          </a:p>
          <a:p>
            <a:r>
              <a:rPr lang="en-US" sz="1200" dirty="0"/>
              <a:t>Mei, C. et al. (2017). VGG16 FPGA accelerator on Xilinx VX690T. IEEE </a:t>
            </a:r>
            <a:r>
              <a:rPr lang="en-US" sz="1200" dirty="0" err="1"/>
              <a:t>GlobalSIP</a:t>
            </a:r>
            <a:r>
              <a:rPr lang="en-US" sz="1200" dirty="0"/>
              <a:t>.</a:t>
            </a:r>
          </a:p>
          <a:p>
            <a:r>
              <a:rPr lang="en-US" sz="1200" dirty="0"/>
              <a:t>Zhang, M. et al. (2019). Optimized compression for CNNs on FPGA. Electronics.</a:t>
            </a:r>
          </a:p>
          <a:p>
            <a:r>
              <a:rPr lang="en-US" sz="1200" dirty="0"/>
              <a:t>Blott, M. et al. (2018). FINN-R: Deep-learning framework for quantized NN exploration. ACM TRETS.</a:t>
            </a:r>
          </a:p>
          <a:p>
            <a:r>
              <a:rPr lang="en-US" sz="1200" dirty="0"/>
              <a:t>Zhang, X. et al. (2020). FPGA-based quantized image classification. Electronics.</a:t>
            </a:r>
          </a:p>
          <a:p>
            <a:r>
              <a:rPr lang="en-US" sz="1200" dirty="0"/>
              <a:t>Li, L. et al. (2019). Efficient object detection for remote sensing images. Remote Sensing.</a:t>
            </a:r>
          </a:p>
          <a:p>
            <a:r>
              <a:rPr lang="en-US" sz="1200" dirty="0"/>
              <a:t>Suda, N. et al. (2016). Optimized OpenCL-based FPGA accelerator for CNNs. ACM FPGA.</a:t>
            </a:r>
          </a:p>
        </p:txBody>
      </p:sp>
    </p:spTree>
    <p:extLst>
      <p:ext uri="{BB962C8B-B14F-4D97-AF65-F5344CB8AC3E}">
        <p14:creationId xmlns:p14="http://schemas.microsoft.com/office/powerpoint/2010/main" val="240819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757382"/>
            <a:ext cx="5775656" cy="77585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5462" y="2255520"/>
            <a:ext cx="5794248" cy="2346960"/>
          </a:xfrm>
        </p:spPr>
        <p:txBody>
          <a:bodyPr/>
          <a:lstStyle/>
          <a:p>
            <a:r>
              <a:rPr lang="en-US" dirty="0"/>
              <a:t>Abdullah Alasmari</a:t>
            </a:r>
          </a:p>
          <a:p>
            <a:r>
              <a:rPr lang="en-US" dirty="0"/>
              <a:t>446811106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996E-60A6-6F3C-34EB-D5528AE8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26" y="0"/>
            <a:ext cx="8297380" cy="1326514"/>
          </a:xfrm>
        </p:spPr>
        <p:txBody>
          <a:bodyPr/>
          <a:lstStyle/>
          <a:p>
            <a:r>
              <a:rPr lang="en-US" dirty="0"/>
              <a:t>Paper outlines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C16D-158B-D15D-7F5E-B3BCCFE0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B55F62-8F9D-F9F9-E924-EB31FEFF7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97475"/>
              </p:ext>
            </p:extLst>
          </p:nvPr>
        </p:nvGraphicFramePr>
        <p:xfrm>
          <a:off x="3581401" y="685907"/>
          <a:ext cx="3977640" cy="5560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5651D0-0B61-C19E-8A3E-634DA330F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2371" y="2040064"/>
            <a:ext cx="8324089" cy="349300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74F7-AA10-E38C-29D4-1EBBF64FD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0004-1CBC-8C00-1411-81AC897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310583"/>
            <a:ext cx="8297380" cy="60159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015626-6FA2-7478-0146-B65DDEDB2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650" y="1289496"/>
            <a:ext cx="10111563" cy="3493008"/>
          </a:xfrm>
        </p:spPr>
        <p:txBody>
          <a:bodyPr/>
          <a:lstStyle/>
          <a:p>
            <a:r>
              <a:rPr lang="en-US" dirty="0"/>
              <a:t>This research explores how </a:t>
            </a:r>
            <a:r>
              <a:rPr lang="en-US" b="1" dirty="0"/>
              <a:t>Field-Programmable Gate Arrays (FPGAs) </a:t>
            </a:r>
            <a:r>
              <a:rPr lang="en-US" dirty="0"/>
              <a:t>can be optimized for </a:t>
            </a:r>
            <a:r>
              <a:rPr lang="en-US" b="1" dirty="0"/>
              <a:t>high-performance computing (HPC)</a:t>
            </a:r>
            <a:r>
              <a:rPr lang="en-US" dirty="0"/>
              <a:t>, particularly in machine learning (ML) inference tasks.</a:t>
            </a:r>
          </a:p>
          <a:p>
            <a:r>
              <a:rPr lang="en-US" dirty="0"/>
              <a:t>FPGAs offer a unique combination of </a:t>
            </a:r>
            <a:r>
              <a:rPr lang="en-US" b="1" dirty="0"/>
              <a:t>flexibility, parallel processing, and energy efficiency</a:t>
            </a:r>
            <a:r>
              <a:rPr lang="en-US" dirty="0"/>
              <a:t>, making them </a:t>
            </a:r>
            <a:r>
              <a:rPr lang="en-US" b="1" dirty="0"/>
              <a:t>suitable for real-time data processing.</a:t>
            </a:r>
          </a:p>
          <a:p>
            <a:r>
              <a:rPr lang="en-US" dirty="0"/>
              <a:t>FPGAs are not widely used in HPC due to challenges like </a:t>
            </a:r>
            <a:r>
              <a:rPr lang="en-US" b="1" dirty="0"/>
              <a:t>complex programming</a:t>
            </a:r>
            <a:r>
              <a:rPr lang="en-US" dirty="0"/>
              <a:t>, </a:t>
            </a:r>
            <a:r>
              <a:rPr lang="en-US" b="1" dirty="0"/>
              <a:t>memory limitations, and optimization difficulties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DF989-7EA2-BD36-F3D6-930E6D73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1875-18A7-4CB3-A75F-414FF7BC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83" y="3597838"/>
            <a:ext cx="3954403" cy="31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B8D5A-7E1D-019A-B291-A4D6A20A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718F-5547-DDC3-CE5E-D0278759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310583"/>
            <a:ext cx="8297380" cy="601590"/>
          </a:xfrm>
        </p:spPr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4BF68-E946-D87E-3C4A-9F50DDA372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650" y="1289496"/>
            <a:ext cx="10111563" cy="3493008"/>
          </a:xfrm>
        </p:spPr>
        <p:txBody>
          <a:bodyPr/>
          <a:lstStyle/>
          <a:p>
            <a:r>
              <a:rPr lang="en-US" dirty="0"/>
              <a:t>Optimizing </a:t>
            </a:r>
            <a:r>
              <a:rPr lang="en-US" b="1" dirty="0" err="1"/>
              <a:t>Tensil</a:t>
            </a:r>
            <a:r>
              <a:rPr lang="en-US" b="1" dirty="0"/>
              <a:t> AI’s open-source inference accelerator </a:t>
            </a:r>
            <a:r>
              <a:rPr lang="en-US" dirty="0"/>
              <a:t>to improve ML inference performance.</a:t>
            </a:r>
          </a:p>
          <a:p>
            <a:r>
              <a:rPr lang="en-US" b="1" dirty="0"/>
              <a:t>The goal is to achieve high inference speed while maintaining accuracy and energy efficiency.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F7D05-A042-B578-D7B4-A9DF9D24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26B60-00ED-6D65-07F9-3A40B9AB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83" y="3597838"/>
            <a:ext cx="3954403" cy="31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B57A4-193F-1048-6129-22100318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4D092-FA65-8A40-58BB-6B5FFE45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DC78BF-2F56-E4AC-4A12-C3FDE861DBCF}"/>
              </a:ext>
            </a:extLst>
          </p:cNvPr>
          <p:cNvSpPr txBox="1">
            <a:spLocks/>
          </p:cNvSpPr>
          <p:nvPr/>
        </p:nvSpPr>
        <p:spPr>
          <a:xfrm>
            <a:off x="212651" y="310583"/>
            <a:ext cx="8297380" cy="601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 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1DC06EA-7766-B62E-A4F4-7C765A151B8B}"/>
              </a:ext>
            </a:extLst>
          </p:cNvPr>
          <p:cNvSpPr txBox="1">
            <a:spLocks/>
          </p:cNvSpPr>
          <p:nvPr/>
        </p:nvSpPr>
        <p:spPr>
          <a:xfrm>
            <a:off x="212650" y="1289495"/>
            <a:ext cx="10111563" cy="4856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FPGAs have unique advantages:</a:t>
            </a:r>
          </a:p>
          <a:p>
            <a:pPr lvl="1"/>
            <a:r>
              <a:rPr lang="en-US" b="1" dirty="0"/>
              <a:t>High Parallelism: </a:t>
            </a:r>
            <a:r>
              <a:rPr lang="en-US" dirty="0"/>
              <a:t>FPGAs can perform many tasks in parallel, which is crucial for applications like image processing and machine learning.</a:t>
            </a:r>
          </a:p>
          <a:p>
            <a:pPr lvl="1"/>
            <a:r>
              <a:rPr lang="en-US" b="1" dirty="0"/>
              <a:t>Customizable Architecture: </a:t>
            </a:r>
            <a:r>
              <a:rPr lang="en-US" dirty="0"/>
              <a:t>FPGAs can be programmed to meet specific performance needs, unlike general-purpose processors.</a:t>
            </a:r>
          </a:p>
          <a:p>
            <a:pPr lvl="1"/>
            <a:r>
              <a:rPr lang="en-US" b="1" dirty="0"/>
              <a:t>Low Latency: </a:t>
            </a:r>
            <a:r>
              <a:rPr lang="en-US" dirty="0"/>
              <a:t>FPGAs can process data in nanoseconds, making them ideal for real-time applications.</a:t>
            </a:r>
          </a:p>
          <a:p>
            <a:pPr lvl="1"/>
            <a:r>
              <a:rPr lang="en-US" b="1" dirty="0"/>
              <a:t>Energy Efficiency: </a:t>
            </a:r>
            <a:r>
              <a:rPr lang="en-US" dirty="0"/>
              <a:t>FPGAs consume less power compared to CPUs and GPUs, which is important for applications that require high processing power but have limited energy resources.</a:t>
            </a:r>
          </a:p>
        </p:txBody>
      </p:sp>
    </p:spTree>
    <p:extLst>
      <p:ext uri="{BB962C8B-B14F-4D97-AF65-F5344CB8AC3E}">
        <p14:creationId xmlns:p14="http://schemas.microsoft.com/office/powerpoint/2010/main" val="32311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06C57-F37D-ACB5-66DC-16616543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D98D2-E0A0-8B0B-CB82-10D06DF9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1E3FAF-109D-C251-2CF2-50178F29CF7F}"/>
              </a:ext>
            </a:extLst>
          </p:cNvPr>
          <p:cNvSpPr txBox="1">
            <a:spLocks/>
          </p:cNvSpPr>
          <p:nvPr/>
        </p:nvSpPr>
        <p:spPr>
          <a:xfrm>
            <a:off x="212651" y="310583"/>
            <a:ext cx="8297380" cy="601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 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ECC843-D7F0-3A8F-4B3D-1F9E93E8CEC7}"/>
              </a:ext>
            </a:extLst>
          </p:cNvPr>
          <p:cNvSpPr txBox="1">
            <a:spLocks/>
          </p:cNvSpPr>
          <p:nvPr/>
        </p:nvSpPr>
        <p:spPr>
          <a:xfrm>
            <a:off x="212650" y="1289495"/>
            <a:ext cx="10111563" cy="4856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FPGAs challenges in HPC:</a:t>
            </a:r>
          </a:p>
          <a:p>
            <a:pPr lvl="1"/>
            <a:r>
              <a:rPr lang="en-US" b="1" dirty="0"/>
              <a:t>Complex programming : </a:t>
            </a:r>
            <a:r>
              <a:rPr lang="en-US" dirty="0"/>
              <a:t>Requires expertise in hardware description languages ( VHDL , Verilog .. ).</a:t>
            </a:r>
          </a:p>
          <a:p>
            <a:pPr lvl="1"/>
            <a:r>
              <a:rPr lang="en-US" b="1" dirty="0"/>
              <a:t>Limited on-chip memory: </a:t>
            </a:r>
            <a:r>
              <a:rPr lang="en-US" dirty="0"/>
              <a:t>Leads to frequent data transfer between the FPGA and external memory.</a:t>
            </a:r>
          </a:p>
          <a:p>
            <a:pPr lvl="1"/>
            <a:r>
              <a:rPr lang="en-US" b="1" dirty="0"/>
              <a:t>Floating-point limitations : </a:t>
            </a:r>
            <a:r>
              <a:rPr lang="en-US" dirty="0"/>
              <a:t>FPGAs typically use fixed-point arithmetic, which may slightly reduce accuracy.</a:t>
            </a:r>
          </a:p>
          <a:p>
            <a:pPr lvl="1"/>
            <a:r>
              <a:rPr lang="en-US" b="1" dirty="0"/>
              <a:t>Development cost and complexity : </a:t>
            </a:r>
            <a:r>
              <a:rPr lang="en-US" dirty="0"/>
              <a:t>FPGA tools are expensive and require specialized knowledge.</a:t>
            </a:r>
          </a:p>
        </p:txBody>
      </p:sp>
    </p:spTree>
    <p:extLst>
      <p:ext uri="{BB962C8B-B14F-4D97-AF65-F5344CB8AC3E}">
        <p14:creationId xmlns:p14="http://schemas.microsoft.com/office/powerpoint/2010/main" val="280048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7B3C-95CD-FF38-E292-ADC41A81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93ED8-42E6-213B-6DCE-85C753A2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F6E3-B28F-195D-2EAF-BCBDA77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2" y="611377"/>
            <a:ext cx="8900733" cy="529359"/>
          </a:xfrm>
        </p:spPr>
        <p:txBody>
          <a:bodyPr/>
          <a:lstStyle/>
          <a:p>
            <a:r>
              <a:rPr lang="en-US" dirty="0"/>
              <a:t>Open-Source ML Inference Accelerators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F6C48-9CDB-DE97-8A4C-EFE6AA1DB6D1}"/>
              </a:ext>
            </a:extLst>
          </p:cNvPr>
          <p:cNvSpPr txBox="1">
            <a:spLocks/>
          </p:cNvSpPr>
          <p:nvPr/>
        </p:nvSpPr>
        <p:spPr>
          <a:xfrm>
            <a:off x="380244" y="2072640"/>
            <a:ext cx="11336835" cy="417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Machine Learning (ML) inference</a:t>
            </a:r>
            <a:r>
              <a:rPr lang="en-US" sz="2400" dirty="0"/>
              <a:t>:  is using a trained model to make predictions on new data , in this paper “ResNet20” used .</a:t>
            </a:r>
          </a:p>
          <a:p>
            <a:r>
              <a:rPr lang="en-US" sz="2400" b="1" dirty="0"/>
              <a:t>Open-source ML inference accelerator </a:t>
            </a:r>
            <a:r>
              <a:rPr lang="en-US" sz="2400" dirty="0"/>
              <a:t>: is used to provide efficient and customizable solutions for running ML models on hardware like FPGAs , in this paper “</a:t>
            </a:r>
            <a:r>
              <a:rPr lang="en-US" sz="2400" dirty="0" err="1"/>
              <a:t>Tensil</a:t>
            </a:r>
            <a:r>
              <a:rPr lang="en-US" sz="2400" dirty="0"/>
              <a:t> AI” used.</a:t>
            </a:r>
          </a:p>
          <a:p>
            <a:r>
              <a:rPr lang="en-US" sz="2400" dirty="0"/>
              <a:t>Specialized ML inference accelerators improve </a:t>
            </a:r>
            <a:r>
              <a:rPr lang="en-US" sz="2400" b="1" dirty="0"/>
              <a:t>speed</a:t>
            </a:r>
            <a:r>
              <a:rPr lang="en-US" sz="2400" dirty="0"/>
              <a:t>, </a:t>
            </a:r>
            <a:r>
              <a:rPr lang="en-US" sz="2400" b="1" dirty="0"/>
              <a:t>power</a:t>
            </a:r>
            <a:r>
              <a:rPr lang="en-US" sz="2400" dirty="0"/>
              <a:t> </a:t>
            </a:r>
            <a:r>
              <a:rPr lang="en-US" sz="2400" b="1" dirty="0"/>
              <a:t>efficiency</a:t>
            </a:r>
            <a:r>
              <a:rPr lang="en-US" sz="2400" dirty="0"/>
              <a:t>, and </a:t>
            </a:r>
            <a:r>
              <a:rPr lang="en-US" sz="2400" b="1" dirty="0"/>
              <a:t>cost-effectiveness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9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FFAF-5422-9696-CEDA-0D04B040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17330-3A52-6596-3F14-97C5E21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66B69-9EC6-CB32-D653-F69C5989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7" y="475576"/>
            <a:ext cx="8900733" cy="452676"/>
          </a:xfrm>
        </p:spPr>
        <p:txBody>
          <a:bodyPr>
            <a:normAutofit fontScale="90000"/>
          </a:bodyPr>
          <a:lstStyle/>
          <a:p>
            <a:r>
              <a:rPr lang="en-US" dirty="0"/>
              <a:t>Open-Source ML Inference Accelerators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6D6A-3B4A-4DFD-7149-82CF786A7C18}"/>
              </a:ext>
            </a:extLst>
          </p:cNvPr>
          <p:cNvSpPr txBox="1">
            <a:spLocks/>
          </p:cNvSpPr>
          <p:nvPr/>
        </p:nvSpPr>
        <p:spPr>
          <a:xfrm>
            <a:off x="99587" y="1266882"/>
            <a:ext cx="11336835" cy="417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VTA (Versatile Tensor Accelerator) : an open-source ML inference accelerator performs tasks with the help of a highly optimized hardware accelerator.</a:t>
            </a:r>
          </a:p>
          <a:p>
            <a:r>
              <a:rPr lang="en-US" sz="2400" b="1" dirty="0"/>
              <a:t>TensorFlow, </a:t>
            </a:r>
            <a:r>
              <a:rPr lang="en-US" sz="2400" b="1" dirty="0" err="1"/>
              <a:t>PyTorch</a:t>
            </a:r>
            <a:r>
              <a:rPr lang="en-US" sz="2400" b="1" dirty="0"/>
              <a:t>, and ONNX are among the popular ML frameworks supported by VTA .</a:t>
            </a:r>
          </a:p>
          <a:p>
            <a:r>
              <a:rPr lang="en-US" sz="2400" b="1" dirty="0"/>
              <a:t>There are many hardware platforms can be used with VTA, including FPGAs and ASICs.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41097-752C-6C55-F05C-F39920D7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31" y="3177766"/>
            <a:ext cx="4807802" cy="35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16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{5DB4EE6D-255C-4A6D-BB5A-739F5F0414E3}tf16411248_win32</Template>
  <TotalTime>1178</TotalTime>
  <Words>1812</Words>
  <Application>Microsoft Office PowerPoint</Application>
  <PresentationFormat>Widescreen</PresentationFormat>
  <Paragraphs>246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 Light</vt:lpstr>
      <vt:lpstr>Avenir Next LT Pro Light (Body)</vt:lpstr>
      <vt:lpstr>Calibri</vt:lpstr>
      <vt:lpstr>Posterama</vt:lpstr>
      <vt:lpstr>Custom</vt:lpstr>
      <vt:lpstr>Design optimization for HPC using FPGA</vt:lpstr>
      <vt:lpstr>Goal of the paper</vt:lpstr>
      <vt:lpstr>Paper outlines</vt:lpstr>
      <vt:lpstr>Introduction </vt:lpstr>
      <vt:lpstr>GOAL </vt:lpstr>
      <vt:lpstr>PowerPoint Presentation</vt:lpstr>
      <vt:lpstr>PowerPoint Presentation</vt:lpstr>
      <vt:lpstr>Open-Source ML Inference Accelerators</vt:lpstr>
      <vt:lpstr>Open-Source ML Inference Accelerators</vt:lpstr>
      <vt:lpstr>Open-Source ML Inference Accelerators</vt:lpstr>
      <vt:lpstr>Methodology - Optimizing FPGA Performance</vt:lpstr>
      <vt:lpstr>Methodology - Baseline design</vt:lpstr>
      <vt:lpstr>Methodology - dual-clock</vt:lpstr>
      <vt:lpstr>Methodology - Ultra RAM </vt:lpstr>
      <vt:lpstr>Methodology - Compiler Strategy </vt:lpstr>
      <vt:lpstr>Results – Performance Comparison</vt:lpstr>
      <vt:lpstr>Results – Performance Comparison</vt:lpstr>
      <vt:lpstr>Conclusion</vt:lpstr>
      <vt:lpstr>Conclusion</vt:lpstr>
      <vt:lpstr>Comparison</vt:lpstr>
      <vt:lpstr>References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عبدالله سعد الاسمري</dc:creator>
  <cp:lastModifiedBy>عبدالله سعد الاسمري</cp:lastModifiedBy>
  <cp:revision>18</cp:revision>
  <dcterms:created xsi:type="dcterms:W3CDTF">2024-11-24T15:28:18Z</dcterms:created>
  <dcterms:modified xsi:type="dcterms:W3CDTF">2025-04-13T06:57:29Z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