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300700" cy="10299700"/>
  <p:notesSz cx="18300700" cy="102997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5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1892"/>
            <a:ext cx="18288000" cy="632587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609302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0" y="3948710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4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5"/>
                </a:lnTo>
                <a:lnTo>
                  <a:pt x="567516" y="3674095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300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9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9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3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2" y="1994884"/>
                </a:lnTo>
                <a:lnTo>
                  <a:pt x="1967543" y="1955762"/>
                </a:lnTo>
                <a:lnTo>
                  <a:pt x="1995561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6"/>
                </a:lnTo>
                <a:lnTo>
                  <a:pt x="2108266" y="1761379"/>
                </a:lnTo>
                <a:lnTo>
                  <a:pt x="2136639" y="1722826"/>
                </a:lnTo>
                <a:lnTo>
                  <a:pt x="2165108" y="1684406"/>
                </a:lnTo>
                <a:lnTo>
                  <a:pt x="2193679" y="1646131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6" y="1494700"/>
                </a:lnTo>
                <a:lnTo>
                  <a:pt x="2338349" y="1457316"/>
                </a:lnTo>
                <a:lnTo>
                  <a:pt x="2367701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4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0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4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5" y="510429"/>
                </a:lnTo>
                <a:lnTo>
                  <a:pt x="3319673" y="484237"/>
                </a:lnTo>
                <a:lnTo>
                  <a:pt x="3357197" y="458590"/>
                </a:lnTo>
                <a:lnTo>
                  <a:pt x="3395117" y="433501"/>
                </a:lnTo>
                <a:lnTo>
                  <a:pt x="3433439" y="408980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899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4" y="179915"/>
                </a:lnTo>
                <a:lnTo>
                  <a:pt x="3927584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7" y="116888"/>
                </a:lnTo>
                <a:lnTo>
                  <a:pt x="4107796" y="102969"/>
                </a:lnTo>
                <a:lnTo>
                  <a:pt x="4154171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8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3" y="7266"/>
                </a:lnTo>
                <a:lnTo>
                  <a:pt x="4649192" y="2290"/>
                </a:lnTo>
                <a:lnTo>
                  <a:pt x="4678711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48843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2668" y="1206322"/>
            <a:ext cx="2461793" cy="29947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4606137" y="1207300"/>
            <a:ext cx="46355" cy="296545"/>
          </a:xfrm>
          <a:custGeom>
            <a:avLst/>
            <a:gdLst/>
            <a:ahLst/>
            <a:cxnLst/>
            <a:rect l="l" t="t" r="r" b="b"/>
            <a:pathLst>
              <a:path w="46354" h="296544">
                <a:moveTo>
                  <a:pt x="46177" y="0"/>
                </a:moveTo>
                <a:lnTo>
                  <a:pt x="0" y="0"/>
                </a:lnTo>
                <a:lnTo>
                  <a:pt x="0" y="296545"/>
                </a:lnTo>
                <a:lnTo>
                  <a:pt x="46177" y="296545"/>
                </a:lnTo>
                <a:lnTo>
                  <a:pt x="4617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726902" y="1207274"/>
            <a:ext cx="214629" cy="297180"/>
          </a:xfrm>
          <a:custGeom>
            <a:avLst/>
            <a:gdLst/>
            <a:ahLst/>
            <a:cxnLst/>
            <a:rect l="l" t="t" r="r" b="b"/>
            <a:pathLst>
              <a:path w="214629" h="297180">
                <a:moveTo>
                  <a:pt x="214528" y="254000"/>
                </a:moveTo>
                <a:lnTo>
                  <a:pt x="46189" y="254000"/>
                </a:lnTo>
                <a:lnTo>
                  <a:pt x="46189" y="166370"/>
                </a:lnTo>
                <a:lnTo>
                  <a:pt x="190995" y="166370"/>
                </a:lnTo>
                <a:lnTo>
                  <a:pt x="190995" y="125730"/>
                </a:lnTo>
                <a:lnTo>
                  <a:pt x="46189" y="125730"/>
                </a:lnTo>
                <a:lnTo>
                  <a:pt x="46189" y="41910"/>
                </a:lnTo>
                <a:lnTo>
                  <a:pt x="208572" y="41910"/>
                </a:lnTo>
                <a:lnTo>
                  <a:pt x="208572" y="0"/>
                </a:lnTo>
                <a:lnTo>
                  <a:pt x="0" y="0"/>
                </a:lnTo>
                <a:lnTo>
                  <a:pt x="0" y="41910"/>
                </a:lnTo>
                <a:lnTo>
                  <a:pt x="0" y="125730"/>
                </a:lnTo>
                <a:lnTo>
                  <a:pt x="0" y="166370"/>
                </a:lnTo>
                <a:lnTo>
                  <a:pt x="0" y="254000"/>
                </a:lnTo>
                <a:lnTo>
                  <a:pt x="0" y="297180"/>
                </a:lnTo>
                <a:lnTo>
                  <a:pt x="214528" y="297180"/>
                </a:lnTo>
                <a:lnTo>
                  <a:pt x="214528" y="25400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994440" y="1207274"/>
            <a:ext cx="214629" cy="297180"/>
          </a:xfrm>
          <a:custGeom>
            <a:avLst/>
            <a:gdLst/>
            <a:ahLst/>
            <a:cxnLst/>
            <a:rect l="l" t="t" r="r" b="b"/>
            <a:pathLst>
              <a:path w="214629" h="297180">
                <a:moveTo>
                  <a:pt x="214515" y="254000"/>
                </a:moveTo>
                <a:lnTo>
                  <a:pt x="46177" y="254000"/>
                </a:lnTo>
                <a:lnTo>
                  <a:pt x="46177" y="166370"/>
                </a:lnTo>
                <a:lnTo>
                  <a:pt x="190995" y="166370"/>
                </a:lnTo>
                <a:lnTo>
                  <a:pt x="190995" y="125730"/>
                </a:lnTo>
                <a:lnTo>
                  <a:pt x="46177" y="125730"/>
                </a:lnTo>
                <a:lnTo>
                  <a:pt x="46177" y="41910"/>
                </a:lnTo>
                <a:lnTo>
                  <a:pt x="208572" y="41910"/>
                </a:lnTo>
                <a:lnTo>
                  <a:pt x="208572" y="0"/>
                </a:lnTo>
                <a:lnTo>
                  <a:pt x="0" y="0"/>
                </a:lnTo>
                <a:lnTo>
                  <a:pt x="0" y="41910"/>
                </a:lnTo>
                <a:lnTo>
                  <a:pt x="0" y="125730"/>
                </a:lnTo>
                <a:lnTo>
                  <a:pt x="0" y="166370"/>
                </a:lnTo>
                <a:lnTo>
                  <a:pt x="0" y="254000"/>
                </a:lnTo>
                <a:lnTo>
                  <a:pt x="0" y="297180"/>
                </a:lnTo>
                <a:lnTo>
                  <a:pt x="214515" y="297180"/>
                </a:lnTo>
                <a:lnTo>
                  <a:pt x="214515" y="25400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261966" y="1207274"/>
            <a:ext cx="214629" cy="297180"/>
          </a:xfrm>
          <a:custGeom>
            <a:avLst/>
            <a:gdLst/>
            <a:ahLst/>
            <a:cxnLst/>
            <a:rect l="l" t="t" r="r" b="b"/>
            <a:pathLst>
              <a:path w="214629" h="297180">
                <a:moveTo>
                  <a:pt x="214528" y="254000"/>
                </a:moveTo>
                <a:lnTo>
                  <a:pt x="46189" y="254000"/>
                </a:lnTo>
                <a:lnTo>
                  <a:pt x="46189" y="166370"/>
                </a:lnTo>
                <a:lnTo>
                  <a:pt x="190995" y="166370"/>
                </a:lnTo>
                <a:lnTo>
                  <a:pt x="190995" y="125730"/>
                </a:lnTo>
                <a:lnTo>
                  <a:pt x="46189" y="125730"/>
                </a:lnTo>
                <a:lnTo>
                  <a:pt x="46189" y="41910"/>
                </a:lnTo>
                <a:lnTo>
                  <a:pt x="208572" y="41910"/>
                </a:lnTo>
                <a:lnTo>
                  <a:pt x="208572" y="0"/>
                </a:lnTo>
                <a:lnTo>
                  <a:pt x="0" y="0"/>
                </a:lnTo>
                <a:lnTo>
                  <a:pt x="0" y="41910"/>
                </a:lnTo>
                <a:lnTo>
                  <a:pt x="0" y="125730"/>
                </a:lnTo>
                <a:lnTo>
                  <a:pt x="0" y="166370"/>
                </a:lnTo>
                <a:lnTo>
                  <a:pt x="0" y="254000"/>
                </a:lnTo>
                <a:lnTo>
                  <a:pt x="0" y="297180"/>
                </a:lnTo>
                <a:lnTo>
                  <a:pt x="214528" y="297180"/>
                </a:lnTo>
                <a:lnTo>
                  <a:pt x="214528" y="25400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84406" y="1190497"/>
            <a:ext cx="1539544" cy="31530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10488" y="1188453"/>
            <a:ext cx="1942211" cy="317347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697" y="2504948"/>
            <a:ext cx="4344385" cy="392938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73127" y="2504948"/>
            <a:ext cx="1567129" cy="315302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4606137" y="1207300"/>
            <a:ext cx="46355" cy="296545"/>
          </a:xfrm>
          <a:custGeom>
            <a:avLst/>
            <a:gdLst/>
            <a:ahLst/>
            <a:cxnLst/>
            <a:rect l="l" t="t" r="r" b="b"/>
            <a:pathLst>
              <a:path w="46354" h="296544">
                <a:moveTo>
                  <a:pt x="46177" y="0"/>
                </a:moveTo>
                <a:lnTo>
                  <a:pt x="0" y="0"/>
                </a:lnTo>
                <a:lnTo>
                  <a:pt x="0" y="296545"/>
                </a:lnTo>
                <a:lnTo>
                  <a:pt x="46177" y="296545"/>
                </a:lnTo>
                <a:lnTo>
                  <a:pt x="4617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726902" y="1207274"/>
            <a:ext cx="214629" cy="297180"/>
          </a:xfrm>
          <a:custGeom>
            <a:avLst/>
            <a:gdLst/>
            <a:ahLst/>
            <a:cxnLst/>
            <a:rect l="l" t="t" r="r" b="b"/>
            <a:pathLst>
              <a:path w="214629" h="297180">
                <a:moveTo>
                  <a:pt x="214528" y="254000"/>
                </a:moveTo>
                <a:lnTo>
                  <a:pt x="46189" y="254000"/>
                </a:lnTo>
                <a:lnTo>
                  <a:pt x="46189" y="166370"/>
                </a:lnTo>
                <a:lnTo>
                  <a:pt x="190995" y="166370"/>
                </a:lnTo>
                <a:lnTo>
                  <a:pt x="190995" y="125730"/>
                </a:lnTo>
                <a:lnTo>
                  <a:pt x="46189" y="125730"/>
                </a:lnTo>
                <a:lnTo>
                  <a:pt x="46189" y="41910"/>
                </a:lnTo>
                <a:lnTo>
                  <a:pt x="208572" y="41910"/>
                </a:lnTo>
                <a:lnTo>
                  <a:pt x="208572" y="0"/>
                </a:lnTo>
                <a:lnTo>
                  <a:pt x="0" y="0"/>
                </a:lnTo>
                <a:lnTo>
                  <a:pt x="0" y="41910"/>
                </a:lnTo>
                <a:lnTo>
                  <a:pt x="0" y="125730"/>
                </a:lnTo>
                <a:lnTo>
                  <a:pt x="0" y="166370"/>
                </a:lnTo>
                <a:lnTo>
                  <a:pt x="0" y="254000"/>
                </a:lnTo>
                <a:lnTo>
                  <a:pt x="0" y="297180"/>
                </a:lnTo>
                <a:lnTo>
                  <a:pt x="214528" y="297180"/>
                </a:lnTo>
                <a:lnTo>
                  <a:pt x="214528" y="25400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994440" y="1207274"/>
            <a:ext cx="214629" cy="297180"/>
          </a:xfrm>
          <a:custGeom>
            <a:avLst/>
            <a:gdLst/>
            <a:ahLst/>
            <a:cxnLst/>
            <a:rect l="l" t="t" r="r" b="b"/>
            <a:pathLst>
              <a:path w="214629" h="297180">
                <a:moveTo>
                  <a:pt x="214515" y="254000"/>
                </a:moveTo>
                <a:lnTo>
                  <a:pt x="46177" y="254000"/>
                </a:lnTo>
                <a:lnTo>
                  <a:pt x="46177" y="166370"/>
                </a:lnTo>
                <a:lnTo>
                  <a:pt x="190995" y="166370"/>
                </a:lnTo>
                <a:lnTo>
                  <a:pt x="190995" y="125730"/>
                </a:lnTo>
                <a:lnTo>
                  <a:pt x="46177" y="125730"/>
                </a:lnTo>
                <a:lnTo>
                  <a:pt x="46177" y="41910"/>
                </a:lnTo>
                <a:lnTo>
                  <a:pt x="208572" y="41910"/>
                </a:lnTo>
                <a:lnTo>
                  <a:pt x="208572" y="0"/>
                </a:lnTo>
                <a:lnTo>
                  <a:pt x="0" y="0"/>
                </a:lnTo>
                <a:lnTo>
                  <a:pt x="0" y="41910"/>
                </a:lnTo>
                <a:lnTo>
                  <a:pt x="0" y="125730"/>
                </a:lnTo>
                <a:lnTo>
                  <a:pt x="0" y="166370"/>
                </a:lnTo>
                <a:lnTo>
                  <a:pt x="0" y="254000"/>
                </a:lnTo>
                <a:lnTo>
                  <a:pt x="0" y="297180"/>
                </a:lnTo>
                <a:lnTo>
                  <a:pt x="214515" y="297180"/>
                </a:lnTo>
                <a:lnTo>
                  <a:pt x="214515" y="25400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5261966" y="1207274"/>
            <a:ext cx="214629" cy="297180"/>
          </a:xfrm>
          <a:custGeom>
            <a:avLst/>
            <a:gdLst/>
            <a:ahLst/>
            <a:cxnLst/>
            <a:rect l="l" t="t" r="r" b="b"/>
            <a:pathLst>
              <a:path w="214629" h="297180">
                <a:moveTo>
                  <a:pt x="214528" y="254000"/>
                </a:moveTo>
                <a:lnTo>
                  <a:pt x="46189" y="254000"/>
                </a:lnTo>
                <a:lnTo>
                  <a:pt x="46189" y="166370"/>
                </a:lnTo>
                <a:lnTo>
                  <a:pt x="190995" y="166370"/>
                </a:lnTo>
                <a:lnTo>
                  <a:pt x="190995" y="125730"/>
                </a:lnTo>
                <a:lnTo>
                  <a:pt x="46189" y="125730"/>
                </a:lnTo>
                <a:lnTo>
                  <a:pt x="46189" y="41910"/>
                </a:lnTo>
                <a:lnTo>
                  <a:pt x="208572" y="41910"/>
                </a:lnTo>
                <a:lnTo>
                  <a:pt x="208572" y="0"/>
                </a:lnTo>
                <a:lnTo>
                  <a:pt x="0" y="0"/>
                </a:lnTo>
                <a:lnTo>
                  <a:pt x="0" y="41910"/>
                </a:lnTo>
                <a:lnTo>
                  <a:pt x="0" y="125730"/>
                </a:lnTo>
                <a:lnTo>
                  <a:pt x="0" y="166370"/>
                </a:lnTo>
                <a:lnTo>
                  <a:pt x="0" y="254000"/>
                </a:lnTo>
                <a:lnTo>
                  <a:pt x="0" y="297180"/>
                </a:lnTo>
                <a:lnTo>
                  <a:pt x="214528" y="297180"/>
                </a:lnTo>
                <a:lnTo>
                  <a:pt x="214528" y="25400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9474" y="2743695"/>
            <a:ext cx="13201751" cy="3898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50" b="0" i="0">
                <a:solidFill>
                  <a:srgbClr val="332C2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3556" y="3414751"/>
            <a:ext cx="13513587" cy="3427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" marR="5080" indent="-12700" algn="ctr">
              <a:lnSpc>
                <a:spcPct val="100200"/>
              </a:lnSpc>
              <a:spcBef>
                <a:spcPts val="105"/>
              </a:spcBef>
            </a:pPr>
            <a:r>
              <a:rPr spc="25" dirty="0"/>
              <a:t>Normas</a:t>
            </a:r>
            <a:r>
              <a:rPr spc="-310" dirty="0"/>
              <a:t> </a:t>
            </a:r>
            <a:r>
              <a:rPr spc="240" dirty="0"/>
              <a:t>AP</a:t>
            </a:r>
            <a:r>
              <a:rPr spc="265" dirty="0"/>
              <a:t>A</a:t>
            </a:r>
            <a:r>
              <a:rPr spc="-310" dirty="0"/>
              <a:t> </a:t>
            </a:r>
            <a:r>
              <a:rPr spc="-350" dirty="0"/>
              <a:t>e</a:t>
            </a:r>
            <a:r>
              <a:rPr spc="-305" dirty="0"/>
              <a:t> </a:t>
            </a:r>
            <a:r>
              <a:rPr spc="320" dirty="0"/>
              <a:t>IEEE</a:t>
            </a:r>
            <a:r>
              <a:rPr spc="204" dirty="0"/>
              <a:t>:</a:t>
            </a:r>
            <a:r>
              <a:rPr spc="-310" dirty="0"/>
              <a:t> </a:t>
            </a:r>
            <a:r>
              <a:rPr spc="215" dirty="0"/>
              <a:t>Guía  </a:t>
            </a:r>
            <a:r>
              <a:rPr spc="100" dirty="0"/>
              <a:t>Profesional </a:t>
            </a:r>
            <a:r>
              <a:rPr spc="95" dirty="0"/>
              <a:t>para </a:t>
            </a:r>
            <a:r>
              <a:rPr spc="220" dirty="0"/>
              <a:t>la </a:t>
            </a:r>
            <a:r>
              <a:rPr spc="180" dirty="0"/>
              <a:t>Citación </a:t>
            </a:r>
            <a:r>
              <a:rPr spc="185" dirty="0"/>
              <a:t>y </a:t>
            </a:r>
            <a:r>
              <a:rPr spc="-1900" dirty="0"/>
              <a:t> </a:t>
            </a:r>
            <a:r>
              <a:rPr spc="55" dirty="0"/>
              <a:t>Referencia</a:t>
            </a:r>
            <a:r>
              <a:rPr spc="-310" dirty="0"/>
              <a:t> </a:t>
            </a:r>
            <a:r>
              <a:rPr spc="-50" dirty="0"/>
              <a:t>en</a:t>
            </a:r>
            <a:r>
              <a:rPr spc="-315" dirty="0"/>
              <a:t> </a:t>
            </a:r>
            <a:r>
              <a:rPr spc="220" dirty="0"/>
              <a:t>la</a:t>
            </a:r>
            <a:r>
              <a:rPr spc="-315" dirty="0"/>
              <a:t> </a:t>
            </a:r>
            <a:r>
              <a:rPr spc="110" dirty="0"/>
              <a:t>Investigación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7D812F2-139B-02D2-963C-F4D5C001F15C}"/>
              </a:ext>
            </a:extLst>
          </p:cNvPr>
          <p:cNvSpPr/>
          <p:nvPr/>
        </p:nvSpPr>
        <p:spPr>
          <a:xfrm>
            <a:off x="1454150" y="1187450"/>
            <a:ext cx="434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4227A83-E00A-572B-594C-FBC10F831330}"/>
              </a:ext>
            </a:extLst>
          </p:cNvPr>
          <p:cNvSpPr/>
          <p:nvPr/>
        </p:nvSpPr>
        <p:spPr>
          <a:xfrm>
            <a:off x="768350" y="2406650"/>
            <a:ext cx="7086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245D263-5AEF-1932-7457-1C191784E39D}"/>
              </a:ext>
            </a:extLst>
          </p:cNvPr>
          <p:cNvSpPr/>
          <p:nvPr/>
        </p:nvSpPr>
        <p:spPr>
          <a:xfrm>
            <a:off x="11588750" y="1165532"/>
            <a:ext cx="434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object 2"/>
          <p:cNvSpPr txBox="1"/>
          <p:nvPr/>
        </p:nvSpPr>
        <p:spPr>
          <a:xfrm>
            <a:off x="768350" y="1165532"/>
            <a:ext cx="15697200" cy="2307041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</a:pPr>
            <a:r>
              <a:rPr sz="3150" spc="-20" dirty="0">
                <a:solidFill>
                  <a:srgbClr val="332C2C"/>
                </a:solidFill>
                <a:latin typeface="Verdana"/>
                <a:cs typeface="Verdana"/>
              </a:rPr>
              <a:t>Las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b="1" spc="30" dirty="0">
                <a:latin typeface="Verdana"/>
                <a:cs typeface="Verdana"/>
              </a:rPr>
              <a:t>normas</a:t>
            </a:r>
            <a:r>
              <a:rPr sz="3150" b="1" spc="-280" dirty="0">
                <a:latin typeface="Verdana"/>
                <a:cs typeface="Verdana"/>
              </a:rPr>
              <a:t> </a:t>
            </a:r>
            <a:r>
              <a:rPr sz="3150" b="1" spc="140" dirty="0">
                <a:latin typeface="Verdana"/>
                <a:cs typeface="Verdana"/>
              </a:rPr>
              <a:t>APA</a:t>
            </a:r>
            <a:r>
              <a:rPr sz="3150" b="1" spc="-280" dirty="0">
                <a:latin typeface="Verdana"/>
                <a:cs typeface="Verdana"/>
              </a:rPr>
              <a:t> </a:t>
            </a:r>
            <a:r>
              <a:rPr sz="3150" spc="-16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3150" spc="-2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b="1" spc="-15" dirty="0">
                <a:latin typeface="Verdana"/>
                <a:cs typeface="Verdana"/>
              </a:rPr>
              <a:t>IEEE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25" dirty="0">
                <a:solidFill>
                  <a:srgbClr val="332C2C"/>
                </a:solidFill>
                <a:latin typeface="Verdana"/>
                <a:cs typeface="Verdana"/>
              </a:rPr>
              <a:t>son</a:t>
            </a:r>
            <a:r>
              <a:rPr sz="3150" spc="-2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esenciales</a:t>
            </a:r>
            <a:r>
              <a:rPr sz="3150" spc="-2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5" dirty="0">
                <a:solidFill>
                  <a:srgbClr val="332C2C"/>
                </a:solidFill>
                <a:latin typeface="Verdana"/>
                <a:cs typeface="Verdana"/>
              </a:rPr>
              <a:t>para</a:t>
            </a:r>
            <a:r>
              <a:rPr sz="3150" spc="-2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la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10" dirty="0">
                <a:solidFill>
                  <a:srgbClr val="332C2C"/>
                </a:solidFill>
                <a:latin typeface="Verdana"/>
                <a:cs typeface="Verdana"/>
              </a:rPr>
              <a:t>correcta</a:t>
            </a:r>
            <a:r>
              <a:rPr sz="3150" spc="-2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40" dirty="0">
                <a:latin typeface="Verdana"/>
                <a:cs typeface="Verdana"/>
              </a:rPr>
              <a:t>citación</a:t>
            </a:r>
            <a:r>
              <a:rPr sz="3150" spc="-280" dirty="0">
                <a:latin typeface="Verdana"/>
                <a:cs typeface="Verdana"/>
              </a:rPr>
              <a:t> </a:t>
            </a:r>
            <a:r>
              <a:rPr sz="3150" spc="-16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3150" spc="-2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referencia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75" dirty="0">
                <a:solidFill>
                  <a:srgbClr val="332C2C"/>
                </a:solidFill>
                <a:latin typeface="Verdana"/>
                <a:cs typeface="Verdana"/>
              </a:rPr>
              <a:t>en </a:t>
            </a:r>
            <a:r>
              <a:rPr sz="3150" spc="-10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rgbClr val="332C2C"/>
                </a:solidFill>
                <a:latin typeface="Verdana"/>
                <a:cs typeface="Verdana"/>
              </a:rPr>
              <a:t>trabajos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95" dirty="0">
                <a:solidFill>
                  <a:srgbClr val="332C2C"/>
                </a:solidFill>
                <a:latin typeface="Verdana"/>
                <a:cs typeface="Verdana"/>
              </a:rPr>
              <a:t>de</a:t>
            </a:r>
            <a:r>
              <a:rPr sz="3150" spc="-2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0" dirty="0">
                <a:solidFill>
                  <a:srgbClr val="332C2C"/>
                </a:solidFill>
                <a:latin typeface="Verdana"/>
                <a:cs typeface="Verdana"/>
              </a:rPr>
              <a:t>investigación.</a:t>
            </a:r>
            <a:r>
              <a:rPr sz="3150" spc="-2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5" dirty="0">
                <a:solidFill>
                  <a:srgbClr val="332C2C"/>
                </a:solidFill>
                <a:latin typeface="Verdana"/>
                <a:cs typeface="Verdana"/>
              </a:rPr>
              <a:t>Este</a:t>
            </a:r>
            <a:r>
              <a:rPr sz="3150" spc="-2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332C2C"/>
                </a:solidFill>
                <a:latin typeface="Verdana"/>
                <a:cs typeface="Verdana"/>
              </a:rPr>
              <a:t>documento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10" dirty="0">
                <a:solidFill>
                  <a:srgbClr val="332C2C"/>
                </a:solidFill>
                <a:latin typeface="Verdana"/>
                <a:cs typeface="Verdana"/>
              </a:rPr>
              <a:t>proporcionará</a:t>
            </a:r>
            <a:r>
              <a:rPr sz="3150" spc="-2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una</a:t>
            </a:r>
            <a:r>
              <a:rPr sz="3150" spc="-2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guía</a:t>
            </a:r>
            <a:r>
              <a:rPr sz="3150" spc="-2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" dirty="0">
                <a:solidFill>
                  <a:srgbClr val="332C2C"/>
                </a:solidFill>
                <a:latin typeface="Verdana"/>
                <a:cs typeface="Verdana"/>
              </a:rPr>
              <a:t>profesional </a:t>
            </a:r>
            <a:r>
              <a:rPr sz="3150" spc="-10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sobre </a:t>
            </a:r>
            <a:r>
              <a:rPr sz="3150" spc="120" dirty="0">
                <a:solidFill>
                  <a:srgbClr val="332C2C"/>
                </a:solidFill>
                <a:latin typeface="Verdana"/>
                <a:cs typeface="Verdana"/>
              </a:rPr>
              <a:t>cómo </a:t>
            </a:r>
            <a:r>
              <a:rPr sz="3150" spc="65" dirty="0">
                <a:solidFill>
                  <a:srgbClr val="332C2C"/>
                </a:solidFill>
                <a:latin typeface="Verdana"/>
                <a:cs typeface="Verdana"/>
              </a:rPr>
              <a:t>implementar </a:t>
            </a:r>
            <a:r>
              <a:rPr sz="3150" spc="-40" dirty="0">
                <a:solidFill>
                  <a:srgbClr val="332C2C"/>
                </a:solidFill>
                <a:latin typeface="Verdana"/>
                <a:cs typeface="Verdana"/>
              </a:rPr>
              <a:t>estas </a:t>
            </a:r>
            <a:r>
              <a:rPr sz="3150" spc="30" dirty="0">
                <a:solidFill>
                  <a:srgbClr val="332C2C"/>
                </a:solidFill>
                <a:latin typeface="Verdana"/>
                <a:cs typeface="Verdana"/>
              </a:rPr>
              <a:t>normas </a:t>
            </a:r>
            <a:r>
              <a:rPr sz="3150" spc="95" dirty="0">
                <a:solidFill>
                  <a:srgbClr val="332C2C"/>
                </a:solidFill>
                <a:latin typeface="Verdana"/>
                <a:cs typeface="Verdana"/>
              </a:rPr>
              <a:t>de </a:t>
            </a:r>
            <a:r>
              <a:rPr sz="3150" spc="20" dirty="0">
                <a:solidFill>
                  <a:srgbClr val="332C2C"/>
                </a:solidFill>
                <a:latin typeface="Verdana"/>
                <a:cs typeface="Verdana"/>
              </a:rPr>
              <a:t>manera </a:t>
            </a:r>
            <a:r>
              <a:rPr sz="3150" spc="-70" dirty="0">
                <a:solidFill>
                  <a:srgbClr val="332C2C"/>
                </a:solidFill>
                <a:latin typeface="Verdana"/>
                <a:cs typeface="Verdana"/>
              </a:rPr>
              <a:t>efectiva, </a:t>
            </a:r>
            <a:r>
              <a:rPr sz="3150" spc="25" dirty="0">
                <a:solidFill>
                  <a:srgbClr val="332C2C"/>
                </a:solidFill>
                <a:latin typeface="Verdana"/>
                <a:cs typeface="Verdana"/>
              </a:rPr>
              <a:t>asegurando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la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latin typeface="Verdana"/>
                <a:cs typeface="Verdana"/>
              </a:rPr>
              <a:t>i</a:t>
            </a:r>
            <a:r>
              <a:rPr sz="3150" spc="130" dirty="0">
                <a:latin typeface="Verdana"/>
                <a:cs typeface="Verdana"/>
              </a:rPr>
              <a:t>n</a:t>
            </a:r>
            <a:r>
              <a:rPr sz="3150" spc="-25" dirty="0">
                <a:latin typeface="Verdana"/>
                <a:cs typeface="Verdana"/>
              </a:rPr>
              <a:t>t</a:t>
            </a:r>
            <a:r>
              <a:rPr sz="3150" spc="20" dirty="0">
                <a:latin typeface="Verdana"/>
                <a:cs typeface="Verdana"/>
              </a:rPr>
              <a:t>e</a:t>
            </a:r>
            <a:r>
              <a:rPr sz="3150" spc="190" dirty="0">
                <a:latin typeface="Verdana"/>
                <a:cs typeface="Verdana"/>
              </a:rPr>
              <a:t>g</a:t>
            </a:r>
            <a:r>
              <a:rPr sz="3150" spc="-114" dirty="0">
                <a:latin typeface="Verdana"/>
                <a:cs typeface="Verdana"/>
              </a:rPr>
              <a:t>r</a:t>
            </a:r>
            <a:r>
              <a:rPr sz="3150" spc="-25" dirty="0">
                <a:latin typeface="Verdana"/>
                <a:cs typeface="Verdana"/>
              </a:rPr>
              <a:t>i</a:t>
            </a:r>
            <a:r>
              <a:rPr sz="3150" spc="165" dirty="0">
                <a:latin typeface="Verdana"/>
                <a:cs typeface="Verdana"/>
              </a:rPr>
              <a:t>d</a:t>
            </a:r>
            <a:r>
              <a:rPr sz="3150" spc="-40" dirty="0">
                <a:latin typeface="Verdana"/>
                <a:cs typeface="Verdana"/>
              </a:rPr>
              <a:t>a</a:t>
            </a:r>
            <a:r>
              <a:rPr sz="3150" spc="170" dirty="0">
                <a:latin typeface="Verdana"/>
                <a:cs typeface="Verdana"/>
              </a:rPr>
              <a:t>d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40" dirty="0">
                <a:latin typeface="Verdana"/>
                <a:cs typeface="Verdana"/>
              </a:rPr>
              <a:t>a</a:t>
            </a:r>
            <a:r>
              <a:rPr sz="3150" spc="125" dirty="0">
                <a:latin typeface="Verdana"/>
                <a:cs typeface="Verdana"/>
              </a:rPr>
              <a:t>c</a:t>
            </a:r>
            <a:r>
              <a:rPr sz="3150" spc="-40" dirty="0">
                <a:latin typeface="Verdana"/>
                <a:cs typeface="Verdana"/>
              </a:rPr>
              <a:t>a</a:t>
            </a:r>
            <a:r>
              <a:rPr sz="3150" spc="165" dirty="0">
                <a:latin typeface="Verdana"/>
                <a:cs typeface="Verdana"/>
              </a:rPr>
              <a:t>d</a:t>
            </a:r>
            <a:r>
              <a:rPr sz="3150" spc="20" dirty="0">
                <a:latin typeface="Verdana"/>
                <a:cs typeface="Verdana"/>
              </a:rPr>
              <a:t>é</a:t>
            </a:r>
            <a:r>
              <a:rPr sz="3150" spc="270" dirty="0">
                <a:latin typeface="Verdana"/>
                <a:cs typeface="Verdana"/>
              </a:rPr>
              <a:t>m</a:t>
            </a:r>
            <a:r>
              <a:rPr sz="3150" spc="-25" dirty="0">
                <a:latin typeface="Verdana"/>
                <a:cs typeface="Verdana"/>
              </a:rPr>
              <a:t>i</a:t>
            </a:r>
            <a:r>
              <a:rPr sz="3150" spc="125" dirty="0">
                <a:latin typeface="Verdana"/>
                <a:cs typeface="Verdana"/>
              </a:rPr>
              <a:t>c</a:t>
            </a:r>
            <a:r>
              <a:rPr sz="3150" spc="-35" dirty="0">
                <a:latin typeface="Verdana"/>
                <a:cs typeface="Verdana"/>
              </a:rPr>
              <a:t>a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-16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31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latin typeface="Verdana"/>
                <a:cs typeface="Verdana"/>
              </a:rPr>
              <a:t>c</a:t>
            </a:r>
            <a:r>
              <a:rPr sz="3150" spc="-25" dirty="0">
                <a:latin typeface="Verdana"/>
                <a:cs typeface="Verdana"/>
              </a:rPr>
              <a:t>l</a:t>
            </a:r>
            <a:r>
              <a:rPr sz="3150" spc="-40" dirty="0">
                <a:latin typeface="Verdana"/>
                <a:cs typeface="Verdana"/>
              </a:rPr>
              <a:t>a</a:t>
            </a:r>
            <a:r>
              <a:rPr sz="3150" spc="-114" dirty="0">
                <a:latin typeface="Verdana"/>
                <a:cs typeface="Verdana"/>
              </a:rPr>
              <a:t>r</a:t>
            </a:r>
            <a:r>
              <a:rPr sz="3150" spc="-25" dirty="0">
                <a:latin typeface="Verdana"/>
                <a:cs typeface="Verdana"/>
              </a:rPr>
              <a:t>i</a:t>
            </a:r>
            <a:r>
              <a:rPr sz="3150" spc="165" dirty="0">
                <a:latin typeface="Verdana"/>
                <a:cs typeface="Verdana"/>
              </a:rPr>
              <a:t>d</a:t>
            </a:r>
            <a:r>
              <a:rPr sz="3150" spc="-40" dirty="0">
                <a:latin typeface="Verdana"/>
                <a:cs typeface="Verdana"/>
              </a:rPr>
              <a:t>a</a:t>
            </a:r>
            <a:r>
              <a:rPr sz="3150" spc="170" dirty="0">
                <a:latin typeface="Verdana"/>
                <a:cs typeface="Verdana"/>
              </a:rPr>
              <a:t>d</a:t>
            </a:r>
            <a:r>
              <a:rPr sz="3150" spc="-285" dirty="0">
                <a:latin typeface="Verdana"/>
                <a:cs typeface="Verdana"/>
              </a:rPr>
              <a:t> </a:t>
            </a:r>
            <a:r>
              <a:rPr sz="31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3150" spc="135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31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3150" spc="-13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3150" spc="-11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31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31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31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31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ó</a:t>
            </a:r>
            <a:r>
              <a:rPr sz="3150" spc="135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31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31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3150" spc="-7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3150" spc="-114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3150" spc="27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31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ó</a:t>
            </a:r>
            <a:r>
              <a:rPr sz="3150" spc="13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3150" spc="-48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3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12300" y="1535024"/>
            <a:ext cx="74656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70" dirty="0"/>
              <a:t>Importancia</a:t>
            </a:r>
            <a:r>
              <a:rPr sz="5400" spc="-220" dirty="0"/>
              <a:t> </a:t>
            </a:r>
            <a:r>
              <a:rPr sz="5400" spc="-80" dirty="0"/>
              <a:t>de</a:t>
            </a:r>
            <a:r>
              <a:rPr sz="5400" spc="-215" dirty="0"/>
              <a:t> </a:t>
            </a:r>
            <a:r>
              <a:rPr sz="5400" spc="135" dirty="0"/>
              <a:t>la</a:t>
            </a:r>
            <a:r>
              <a:rPr sz="5400" spc="-215" dirty="0"/>
              <a:t> </a:t>
            </a:r>
            <a:r>
              <a:rPr sz="5400" spc="110" dirty="0"/>
              <a:t>Citación</a:t>
            </a:r>
            <a:endParaRPr sz="5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50297" y="3508590"/>
            <a:ext cx="1346987" cy="2758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34541" y="3935425"/>
            <a:ext cx="1389126" cy="2776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73572" y="4356315"/>
            <a:ext cx="1212634" cy="27586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076930" y="4784940"/>
            <a:ext cx="1054735" cy="3438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28270" y="5213565"/>
            <a:ext cx="2039772" cy="27586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4BC323AD-1095-9496-08EF-00B9FBA075A2}"/>
              </a:ext>
            </a:extLst>
          </p:cNvPr>
          <p:cNvSpPr/>
          <p:nvPr/>
        </p:nvSpPr>
        <p:spPr>
          <a:xfrm>
            <a:off x="9988549" y="3398875"/>
            <a:ext cx="1676401" cy="476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C58C046-1843-8AEA-2ACC-F2F8B50C7DD8}"/>
              </a:ext>
            </a:extLst>
          </p:cNvPr>
          <p:cNvSpPr/>
          <p:nvPr/>
        </p:nvSpPr>
        <p:spPr>
          <a:xfrm>
            <a:off x="11497284" y="4290438"/>
            <a:ext cx="1676401" cy="476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9694E65-3CE6-F51D-CD6A-B9929D0B3B25}"/>
              </a:ext>
            </a:extLst>
          </p:cNvPr>
          <p:cNvSpPr/>
          <p:nvPr/>
        </p:nvSpPr>
        <p:spPr>
          <a:xfrm>
            <a:off x="14054650" y="3922377"/>
            <a:ext cx="1676401" cy="476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B34B9B9-69ED-39A7-B66F-EA048F15C17B}"/>
              </a:ext>
            </a:extLst>
          </p:cNvPr>
          <p:cNvSpPr/>
          <p:nvPr/>
        </p:nvSpPr>
        <p:spPr>
          <a:xfrm>
            <a:off x="12248005" y="5113095"/>
            <a:ext cx="2464945" cy="476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1D313F3-E2A1-CB67-E1C1-D5113EDF642B}"/>
              </a:ext>
            </a:extLst>
          </p:cNvPr>
          <p:cNvSpPr/>
          <p:nvPr/>
        </p:nvSpPr>
        <p:spPr>
          <a:xfrm>
            <a:off x="15627047" y="4744069"/>
            <a:ext cx="1676401" cy="476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object 12"/>
          <p:cNvSpPr txBox="1"/>
          <p:nvPr/>
        </p:nvSpPr>
        <p:spPr>
          <a:xfrm>
            <a:off x="9541054" y="3436302"/>
            <a:ext cx="7537450" cy="34270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</a:pP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latin typeface="Verdana"/>
                <a:cs typeface="Verdana"/>
              </a:rPr>
              <a:t>c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90" dirty="0">
                <a:latin typeface="Verdana"/>
                <a:cs typeface="Verdana"/>
              </a:rPr>
              <a:t>c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50" dirty="0">
                <a:latin typeface="Verdana"/>
                <a:cs typeface="Verdana"/>
              </a:rPr>
              <a:t>ó</a:t>
            </a:r>
            <a:r>
              <a:rPr sz="2750" spc="120" dirty="0">
                <a:latin typeface="Verdana"/>
                <a:cs typeface="Verdana"/>
              </a:rPr>
              <a:t>n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ó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a 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que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permite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los 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lectores </a:t>
            </a:r>
            <a:r>
              <a:rPr sz="2750" spc="-40" dirty="0">
                <a:latin typeface="Verdana"/>
                <a:cs typeface="Verdana"/>
              </a:rPr>
              <a:t>veriﬁcar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las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latin typeface="Verdana"/>
                <a:cs typeface="Verdana"/>
              </a:rPr>
              <a:t>c</a:t>
            </a:r>
            <a:r>
              <a:rPr sz="2750" spc="-110" dirty="0">
                <a:latin typeface="Verdana"/>
                <a:cs typeface="Verdana"/>
              </a:rPr>
              <a:t>r</a:t>
            </a:r>
            <a:r>
              <a:rPr sz="2750" spc="20" dirty="0">
                <a:latin typeface="Verdana"/>
                <a:cs typeface="Verdana"/>
              </a:rPr>
              <a:t>é</a:t>
            </a:r>
            <a:r>
              <a:rPr sz="2750" spc="145" dirty="0">
                <a:latin typeface="Verdana"/>
                <a:cs typeface="Verdana"/>
              </a:rPr>
              <a:t>d</a:t>
            </a:r>
            <a:r>
              <a:rPr sz="2750" spc="-20" dirty="0">
                <a:latin typeface="Verdana"/>
                <a:cs typeface="Verdana"/>
              </a:rPr>
              <a:t>it</a:t>
            </a:r>
            <a:r>
              <a:rPr sz="2750" spc="55" dirty="0">
                <a:latin typeface="Verdana"/>
                <a:cs typeface="Verdana"/>
              </a:rPr>
              <a:t>o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á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latin typeface="Verdana"/>
                <a:cs typeface="Verdana"/>
              </a:rPr>
              <a:t>p</a:t>
            </a:r>
            <a:r>
              <a:rPr sz="2750" spc="-20" dirty="0">
                <a:latin typeface="Verdana"/>
                <a:cs typeface="Verdana"/>
              </a:rPr>
              <a:t>l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65" dirty="0">
                <a:latin typeface="Verdana"/>
                <a:cs typeface="Verdana"/>
              </a:rPr>
              <a:t>g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40" dirty="0">
                <a:latin typeface="Verdana"/>
                <a:cs typeface="Verdana"/>
              </a:rPr>
              <a:t>o  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 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establecer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la </a:t>
            </a:r>
            <a:r>
              <a:rPr sz="2750" spc="40" dirty="0">
                <a:latin typeface="Verdana"/>
                <a:cs typeface="Verdana"/>
              </a:rPr>
              <a:t>credibilidad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del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trabajo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o 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investigador.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27718" y="3517074"/>
            <a:ext cx="2153970" cy="2620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23935" y="4777790"/>
            <a:ext cx="2099538" cy="2776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4006" y="5208206"/>
            <a:ext cx="2009000" cy="2758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26322" y="6055931"/>
            <a:ext cx="1905101" cy="27588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49748" y="6054140"/>
            <a:ext cx="2660789" cy="34387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379803" y="1429499"/>
            <a:ext cx="71481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" dirty="0"/>
              <a:t>Normas</a:t>
            </a:r>
            <a:r>
              <a:rPr sz="6000" spc="-254" dirty="0"/>
              <a:t> </a:t>
            </a:r>
            <a:r>
              <a:rPr sz="6000" spc="20" dirty="0"/>
              <a:t>APA:</a:t>
            </a:r>
            <a:r>
              <a:rPr sz="6000" spc="-254" dirty="0"/>
              <a:t> </a:t>
            </a:r>
            <a:r>
              <a:rPr sz="6000" spc="20" dirty="0"/>
              <a:t>Resumen</a:t>
            </a:r>
            <a:endParaRPr sz="600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2F89124-517C-47CE-4689-0E3295A5838D}"/>
              </a:ext>
            </a:extLst>
          </p:cNvPr>
          <p:cNvSpPr/>
          <p:nvPr/>
        </p:nvSpPr>
        <p:spPr>
          <a:xfrm>
            <a:off x="8289517" y="3247712"/>
            <a:ext cx="6652033" cy="3457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2403221" y="3262949"/>
            <a:ext cx="13513587" cy="34270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024245" marR="5080">
              <a:lnSpc>
                <a:spcPct val="101600"/>
              </a:lnSpc>
              <a:spcBef>
                <a:spcPts val="50"/>
              </a:spcBef>
            </a:pPr>
            <a:r>
              <a:rPr spc="85" dirty="0"/>
              <a:t>L</a:t>
            </a:r>
            <a:r>
              <a:rPr spc="-35" dirty="0"/>
              <a:t>a</a:t>
            </a:r>
            <a:r>
              <a:rPr spc="-90" dirty="0"/>
              <a:t>s</a:t>
            </a:r>
            <a:r>
              <a:rPr spc="-245" dirty="0"/>
              <a:t> </a:t>
            </a:r>
            <a:r>
              <a:rPr spc="114" dirty="0">
                <a:solidFill>
                  <a:srgbClr val="000000"/>
                </a:solidFill>
              </a:rPr>
              <a:t>n</a:t>
            </a:r>
            <a:r>
              <a:rPr spc="50" dirty="0">
                <a:solidFill>
                  <a:srgbClr val="000000"/>
                </a:solidFill>
              </a:rPr>
              <a:t>o</a:t>
            </a:r>
            <a:r>
              <a:rPr spc="-95" dirty="0">
                <a:solidFill>
                  <a:srgbClr val="000000"/>
                </a:solidFill>
              </a:rPr>
              <a:t>r</a:t>
            </a:r>
            <a:r>
              <a:rPr spc="240" dirty="0">
                <a:solidFill>
                  <a:srgbClr val="000000"/>
                </a:solidFill>
              </a:rPr>
              <a:t>m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90" dirty="0">
                <a:solidFill>
                  <a:srgbClr val="000000"/>
                </a:solidFill>
              </a:rPr>
              <a:t>s</a:t>
            </a:r>
            <a:r>
              <a:rPr spc="-250" dirty="0">
                <a:solidFill>
                  <a:srgbClr val="000000"/>
                </a:solidFill>
              </a:rPr>
              <a:t> </a:t>
            </a:r>
            <a:r>
              <a:rPr spc="90" dirty="0">
                <a:solidFill>
                  <a:srgbClr val="000000"/>
                </a:solidFill>
              </a:rPr>
              <a:t>A</a:t>
            </a:r>
            <a:r>
              <a:rPr spc="195" dirty="0">
                <a:solidFill>
                  <a:srgbClr val="000000"/>
                </a:solidFill>
              </a:rPr>
              <a:t>P</a:t>
            </a:r>
            <a:r>
              <a:rPr spc="95" dirty="0">
                <a:solidFill>
                  <a:srgbClr val="000000"/>
                </a:solidFill>
              </a:rPr>
              <a:t>A</a:t>
            </a:r>
            <a:r>
              <a:rPr spc="-245" dirty="0">
                <a:solidFill>
                  <a:srgbClr val="000000"/>
                </a:solidFill>
              </a:rPr>
              <a:t> </a:t>
            </a:r>
            <a:r>
              <a:rPr spc="-95" dirty="0"/>
              <a:t>s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85" dirty="0"/>
              <a:t>c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30" dirty="0"/>
              <a:t>t</a:t>
            </a:r>
            <a:r>
              <a:rPr spc="-200" dirty="0"/>
              <a:t>r</a:t>
            </a:r>
            <a:r>
              <a:rPr spc="-35" dirty="0"/>
              <a:t>a</a:t>
            </a:r>
            <a:r>
              <a:rPr spc="120" dirty="0"/>
              <a:t>n</a:t>
            </a:r>
            <a:r>
              <a:rPr spc="-250" dirty="0"/>
              <a:t> </a:t>
            </a:r>
            <a:r>
              <a:rPr spc="20" dirty="0"/>
              <a:t>e</a:t>
            </a:r>
            <a:r>
              <a:rPr spc="120" dirty="0"/>
              <a:t>n</a:t>
            </a:r>
            <a:r>
              <a:rPr spc="-250" dirty="0"/>
              <a:t> </a:t>
            </a:r>
            <a:r>
              <a:rPr spc="-20" dirty="0"/>
              <a:t>la  </a:t>
            </a:r>
            <a:r>
              <a:rPr spc="25" dirty="0"/>
              <a:t>presentación </a:t>
            </a:r>
            <a:r>
              <a:rPr spc="-40" dirty="0"/>
              <a:t>clara </a:t>
            </a:r>
            <a:r>
              <a:rPr spc="-135" dirty="0"/>
              <a:t>y </a:t>
            </a:r>
            <a:r>
              <a:rPr spc="30" dirty="0"/>
              <a:t>concisa </a:t>
            </a:r>
            <a:r>
              <a:rPr spc="85" dirty="0"/>
              <a:t>de </a:t>
            </a:r>
            <a:r>
              <a:rPr spc="-25" dirty="0"/>
              <a:t>la </a:t>
            </a:r>
            <a:r>
              <a:rPr spc="-20" dirty="0"/>
              <a:t> i</a:t>
            </a:r>
            <a:r>
              <a:rPr spc="114" dirty="0"/>
              <a:t>n</a:t>
            </a:r>
            <a:r>
              <a:rPr spc="-60" dirty="0"/>
              <a:t>f</a:t>
            </a:r>
            <a:r>
              <a:rPr spc="50" dirty="0"/>
              <a:t>o</a:t>
            </a:r>
            <a:r>
              <a:rPr spc="-95" dirty="0"/>
              <a:t>r</a:t>
            </a:r>
            <a:r>
              <a:rPr spc="240" dirty="0"/>
              <a:t>m</a:t>
            </a:r>
            <a:r>
              <a:rPr spc="-35" dirty="0"/>
              <a:t>a</a:t>
            </a:r>
            <a:r>
              <a:rPr spc="90" dirty="0"/>
              <a:t>c</a:t>
            </a:r>
            <a:r>
              <a:rPr spc="-20" dirty="0"/>
              <a:t>i</a:t>
            </a:r>
            <a:r>
              <a:rPr spc="50" dirty="0"/>
              <a:t>ó</a:t>
            </a:r>
            <a:r>
              <a:rPr spc="114" dirty="0"/>
              <a:t>n</a:t>
            </a:r>
            <a:r>
              <a:rPr spc="-420" dirty="0"/>
              <a:t>.</a:t>
            </a:r>
            <a:r>
              <a:rPr spc="-250" dirty="0"/>
              <a:t> </a:t>
            </a:r>
            <a:r>
              <a:rPr spc="-335" dirty="0"/>
              <a:t>I</a:t>
            </a:r>
            <a:r>
              <a:rPr spc="114" dirty="0"/>
              <a:t>n</a:t>
            </a:r>
            <a:r>
              <a:rPr spc="90" dirty="0"/>
              <a:t>c</a:t>
            </a:r>
            <a:r>
              <a:rPr spc="-20" dirty="0"/>
              <a:t>l</a:t>
            </a:r>
            <a:r>
              <a:rPr spc="105" dirty="0"/>
              <a:t>u</a:t>
            </a:r>
            <a:r>
              <a:rPr spc="-180" dirty="0"/>
              <a:t>y</a:t>
            </a:r>
            <a:r>
              <a:rPr spc="20" dirty="0"/>
              <a:t>e</a:t>
            </a:r>
            <a:r>
              <a:rPr spc="120" dirty="0"/>
              <a:t>n</a:t>
            </a:r>
            <a:r>
              <a:rPr spc="-250" dirty="0"/>
              <a:t> </a:t>
            </a:r>
            <a:r>
              <a:rPr spc="140" dirty="0"/>
              <a:t>p</a:t>
            </a:r>
            <a:r>
              <a:rPr spc="-35" dirty="0"/>
              <a:t>a</a:t>
            </a:r>
            <a:r>
              <a:rPr spc="105" dirty="0"/>
              <a:t>u</a:t>
            </a:r>
            <a:r>
              <a:rPr spc="30" dirty="0"/>
              <a:t>t</a:t>
            </a:r>
            <a:r>
              <a:rPr spc="-35" dirty="0"/>
              <a:t>a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140" dirty="0"/>
              <a:t>p</a:t>
            </a:r>
            <a:r>
              <a:rPr spc="-35" dirty="0"/>
              <a:t>a</a:t>
            </a:r>
            <a:r>
              <a:rPr spc="-200" dirty="0"/>
              <a:t>r</a:t>
            </a:r>
            <a:r>
              <a:rPr spc="-30" dirty="0"/>
              <a:t>a</a:t>
            </a:r>
            <a:r>
              <a:rPr spc="-250" dirty="0"/>
              <a:t> </a:t>
            </a:r>
            <a:r>
              <a:rPr spc="-20" dirty="0"/>
              <a:t>la  </a:t>
            </a:r>
            <a:r>
              <a:rPr spc="-60" dirty="0">
                <a:solidFill>
                  <a:srgbClr val="000000"/>
                </a:solidFill>
              </a:rPr>
              <a:t>f</a:t>
            </a:r>
            <a:r>
              <a:rPr spc="50" dirty="0">
                <a:solidFill>
                  <a:srgbClr val="000000"/>
                </a:solidFill>
              </a:rPr>
              <a:t>o</a:t>
            </a:r>
            <a:r>
              <a:rPr spc="-95" dirty="0">
                <a:solidFill>
                  <a:srgbClr val="000000"/>
                </a:solidFill>
              </a:rPr>
              <a:t>r</a:t>
            </a:r>
            <a:r>
              <a:rPr spc="240" dirty="0">
                <a:solidFill>
                  <a:srgbClr val="000000"/>
                </a:solidFill>
              </a:rPr>
              <a:t>m</a:t>
            </a:r>
            <a:r>
              <a:rPr spc="105" dirty="0">
                <a:solidFill>
                  <a:srgbClr val="000000"/>
                </a:solidFill>
              </a:rPr>
              <a:t>u</a:t>
            </a:r>
            <a:r>
              <a:rPr spc="-20" dirty="0">
                <a:solidFill>
                  <a:srgbClr val="000000"/>
                </a:solidFill>
              </a:rPr>
              <a:t>l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90" dirty="0">
                <a:solidFill>
                  <a:srgbClr val="000000"/>
                </a:solidFill>
              </a:rPr>
              <a:t>c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50" dirty="0">
                <a:solidFill>
                  <a:srgbClr val="000000"/>
                </a:solidFill>
              </a:rPr>
              <a:t>ó</a:t>
            </a:r>
            <a:r>
              <a:rPr spc="120" dirty="0">
                <a:solidFill>
                  <a:srgbClr val="000000"/>
                </a:solidFill>
              </a:rPr>
              <a:t>n</a:t>
            </a:r>
            <a:r>
              <a:rPr spc="-245" dirty="0">
                <a:solidFill>
                  <a:srgbClr val="000000"/>
                </a:solidFill>
              </a:rPr>
              <a:t> </a:t>
            </a:r>
            <a:r>
              <a:rPr spc="145" dirty="0"/>
              <a:t>d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90" dirty="0"/>
              <a:t>c</a:t>
            </a:r>
            <a:r>
              <a:rPr spc="-20" dirty="0"/>
              <a:t>i</a:t>
            </a:r>
            <a:r>
              <a:rPr spc="30" dirty="0"/>
              <a:t>t</a:t>
            </a:r>
            <a:r>
              <a:rPr spc="-35" dirty="0"/>
              <a:t>a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20" dirty="0"/>
              <a:t>e</a:t>
            </a:r>
            <a:r>
              <a:rPr spc="120" dirty="0"/>
              <a:t>n</a:t>
            </a:r>
            <a:r>
              <a:rPr spc="-250" dirty="0"/>
              <a:t> </a:t>
            </a:r>
            <a:r>
              <a:rPr spc="20" dirty="0"/>
              <a:t>e</a:t>
            </a:r>
            <a:r>
              <a:rPr spc="-15" dirty="0"/>
              <a:t>l</a:t>
            </a:r>
            <a:r>
              <a:rPr spc="-250" dirty="0"/>
              <a:t> </a:t>
            </a:r>
            <a:r>
              <a:rPr spc="-20" dirty="0"/>
              <a:t>te</a:t>
            </a:r>
            <a:r>
              <a:rPr spc="-165" dirty="0"/>
              <a:t>x</a:t>
            </a:r>
            <a:r>
              <a:rPr spc="-20" dirty="0"/>
              <a:t>t</a:t>
            </a:r>
            <a:r>
              <a:rPr spc="55" dirty="0"/>
              <a:t>o</a:t>
            </a:r>
            <a:r>
              <a:rPr spc="-250" dirty="0"/>
              <a:t> </a:t>
            </a:r>
            <a:r>
              <a:rPr spc="-135" dirty="0"/>
              <a:t>y</a:t>
            </a:r>
            <a:r>
              <a:rPr spc="-250" dirty="0"/>
              <a:t> </a:t>
            </a:r>
            <a:r>
              <a:rPr spc="-20" dirty="0"/>
              <a:t>la  </a:t>
            </a:r>
            <a:r>
              <a:rPr spc="15" dirty="0">
                <a:solidFill>
                  <a:srgbClr val="000000"/>
                </a:solidFill>
              </a:rPr>
              <a:t>elaboración </a:t>
            </a:r>
            <a:r>
              <a:rPr spc="85" dirty="0"/>
              <a:t>de </a:t>
            </a:r>
            <a:r>
              <a:rPr spc="-25" dirty="0"/>
              <a:t>la </a:t>
            </a:r>
            <a:r>
              <a:rPr spc="-30" dirty="0"/>
              <a:t>lista </a:t>
            </a:r>
            <a:r>
              <a:rPr spc="85" dirty="0"/>
              <a:t>de </a:t>
            </a:r>
            <a:r>
              <a:rPr spc="-50" dirty="0"/>
              <a:t>referencias. </a:t>
            </a:r>
            <a:r>
              <a:rPr spc="-5" dirty="0"/>
              <a:t>Es </a:t>
            </a:r>
            <a:r>
              <a:rPr dirty="0"/>
              <a:t> </a:t>
            </a:r>
            <a:r>
              <a:rPr spc="110" dirty="0"/>
              <a:t>c</a:t>
            </a:r>
            <a:r>
              <a:rPr spc="-75" dirty="0"/>
              <a:t>r</a:t>
            </a:r>
            <a:r>
              <a:rPr spc="105" dirty="0"/>
              <a:t>u</a:t>
            </a:r>
            <a:r>
              <a:rPr spc="90" dirty="0"/>
              <a:t>c</a:t>
            </a:r>
            <a:r>
              <a:rPr spc="-20" dirty="0"/>
              <a:t>i</a:t>
            </a:r>
            <a:r>
              <a:rPr spc="-35" dirty="0"/>
              <a:t>a</a:t>
            </a:r>
            <a:r>
              <a:rPr spc="-15" dirty="0"/>
              <a:t>l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20" dirty="0"/>
              <a:t>e</a:t>
            </a:r>
            <a:r>
              <a:rPr spc="165" dirty="0"/>
              <a:t>g</a:t>
            </a:r>
            <a:r>
              <a:rPr spc="105" dirty="0"/>
              <a:t>u</a:t>
            </a:r>
            <a:r>
              <a:rPr spc="-20" dirty="0"/>
              <a:t>i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20" dirty="0"/>
              <a:t>e</a:t>
            </a:r>
            <a:r>
              <a:rPr spc="-95" dirty="0"/>
              <a:t>s</a:t>
            </a:r>
            <a:r>
              <a:rPr spc="30" dirty="0"/>
              <a:t>t</a:t>
            </a:r>
            <a:r>
              <a:rPr spc="-35" dirty="0"/>
              <a:t>a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114" dirty="0"/>
              <a:t>n</a:t>
            </a:r>
            <a:r>
              <a:rPr spc="50" dirty="0"/>
              <a:t>o</a:t>
            </a:r>
            <a:r>
              <a:rPr spc="-95" dirty="0"/>
              <a:t>r</a:t>
            </a:r>
            <a:r>
              <a:rPr spc="240" dirty="0"/>
              <a:t>m</a:t>
            </a:r>
            <a:r>
              <a:rPr spc="-35" dirty="0"/>
              <a:t>a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140" dirty="0"/>
              <a:t>p</a:t>
            </a:r>
            <a:r>
              <a:rPr spc="-35" dirty="0"/>
              <a:t>a</a:t>
            </a:r>
            <a:r>
              <a:rPr spc="-200" dirty="0"/>
              <a:t>r</a:t>
            </a:r>
            <a:r>
              <a:rPr spc="-30" dirty="0"/>
              <a:t>a</a:t>
            </a:r>
            <a:r>
              <a:rPr spc="-250" dirty="0"/>
              <a:t> </a:t>
            </a:r>
            <a:r>
              <a:rPr spc="240" dirty="0"/>
              <a:t>m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-20" dirty="0"/>
              <a:t>t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20" dirty="0"/>
              <a:t>e</a:t>
            </a:r>
            <a:r>
              <a:rPr spc="-65" dirty="0"/>
              <a:t>r  </a:t>
            </a:r>
            <a:r>
              <a:rPr spc="-20" dirty="0"/>
              <a:t>l</a:t>
            </a:r>
            <a:r>
              <a:rPr spc="-30" dirty="0"/>
              <a:t>a</a:t>
            </a:r>
            <a:r>
              <a:rPr spc="-245" dirty="0"/>
              <a:t> </a:t>
            </a:r>
            <a:r>
              <a:rPr spc="85" dirty="0">
                <a:solidFill>
                  <a:srgbClr val="000000"/>
                </a:solidFill>
              </a:rPr>
              <a:t>c</a:t>
            </a:r>
            <a:r>
              <a:rPr spc="50" dirty="0">
                <a:solidFill>
                  <a:srgbClr val="000000"/>
                </a:solidFill>
              </a:rPr>
              <a:t>o</a:t>
            </a:r>
            <a:r>
              <a:rPr spc="114" dirty="0">
                <a:solidFill>
                  <a:srgbClr val="000000"/>
                </a:solidFill>
              </a:rPr>
              <a:t>h</a:t>
            </a:r>
            <a:r>
              <a:rPr spc="20" dirty="0">
                <a:solidFill>
                  <a:srgbClr val="000000"/>
                </a:solidFill>
              </a:rPr>
              <a:t>e</a:t>
            </a:r>
            <a:r>
              <a:rPr spc="-110" dirty="0">
                <a:solidFill>
                  <a:srgbClr val="000000"/>
                </a:solidFill>
              </a:rPr>
              <a:t>r</a:t>
            </a:r>
            <a:r>
              <a:rPr spc="20" dirty="0">
                <a:solidFill>
                  <a:srgbClr val="000000"/>
                </a:solidFill>
              </a:rPr>
              <a:t>e</a:t>
            </a:r>
            <a:r>
              <a:rPr spc="114" dirty="0">
                <a:solidFill>
                  <a:srgbClr val="000000"/>
                </a:solidFill>
              </a:rPr>
              <a:t>n</a:t>
            </a:r>
            <a:r>
              <a:rPr spc="90" dirty="0">
                <a:solidFill>
                  <a:srgbClr val="000000"/>
                </a:solidFill>
              </a:rPr>
              <a:t>c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-30" dirty="0">
                <a:solidFill>
                  <a:srgbClr val="000000"/>
                </a:solidFill>
              </a:rPr>
              <a:t>a</a:t>
            </a:r>
            <a:r>
              <a:rPr spc="-245" dirty="0">
                <a:solidFill>
                  <a:srgbClr val="000000"/>
                </a:solidFill>
              </a:rPr>
              <a:t> </a:t>
            </a:r>
            <a:r>
              <a:rPr spc="-135" dirty="0"/>
              <a:t>y</a:t>
            </a:r>
            <a:r>
              <a:rPr spc="-250" dirty="0"/>
              <a:t> </a:t>
            </a:r>
            <a:r>
              <a:rPr spc="-20" dirty="0"/>
              <a:t>l</a:t>
            </a:r>
            <a:r>
              <a:rPr spc="-30" dirty="0"/>
              <a:t>a</a:t>
            </a:r>
            <a:r>
              <a:rPr spc="-245" dirty="0"/>
              <a:t> </a:t>
            </a:r>
            <a:r>
              <a:rPr spc="145" dirty="0">
                <a:solidFill>
                  <a:srgbClr val="000000"/>
                </a:solidFill>
              </a:rPr>
              <a:t>p</a:t>
            </a:r>
            <a:r>
              <a:rPr spc="-110" dirty="0">
                <a:solidFill>
                  <a:srgbClr val="000000"/>
                </a:solidFill>
              </a:rPr>
              <a:t>r</a:t>
            </a:r>
            <a:r>
              <a:rPr spc="50" dirty="0">
                <a:solidFill>
                  <a:srgbClr val="000000"/>
                </a:solidFill>
              </a:rPr>
              <a:t>o</a:t>
            </a:r>
            <a:r>
              <a:rPr spc="-60" dirty="0">
                <a:solidFill>
                  <a:srgbClr val="000000"/>
                </a:solidFill>
              </a:rPr>
              <a:t>f</a:t>
            </a:r>
            <a:r>
              <a:rPr spc="20" dirty="0">
                <a:solidFill>
                  <a:srgbClr val="000000"/>
                </a:solidFill>
              </a:rPr>
              <a:t>e</a:t>
            </a:r>
            <a:r>
              <a:rPr spc="-95" dirty="0">
                <a:solidFill>
                  <a:srgbClr val="000000"/>
                </a:solidFill>
              </a:rPr>
              <a:t>s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50" dirty="0">
                <a:solidFill>
                  <a:srgbClr val="000000"/>
                </a:solidFill>
              </a:rPr>
              <a:t>o</a:t>
            </a:r>
            <a:r>
              <a:rPr spc="114" dirty="0">
                <a:solidFill>
                  <a:srgbClr val="000000"/>
                </a:solidFill>
              </a:rPr>
              <a:t>n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20" dirty="0">
                <a:solidFill>
                  <a:srgbClr val="000000"/>
                </a:solidFill>
              </a:rPr>
              <a:t>li</a:t>
            </a:r>
            <a:r>
              <a:rPr spc="145" dirty="0">
                <a:solidFill>
                  <a:srgbClr val="000000"/>
                </a:solidFill>
              </a:rPr>
              <a:t>d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150" dirty="0">
                <a:solidFill>
                  <a:srgbClr val="000000"/>
                </a:solidFill>
              </a:rPr>
              <a:t>d</a:t>
            </a:r>
            <a:r>
              <a:rPr spc="-245" dirty="0">
                <a:solidFill>
                  <a:srgbClr val="000000"/>
                </a:solidFill>
              </a:rPr>
              <a:t> </a:t>
            </a:r>
            <a:r>
              <a:rPr spc="20" dirty="0"/>
              <a:t>e</a:t>
            </a:r>
            <a:r>
              <a:rPr spc="120" dirty="0"/>
              <a:t>n</a:t>
            </a:r>
            <a:r>
              <a:rPr spc="-250" dirty="0"/>
              <a:t> </a:t>
            </a:r>
            <a:r>
              <a:rPr spc="-20" dirty="0"/>
              <a:t>l</a:t>
            </a:r>
            <a:r>
              <a:rPr spc="50" dirty="0"/>
              <a:t>o</a:t>
            </a:r>
            <a:r>
              <a:rPr spc="-70" dirty="0"/>
              <a:t>s  </a:t>
            </a:r>
            <a:r>
              <a:rPr spc="145" dirty="0"/>
              <a:t>d</a:t>
            </a:r>
            <a:r>
              <a:rPr spc="50" dirty="0"/>
              <a:t>o</a:t>
            </a:r>
            <a:r>
              <a:rPr spc="110" dirty="0"/>
              <a:t>c</a:t>
            </a:r>
            <a:r>
              <a:rPr spc="105" dirty="0"/>
              <a:t>u</a:t>
            </a:r>
            <a:r>
              <a:rPr spc="240" dirty="0"/>
              <a:t>m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-20" dirty="0"/>
              <a:t>t</a:t>
            </a:r>
            <a:r>
              <a:rPr spc="50" dirty="0"/>
              <a:t>o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10" dirty="0"/>
              <a:t>c</a:t>
            </a:r>
            <a:r>
              <a:rPr spc="-35" dirty="0"/>
              <a:t>a</a:t>
            </a:r>
            <a:r>
              <a:rPr spc="145" dirty="0"/>
              <a:t>d</a:t>
            </a:r>
            <a:r>
              <a:rPr spc="20" dirty="0"/>
              <a:t>é</a:t>
            </a:r>
            <a:r>
              <a:rPr spc="240" dirty="0"/>
              <a:t>m</a:t>
            </a:r>
            <a:r>
              <a:rPr spc="-20" dirty="0"/>
              <a:t>i</a:t>
            </a:r>
            <a:r>
              <a:rPr spc="85" dirty="0"/>
              <a:t>c</a:t>
            </a:r>
            <a:r>
              <a:rPr spc="50" dirty="0"/>
              <a:t>o</a:t>
            </a:r>
            <a:r>
              <a:rPr spc="-95" dirty="0"/>
              <a:t>s</a:t>
            </a:r>
            <a:r>
              <a:rPr spc="-42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27718" y="3517925"/>
            <a:ext cx="2200262" cy="2611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46999" y="4350956"/>
            <a:ext cx="1714360" cy="3438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51032" y="4350956"/>
            <a:ext cx="1829104" cy="3438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83203" y="5206415"/>
            <a:ext cx="1699272" cy="2776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70604" y="6055931"/>
            <a:ext cx="1540738" cy="34208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379803" y="1429499"/>
            <a:ext cx="729995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85" dirty="0">
                <a:latin typeface="Cambria"/>
                <a:cs typeface="Cambria"/>
              </a:rPr>
              <a:t>Norma</a:t>
            </a:r>
            <a:r>
              <a:rPr sz="6000" spc="-130" dirty="0">
                <a:latin typeface="Cambria"/>
                <a:cs typeface="Cambria"/>
              </a:rPr>
              <a:t>s</a:t>
            </a:r>
            <a:r>
              <a:rPr sz="6000" spc="-190" dirty="0">
                <a:latin typeface="Cambria"/>
                <a:cs typeface="Cambria"/>
              </a:rPr>
              <a:t> </a:t>
            </a:r>
            <a:r>
              <a:rPr sz="6000" spc="-210" dirty="0">
                <a:latin typeface="Cambria"/>
                <a:cs typeface="Cambria"/>
              </a:rPr>
              <a:t>IEEE</a:t>
            </a:r>
            <a:r>
              <a:rPr sz="6000" spc="-105" dirty="0">
                <a:latin typeface="Cambria"/>
                <a:cs typeface="Cambria"/>
              </a:rPr>
              <a:t>:</a:t>
            </a:r>
            <a:r>
              <a:rPr sz="6000" spc="-185" dirty="0">
                <a:latin typeface="Cambria"/>
                <a:cs typeface="Cambria"/>
              </a:rPr>
              <a:t> </a:t>
            </a:r>
            <a:r>
              <a:rPr sz="6000" spc="-145" dirty="0">
                <a:latin typeface="Cambria"/>
                <a:cs typeface="Cambria"/>
              </a:rPr>
              <a:t>Resumen</a:t>
            </a:r>
            <a:endParaRPr sz="6000">
              <a:latin typeface="Cambria"/>
              <a:cs typeface="Cambria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508CA1F-4A69-B8A1-1B39-C25451CE2ED3}"/>
              </a:ext>
            </a:extLst>
          </p:cNvPr>
          <p:cNvSpPr/>
          <p:nvPr/>
        </p:nvSpPr>
        <p:spPr>
          <a:xfrm>
            <a:off x="7965905" y="3120312"/>
            <a:ext cx="5246370" cy="3474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2166175" y="3172434"/>
            <a:ext cx="13513587" cy="34270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024245" marR="5080">
              <a:lnSpc>
                <a:spcPct val="101600"/>
              </a:lnSpc>
              <a:spcBef>
                <a:spcPts val="50"/>
              </a:spcBef>
            </a:pPr>
            <a:r>
              <a:rPr spc="85" dirty="0"/>
              <a:t>L</a:t>
            </a:r>
            <a:r>
              <a:rPr spc="-35" dirty="0"/>
              <a:t>a</a:t>
            </a:r>
            <a:r>
              <a:rPr spc="-90" dirty="0"/>
              <a:t>s</a:t>
            </a:r>
            <a:r>
              <a:rPr spc="-245" dirty="0"/>
              <a:t> </a:t>
            </a:r>
            <a:r>
              <a:rPr spc="114" dirty="0">
                <a:solidFill>
                  <a:srgbClr val="000000"/>
                </a:solidFill>
              </a:rPr>
              <a:t>n</a:t>
            </a:r>
            <a:r>
              <a:rPr spc="50" dirty="0">
                <a:solidFill>
                  <a:srgbClr val="000000"/>
                </a:solidFill>
              </a:rPr>
              <a:t>o</a:t>
            </a:r>
            <a:r>
              <a:rPr spc="-95" dirty="0">
                <a:solidFill>
                  <a:srgbClr val="000000"/>
                </a:solidFill>
              </a:rPr>
              <a:t>r</a:t>
            </a:r>
            <a:r>
              <a:rPr spc="240" dirty="0">
                <a:solidFill>
                  <a:srgbClr val="000000"/>
                </a:solidFill>
              </a:rPr>
              <a:t>m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90" dirty="0">
                <a:solidFill>
                  <a:srgbClr val="000000"/>
                </a:solidFill>
              </a:rPr>
              <a:t>s</a:t>
            </a:r>
            <a:r>
              <a:rPr spc="-250" dirty="0">
                <a:solidFill>
                  <a:srgbClr val="000000"/>
                </a:solidFill>
              </a:rPr>
              <a:t> </a:t>
            </a:r>
            <a:r>
              <a:rPr spc="-335" dirty="0">
                <a:solidFill>
                  <a:srgbClr val="000000"/>
                </a:solidFill>
              </a:rPr>
              <a:t>I</a:t>
            </a:r>
            <a:r>
              <a:rPr spc="95" dirty="0">
                <a:solidFill>
                  <a:srgbClr val="000000"/>
                </a:solidFill>
              </a:rPr>
              <a:t>EE</a:t>
            </a:r>
            <a:r>
              <a:rPr spc="100" dirty="0">
                <a:solidFill>
                  <a:srgbClr val="000000"/>
                </a:solidFill>
              </a:rPr>
              <a:t>E</a:t>
            </a:r>
            <a:r>
              <a:rPr spc="-245" dirty="0">
                <a:solidFill>
                  <a:srgbClr val="000000"/>
                </a:solidFill>
              </a:rPr>
              <a:t> </a:t>
            </a:r>
            <a:r>
              <a:rPr spc="-95" dirty="0"/>
              <a:t>s</a:t>
            </a:r>
            <a:r>
              <a:rPr spc="50" dirty="0"/>
              <a:t>o</a:t>
            </a:r>
            <a:r>
              <a:rPr spc="120" dirty="0"/>
              <a:t>n</a:t>
            </a:r>
            <a:r>
              <a:rPr spc="-250" dirty="0"/>
              <a:t> </a:t>
            </a:r>
            <a:r>
              <a:rPr spc="105" dirty="0"/>
              <a:t>u</a:t>
            </a:r>
            <a:r>
              <a:rPr spc="30" dirty="0"/>
              <a:t>t</a:t>
            </a:r>
            <a:r>
              <a:rPr spc="-20" dirty="0"/>
              <a:t>ili</a:t>
            </a:r>
            <a:r>
              <a:rPr spc="-45" dirty="0"/>
              <a:t>z</a:t>
            </a:r>
            <a:r>
              <a:rPr spc="-35" dirty="0"/>
              <a:t>a</a:t>
            </a:r>
            <a:r>
              <a:rPr spc="145" dirty="0"/>
              <a:t>d</a:t>
            </a:r>
            <a:r>
              <a:rPr spc="-35" dirty="0"/>
              <a:t>a</a:t>
            </a:r>
            <a:r>
              <a:rPr spc="-70" dirty="0"/>
              <a:t>s  </a:t>
            </a:r>
            <a:r>
              <a:rPr spc="145" dirty="0"/>
              <a:t>p</a:t>
            </a:r>
            <a:r>
              <a:rPr spc="-95" dirty="0"/>
              <a:t>r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90" dirty="0"/>
              <a:t>c</a:t>
            </a:r>
            <a:r>
              <a:rPr spc="-20" dirty="0"/>
              <a:t>i</a:t>
            </a:r>
            <a:r>
              <a:rPr spc="140" dirty="0"/>
              <a:t>p</a:t>
            </a:r>
            <a:r>
              <a:rPr spc="-35" dirty="0"/>
              <a:t>a</a:t>
            </a:r>
            <a:r>
              <a:rPr spc="-20" dirty="0"/>
              <a:t>l</a:t>
            </a:r>
            <a:r>
              <a:rPr spc="240" dirty="0"/>
              <a:t>m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-20" dirty="0"/>
              <a:t>t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20" dirty="0"/>
              <a:t>e</a:t>
            </a:r>
            <a:r>
              <a:rPr spc="120" dirty="0"/>
              <a:t>n</a:t>
            </a:r>
            <a:r>
              <a:rPr spc="-250" dirty="0"/>
              <a:t> </a:t>
            </a:r>
            <a:r>
              <a:rPr spc="20" dirty="0"/>
              <a:t>e</a:t>
            </a:r>
            <a:r>
              <a:rPr spc="-15" dirty="0"/>
              <a:t>l</a:t>
            </a:r>
            <a:r>
              <a:rPr spc="-250" dirty="0"/>
              <a:t> </a:t>
            </a:r>
            <a:r>
              <a:rPr spc="-35" dirty="0"/>
              <a:t>á</a:t>
            </a:r>
            <a:r>
              <a:rPr spc="240" dirty="0"/>
              <a:t>m</a:t>
            </a:r>
            <a:r>
              <a:rPr spc="145" dirty="0"/>
              <a:t>b</a:t>
            </a:r>
            <a:r>
              <a:rPr spc="-20" dirty="0"/>
              <a:t>it</a:t>
            </a:r>
            <a:r>
              <a:rPr spc="55" dirty="0"/>
              <a:t>o</a:t>
            </a:r>
            <a:r>
              <a:rPr spc="-250" dirty="0"/>
              <a:t> </a:t>
            </a:r>
            <a:r>
              <a:rPr spc="145" dirty="0"/>
              <a:t>d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20" dirty="0"/>
              <a:t>la  </a:t>
            </a:r>
            <a:r>
              <a:rPr spc="25" dirty="0">
                <a:solidFill>
                  <a:srgbClr val="000000"/>
                </a:solidFill>
              </a:rPr>
              <a:t>ingeniería </a:t>
            </a:r>
            <a:r>
              <a:rPr spc="-135" dirty="0"/>
              <a:t>y </a:t>
            </a:r>
            <a:r>
              <a:rPr spc="-25" dirty="0"/>
              <a:t>la </a:t>
            </a:r>
            <a:r>
              <a:rPr dirty="0">
                <a:solidFill>
                  <a:srgbClr val="000000"/>
                </a:solidFill>
              </a:rPr>
              <a:t>tecnología</a:t>
            </a:r>
            <a:r>
              <a:rPr dirty="0"/>
              <a:t>. </a:t>
            </a:r>
            <a:r>
              <a:rPr spc="-85" dirty="0"/>
              <a:t>Se </a:t>
            </a:r>
            <a:r>
              <a:rPr spc="-10" dirty="0"/>
              <a:t>caracterizan </a:t>
            </a:r>
            <a:r>
              <a:rPr spc="-5" dirty="0"/>
              <a:t> </a:t>
            </a:r>
            <a:r>
              <a:rPr spc="145" dirty="0"/>
              <a:t>p</a:t>
            </a:r>
            <a:r>
              <a:rPr spc="50" dirty="0"/>
              <a:t>o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105" dirty="0"/>
              <a:t>u</a:t>
            </a:r>
            <a:r>
              <a:rPr spc="120" dirty="0"/>
              <a:t>n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-20" dirty="0"/>
              <a:t>i</a:t>
            </a:r>
            <a:r>
              <a:rPr spc="-95" dirty="0"/>
              <a:t>s</a:t>
            </a:r>
            <a:r>
              <a:rPr spc="-20" dirty="0"/>
              <a:t>t</a:t>
            </a:r>
            <a:r>
              <a:rPr spc="20" dirty="0"/>
              <a:t>e</a:t>
            </a:r>
            <a:r>
              <a:rPr spc="240" dirty="0"/>
              <a:t>m</a:t>
            </a:r>
            <a:r>
              <a:rPr spc="-30" dirty="0"/>
              <a:t>a</a:t>
            </a:r>
            <a:r>
              <a:rPr spc="-250" dirty="0"/>
              <a:t> </a:t>
            </a:r>
            <a:r>
              <a:rPr spc="145" dirty="0"/>
              <a:t>d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90" dirty="0"/>
              <a:t>c</a:t>
            </a:r>
            <a:r>
              <a:rPr spc="-20" dirty="0"/>
              <a:t>i</a:t>
            </a:r>
            <a:r>
              <a:rPr spc="30" dirty="0"/>
              <a:t>t</a:t>
            </a:r>
            <a:r>
              <a:rPr spc="-35" dirty="0"/>
              <a:t>a</a:t>
            </a:r>
            <a:r>
              <a:rPr spc="90" dirty="0"/>
              <a:t>c</a:t>
            </a:r>
            <a:r>
              <a:rPr spc="-20" dirty="0"/>
              <a:t>i</a:t>
            </a:r>
            <a:r>
              <a:rPr spc="50" dirty="0"/>
              <a:t>ó</a:t>
            </a:r>
            <a:r>
              <a:rPr spc="120" dirty="0"/>
              <a:t>n</a:t>
            </a:r>
            <a:r>
              <a:rPr spc="-250" dirty="0"/>
              <a:t> </a:t>
            </a:r>
            <a:r>
              <a:rPr spc="114" dirty="0"/>
              <a:t>n</a:t>
            </a:r>
            <a:r>
              <a:rPr spc="105" dirty="0"/>
              <a:t>u</a:t>
            </a:r>
            <a:r>
              <a:rPr spc="240" dirty="0"/>
              <a:t>m</a:t>
            </a:r>
            <a:r>
              <a:rPr spc="20" dirty="0"/>
              <a:t>é</a:t>
            </a:r>
            <a:r>
              <a:rPr spc="-95" dirty="0"/>
              <a:t>r</a:t>
            </a:r>
            <a:r>
              <a:rPr spc="-20" dirty="0"/>
              <a:t>i</a:t>
            </a:r>
            <a:r>
              <a:rPr spc="90" dirty="0"/>
              <a:t>c</a:t>
            </a:r>
            <a:r>
              <a:rPr spc="55" dirty="0"/>
              <a:t>o</a:t>
            </a:r>
            <a:r>
              <a:rPr spc="-250" dirty="0"/>
              <a:t> </a:t>
            </a:r>
            <a:r>
              <a:rPr spc="145" dirty="0"/>
              <a:t>q</a:t>
            </a:r>
            <a:r>
              <a:rPr spc="105" dirty="0"/>
              <a:t>u</a:t>
            </a:r>
            <a:r>
              <a:rPr spc="15" dirty="0"/>
              <a:t>e  </a:t>
            </a:r>
            <a:r>
              <a:rPr spc="-10" dirty="0"/>
              <a:t>facilita</a:t>
            </a:r>
            <a:r>
              <a:rPr spc="-250" dirty="0"/>
              <a:t> </a:t>
            </a:r>
            <a:r>
              <a:rPr spc="-25" dirty="0"/>
              <a:t>la</a:t>
            </a:r>
            <a:r>
              <a:rPr spc="-245" dirty="0"/>
              <a:t> </a:t>
            </a:r>
            <a:r>
              <a:rPr spc="-5" dirty="0">
                <a:solidFill>
                  <a:srgbClr val="000000"/>
                </a:solidFill>
              </a:rPr>
              <a:t>referencia</a:t>
            </a:r>
            <a:r>
              <a:rPr spc="-245" dirty="0">
                <a:solidFill>
                  <a:srgbClr val="000000"/>
                </a:solidFill>
              </a:rPr>
              <a:t> </a:t>
            </a:r>
            <a:r>
              <a:rPr dirty="0"/>
              <a:t>rápida</a:t>
            </a:r>
            <a:r>
              <a:rPr spc="-250" dirty="0"/>
              <a:t> </a:t>
            </a:r>
            <a:r>
              <a:rPr spc="-30" dirty="0"/>
              <a:t>a</a:t>
            </a:r>
            <a:r>
              <a:rPr spc="-250" dirty="0"/>
              <a:t> </a:t>
            </a:r>
            <a:r>
              <a:rPr spc="-50" dirty="0"/>
              <a:t>las</a:t>
            </a:r>
            <a:r>
              <a:rPr spc="-250" dirty="0"/>
              <a:t> </a:t>
            </a:r>
            <a:r>
              <a:rPr spc="-40" dirty="0"/>
              <a:t>fuentes.</a:t>
            </a:r>
            <a:r>
              <a:rPr spc="-250" dirty="0"/>
              <a:t> </a:t>
            </a:r>
            <a:r>
              <a:rPr spc="-5" dirty="0"/>
              <a:t>Es </a:t>
            </a:r>
            <a:r>
              <a:rPr spc="-950" dirty="0"/>
              <a:t> </a:t>
            </a:r>
            <a:r>
              <a:rPr spc="-20" dirty="0"/>
              <a:t>i</a:t>
            </a:r>
            <a:r>
              <a:rPr spc="240" dirty="0"/>
              <a:t>m</a:t>
            </a:r>
            <a:r>
              <a:rPr spc="145" dirty="0"/>
              <a:t>p</a:t>
            </a:r>
            <a:r>
              <a:rPr spc="50" dirty="0"/>
              <a:t>o</a:t>
            </a:r>
            <a:r>
              <a:rPr spc="-30" dirty="0"/>
              <a:t>r</a:t>
            </a:r>
            <a:r>
              <a:rPr spc="30" dirty="0"/>
              <a:t>t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-20" dirty="0"/>
              <a:t>t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-20" dirty="0"/>
              <a:t>t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145" dirty="0"/>
              <a:t>d</a:t>
            </a:r>
            <a:r>
              <a:rPr spc="20" dirty="0"/>
              <a:t>e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110" dirty="0"/>
              <a:t>u</a:t>
            </a:r>
            <a:r>
              <a:rPr spc="-250" dirty="0"/>
              <a:t> </a:t>
            </a:r>
            <a:r>
              <a:rPr spc="20" dirty="0"/>
              <a:t>e</a:t>
            </a:r>
            <a:r>
              <a:rPr spc="-95" dirty="0"/>
              <a:t>s</a:t>
            </a:r>
            <a:r>
              <a:rPr spc="30" dirty="0"/>
              <a:t>t</a:t>
            </a:r>
            <a:r>
              <a:rPr spc="-75" dirty="0"/>
              <a:t>r</a:t>
            </a:r>
            <a:r>
              <a:rPr spc="105" dirty="0"/>
              <a:t>u</a:t>
            </a:r>
            <a:r>
              <a:rPr spc="130" dirty="0"/>
              <a:t>c</a:t>
            </a:r>
            <a:r>
              <a:rPr spc="30" dirty="0"/>
              <a:t>t</a:t>
            </a:r>
            <a:r>
              <a:rPr spc="105" dirty="0"/>
              <a:t>u</a:t>
            </a:r>
            <a:r>
              <a:rPr spc="-200" dirty="0"/>
              <a:t>r</a:t>
            </a:r>
            <a:r>
              <a:rPr spc="-30" dirty="0"/>
              <a:t>a</a:t>
            </a:r>
            <a:r>
              <a:rPr spc="-250" dirty="0"/>
              <a:t> </a:t>
            </a:r>
            <a:r>
              <a:rPr spc="140" dirty="0"/>
              <a:t>p</a:t>
            </a:r>
            <a:r>
              <a:rPr spc="-35" dirty="0"/>
              <a:t>a</a:t>
            </a:r>
            <a:r>
              <a:rPr spc="-200" dirty="0"/>
              <a:t>r</a:t>
            </a:r>
            <a:r>
              <a:rPr spc="-20" dirty="0"/>
              <a:t>a  </a:t>
            </a:r>
            <a:r>
              <a:rPr spc="-35" dirty="0"/>
              <a:t>a</a:t>
            </a:r>
            <a:r>
              <a:rPr spc="-95" dirty="0"/>
              <a:t>s</a:t>
            </a:r>
            <a:r>
              <a:rPr spc="20" dirty="0"/>
              <a:t>e</a:t>
            </a:r>
            <a:r>
              <a:rPr spc="165" dirty="0"/>
              <a:t>g</a:t>
            </a:r>
            <a:r>
              <a:rPr spc="105" dirty="0"/>
              <a:t>u</a:t>
            </a:r>
            <a:r>
              <a:rPr spc="-200" dirty="0"/>
              <a:t>r</a:t>
            </a:r>
            <a:r>
              <a:rPr spc="-35" dirty="0"/>
              <a:t>a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-20" dirty="0"/>
              <a:t>l</a:t>
            </a:r>
            <a:r>
              <a:rPr spc="-30" dirty="0"/>
              <a:t>a</a:t>
            </a:r>
            <a:r>
              <a:rPr spc="-245" dirty="0"/>
              <a:t> </a:t>
            </a:r>
            <a:r>
              <a:rPr spc="145" dirty="0">
                <a:solidFill>
                  <a:srgbClr val="000000"/>
                </a:solidFill>
              </a:rPr>
              <a:t>p</a:t>
            </a:r>
            <a:r>
              <a:rPr spc="-110" dirty="0">
                <a:solidFill>
                  <a:srgbClr val="000000"/>
                </a:solidFill>
              </a:rPr>
              <a:t>r</a:t>
            </a:r>
            <a:r>
              <a:rPr spc="20" dirty="0">
                <a:solidFill>
                  <a:srgbClr val="000000"/>
                </a:solidFill>
              </a:rPr>
              <a:t>e</a:t>
            </a:r>
            <a:r>
              <a:rPr spc="90" dirty="0">
                <a:solidFill>
                  <a:srgbClr val="000000"/>
                </a:solidFill>
              </a:rPr>
              <a:t>c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-95" dirty="0">
                <a:solidFill>
                  <a:srgbClr val="000000"/>
                </a:solidFill>
              </a:rPr>
              <a:t>s</a:t>
            </a:r>
            <a:r>
              <a:rPr spc="-20" dirty="0">
                <a:solidFill>
                  <a:srgbClr val="000000"/>
                </a:solidFill>
              </a:rPr>
              <a:t>i</a:t>
            </a:r>
            <a:r>
              <a:rPr spc="50" dirty="0">
                <a:solidFill>
                  <a:srgbClr val="000000"/>
                </a:solidFill>
              </a:rPr>
              <a:t>ó</a:t>
            </a:r>
            <a:r>
              <a:rPr spc="120" dirty="0">
                <a:solidFill>
                  <a:srgbClr val="000000"/>
                </a:solidFill>
              </a:rPr>
              <a:t>n</a:t>
            </a:r>
            <a:r>
              <a:rPr spc="-245" dirty="0">
                <a:solidFill>
                  <a:srgbClr val="000000"/>
                </a:solidFill>
              </a:rPr>
              <a:t> </a:t>
            </a:r>
            <a:r>
              <a:rPr spc="20" dirty="0"/>
              <a:t>e</a:t>
            </a:r>
            <a:r>
              <a:rPr spc="120" dirty="0"/>
              <a:t>n</a:t>
            </a:r>
            <a:r>
              <a:rPr spc="-250" dirty="0"/>
              <a:t> </a:t>
            </a:r>
            <a:r>
              <a:rPr spc="-20" dirty="0"/>
              <a:t>l</a:t>
            </a:r>
            <a:r>
              <a:rPr spc="-30" dirty="0"/>
              <a:t>a</a:t>
            </a:r>
            <a:r>
              <a:rPr spc="-250" dirty="0"/>
              <a:t> </a:t>
            </a:r>
            <a:r>
              <a:rPr spc="145" dirty="0"/>
              <a:t>d</a:t>
            </a:r>
            <a:r>
              <a:rPr spc="50" dirty="0"/>
              <a:t>o</a:t>
            </a:r>
            <a:r>
              <a:rPr spc="110" dirty="0"/>
              <a:t>c</a:t>
            </a:r>
            <a:r>
              <a:rPr spc="105" dirty="0"/>
              <a:t>u</a:t>
            </a:r>
            <a:r>
              <a:rPr spc="240" dirty="0"/>
              <a:t>m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30" dirty="0"/>
              <a:t>t</a:t>
            </a:r>
            <a:r>
              <a:rPr spc="-35" dirty="0"/>
              <a:t>a</a:t>
            </a:r>
            <a:r>
              <a:rPr spc="90" dirty="0"/>
              <a:t>c</a:t>
            </a:r>
            <a:r>
              <a:rPr spc="-20" dirty="0"/>
              <a:t>i</a:t>
            </a:r>
            <a:r>
              <a:rPr spc="50" dirty="0"/>
              <a:t>ó</a:t>
            </a:r>
            <a:r>
              <a:rPr spc="85" dirty="0"/>
              <a:t>n  </a:t>
            </a:r>
            <a:r>
              <a:rPr spc="-15" dirty="0"/>
              <a:t>técnica.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97678" y="3930065"/>
            <a:ext cx="1449819" cy="34387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63623" y="4354804"/>
            <a:ext cx="1196975" cy="27203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16238" y="4777790"/>
            <a:ext cx="939673" cy="2776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63437" y="4779581"/>
            <a:ext cx="2076056" cy="275882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379803" y="1467599"/>
            <a:ext cx="748982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50" spc="-65" dirty="0">
                <a:latin typeface="Cambria"/>
                <a:cs typeface="Cambria"/>
              </a:rPr>
              <a:t>Comparación</a:t>
            </a:r>
            <a:r>
              <a:rPr sz="4650" spc="-150" dirty="0">
                <a:latin typeface="Cambria"/>
                <a:cs typeface="Cambria"/>
              </a:rPr>
              <a:t> </a:t>
            </a:r>
            <a:r>
              <a:rPr sz="4650" spc="-105" dirty="0">
                <a:latin typeface="Cambria"/>
                <a:cs typeface="Cambria"/>
              </a:rPr>
              <a:t>entr</a:t>
            </a:r>
            <a:r>
              <a:rPr sz="4650" spc="-110" dirty="0">
                <a:latin typeface="Cambria"/>
                <a:cs typeface="Cambria"/>
              </a:rPr>
              <a:t>e</a:t>
            </a:r>
            <a:r>
              <a:rPr sz="4650" spc="-145" dirty="0">
                <a:latin typeface="Cambria"/>
                <a:cs typeface="Cambria"/>
              </a:rPr>
              <a:t> </a:t>
            </a:r>
            <a:r>
              <a:rPr sz="4650" spc="-90" dirty="0">
                <a:latin typeface="Cambria"/>
                <a:cs typeface="Cambria"/>
              </a:rPr>
              <a:t>APA</a:t>
            </a:r>
            <a:r>
              <a:rPr sz="4650" spc="-145" dirty="0">
                <a:latin typeface="Cambria"/>
                <a:cs typeface="Cambria"/>
              </a:rPr>
              <a:t> </a:t>
            </a:r>
            <a:r>
              <a:rPr sz="4650" spc="-155" dirty="0">
                <a:latin typeface="Cambria"/>
                <a:cs typeface="Cambria"/>
              </a:rPr>
              <a:t>e</a:t>
            </a:r>
            <a:r>
              <a:rPr sz="4650" spc="-145" dirty="0">
                <a:latin typeface="Cambria"/>
                <a:cs typeface="Cambria"/>
              </a:rPr>
              <a:t> </a:t>
            </a:r>
            <a:r>
              <a:rPr sz="4650" spc="-114" dirty="0">
                <a:latin typeface="Cambria"/>
                <a:cs typeface="Cambria"/>
              </a:rPr>
              <a:t>IEEE</a:t>
            </a:r>
            <a:endParaRPr sz="4650">
              <a:latin typeface="Cambria"/>
              <a:cs typeface="Cambria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F20C88A-6BF7-C88F-58EB-E58458060BB0}"/>
              </a:ext>
            </a:extLst>
          </p:cNvPr>
          <p:cNvSpPr/>
          <p:nvPr/>
        </p:nvSpPr>
        <p:spPr>
          <a:xfrm>
            <a:off x="8485250" y="3143048"/>
            <a:ext cx="7489825" cy="2467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object 12"/>
          <p:cNvSpPr txBox="1"/>
          <p:nvPr/>
        </p:nvSpPr>
        <p:spPr>
          <a:xfrm>
            <a:off x="8422511" y="2991586"/>
            <a:ext cx="7468234" cy="29984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174625">
              <a:lnSpc>
                <a:spcPct val="102299"/>
              </a:lnSpc>
              <a:spcBef>
                <a:spcPts val="30"/>
              </a:spcBef>
            </a:pP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j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09" dirty="0">
                <a:solidFill>
                  <a:srgbClr val="332C2C"/>
                </a:solidFill>
                <a:latin typeface="Verdana"/>
                <a:cs typeface="Verdana"/>
              </a:rPr>
              <a:t>, 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-60" dirty="0">
                <a:latin typeface="Verdana"/>
                <a:cs typeface="Verdana"/>
              </a:rPr>
              <a:t>f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145" dirty="0">
                <a:latin typeface="Verdana"/>
                <a:cs typeface="Verdana"/>
              </a:rPr>
              <a:t>q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25" dirty="0">
                <a:latin typeface="Verdana"/>
                <a:cs typeface="Verdana"/>
              </a:rPr>
              <a:t>e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  <a:p>
            <a:pPr marL="12700" marR="5080">
              <a:lnSpc>
                <a:spcPts val="3379"/>
              </a:lnSpc>
              <a:spcBef>
                <a:spcPts val="45"/>
              </a:spcBef>
            </a:pPr>
            <a:r>
              <a:rPr sz="2750" spc="305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q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9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05" dirty="0">
                <a:latin typeface="Verdana"/>
                <a:cs typeface="Verdana"/>
              </a:rPr>
              <a:t>u</a:t>
            </a:r>
            <a:r>
              <a:rPr sz="2750" spc="-20" dirty="0">
                <a:latin typeface="Verdana"/>
                <a:cs typeface="Verdana"/>
              </a:rPr>
              <a:t>t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95" dirty="0">
                <a:latin typeface="Verdana"/>
                <a:cs typeface="Verdana"/>
              </a:rPr>
              <a:t>r</a:t>
            </a:r>
            <a:r>
              <a:rPr sz="2750" spc="-20" dirty="0">
                <a:latin typeface="Verdana"/>
                <a:cs typeface="Verdana"/>
              </a:rPr>
              <a:t>í</a:t>
            </a:r>
            <a:r>
              <a:rPr sz="2750" spc="-30" dirty="0">
                <a:latin typeface="Verdana"/>
                <a:cs typeface="Verdana"/>
              </a:rPr>
              <a:t>a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332C2C"/>
                </a:solidFill>
                <a:latin typeface="Verdana"/>
                <a:cs typeface="Verdana"/>
              </a:rPr>
              <a:t>y 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la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latin typeface="Verdana"/>
                <a:cs typeface="Verdana"/>
              </a:rPr>
              <a:t>fecha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IEEE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prioriza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la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latin typeface="Verdana"/>
                <a:cs typeface="Verdana"/>
              </a:rPr>
              <a:t>numeración</a:t>
            </a:r>
            <a:r>
              <a:rPr sz="2750" spc="-240" dirty="0"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de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las</a:t>
            </a:r>
            <a:endParaRPr sz="2750" dirty="0">
              <a:latin typeface="Verdana"/>
              <a:cs typeface="Verdana"/>
            </a:endParaRPr>
          </a:p>
          <a:p>
            <a:pPr marL="12700" marR="662305">
              <a:lnSpc>
                <a:spcPts val="3300"/>
              </a:lnSpc>
              <a:spcBef>
                <a:spcPts val="55"/>
              </a:spcBef>
            </a:pP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ó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a 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ú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endParaRPr sz="2750" dirty="0">
              <a:latin typeface="Verdana"/>
              <a:cs typeface="Verdana"/>
            </a:endParaRPr>
          </a:p>
          <a:p>
            <a:pPr marL="12700">
              <a:lnSpc>
                <a:spcPts val="3265"/>
              </a:lnSpc>
            </a:pP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x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ó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9655" y="4195791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3"/>
            <a:ext cx="18287365" cy="10277475"/>
            <a:chOff x="1061" y="9993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633" y="3945801"/>
              <a:ext cx="2153970" cy="2620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33342" y="3946651"/>
              <a:ext cx="762000" cy="259715"/>
            </a:xfrm>
            <a:custGeom>
              <a:avLst/>
              <a:gdLst/>
              <a:ahLst/>
              <a:cxnLst/>
              <a:rect l="l" t="t" r="r" b="b"/>
              <a:pathLst>
                <a:path w="762000" h="259714">
                  <a:moveTo>
                    <a:pt x="40411" y="0"/>
                  </a:moveTo>
                  <a:lnTo>
                    <a:pt x="0" y="0"/>
                  </a:lnTo>
                  <a:lnTo>
                    <a:pt x="0" y="259473"/>
                  </a:lnTo>
                  <a:lnTo>
                    <a:pt x="40411" y="259473"/>
                  </a:lnTo>
                  <a:lnTo>
                    <a:pt x="40411" y="0"/>
                  </a:lnTo>
                  <a:close/>
                </a:path>
                <a:path w="762000" h="259714">
                  <a:moveTo>
                    <a:pt x="293370" y="222262"/>
                  </a:moveTo>
                  <a:lnTo>
                    <a:pt x="146088" y="222262"/>
                  </a:lnTo>
                  <a:lnTo>
                    <a:pt x="146088" y="146062"/>
                  </a:lnTo>
                  <a:lnTo>
                    <a:pt x="272783" y="146062"/>
                  </a:lnTo>
                  <a:lnTo>
                    <a:pt x="272783" y="109232"/>
                  </a:lnTo>
                  <a:lnTo>
                    <a:pt x="146088" y="109232"/>
                  </a:lnTo>
                  <a:lnTo>
                    <a:pt x="146088" y="36842"/>
                  </a:lnTo>
                  <a:lnTo>
                    <a:pt x="288163" y="36842"/>
                  </a:lnTo>
                  <a:lnTo>
                    <a:pt x="288163" y="12"/>
                  </a:lnTo>
                  <a:lnTo>
                    <a:pt x="105676" y="12"/>
                  </a:lnTo>
                  <a:lnTo>
                    <a:pt x="105676" y="36842"/>
                  </a:lnTo>
                  <a:lnTo>
                    <a:pt x="105676" y="109232"/>
                  </a:lnTo>
                  <a:lnTo>
                    <a:pt x="105676" y="146062"/>
                  </a:lnTo>
                  <a:lnTo>
                    <a:pt x="105676" y="222262"/>
                  </a:lnTo>
                  <a:lnTo>
                    <a:pt x="105676" y="259092"/>
                  </a:lnTo>
                  <a:lnTo>
                    <a:pt x="293370" y="259092"/>
                  </a:lnTo>
                  <a:lnTo>
                    <a:pt x="293370" y="222262"/>
                  </a:lnTo>
                  <a:close/>
                </a:path>
                <a:path w="762000" h="259714">
                  <a:moveTo>
                    <a:pt x="527456" y="222262"/>
                  </a:moveTo>
                  <a:lnTo>
                    <a:pt x="380161" y="222262"/>
                  </a:lnTo>
                  <a:lnTo>
                    <a:pt x="380161" y="146062"/>
                  </a:lnTo>
                  <a:lnTo>
                    <a:pt x="506869" y="146062"/>
                  </a:lnTo>
                  <a:lnTo>
                    <a:pt x="506869" y="109232"/>
                  </a:lnTo>
                  <a:lnTo>
                    <a:pt x="380161" y="109232"/>
                  </a:lnTo>
                  <a:lnTo>
                    <a:pt x="380161" y="36842"/>
                  </a:lnTo>
                  <a:lnTo>
                    <a:pt x="522236" y="36842"/>
                  </a:lnTo>
                  <a:lnTo>
                    <a:pt x="522236" y="12"/>
                  </a:lnTo>
                  <a:lnTo>
                    <a:pt x="339750" y="12"/>
                  </a:lnTo>
                  <a:lnTo>
                    <a:pt x="339750" y="36842"/>
                  </a:lnTo>
                  <a:lnTo>
                    <a:pt x="339750" y="109232"/>
                  </a:lnTo>
                  <a:lnTo>
                    <a:pt x="339750" y="146062"/>
                  </a:lnTo>
                  <a:lnTo>
                    <a:pt x="339750" y="222262"/>
                  </a:lnTo>
                  <a:lnTo>
                    <a:pt x="339750" y="259092"/>
                  </a:lnTo>
                  <a:lnTo>
                    <a:pt x="527456" y="259092"/>
                  </a:lnTo>
                  <a:lnTo>
                    <a:pt x="527456" y="222262"/>
                  </a:lnTo>
                  <a:close/>
                </a:path>
                <a:path w="762000" h="259714">
                  <a:moveTo>
                    <a:pt x="761530" y="222262"/>
                  </a:moveTo>
                  <a:lnTo>
                    <a:pt x="614248" y="222262"/>
                  </a:lnTo>
                  <a:lnTo>
                    <a:pt x="614248" y="146062"/>
                  </a:lnTo>
                  <a:lnTo>
                    <a:pt x="740943" y="146062"/>
                  </a:lnTo>
                  <a:lnTo>
                    <a:pt x="740943" y="109232"/>
                  </a:lnTo>
                  <a:lnTo>
                    <a:pt x="614248" y="109232"/>
                  </a:lnTo>
                  <a:lnTo>
                    <a:pt x="614248" y="36842"/>
                  </a:lnTo>
                  <a:lnTo>
                    <a:pt x="756323" y="36842"/>
                  </a:lnTo>
                  <a:lnTo>
                    <a:pt x="756323" y="12"/>
                  </a:lnTo>
                  <a:lnTo>
                    <a:pt x="573836" y="12"/>
                  </a:lnTo>
                  <a:lnTo>
                    <a:pt x="573836" y="36842"/>
                  </a:lnTo>
                  <a:lnTo>
                    <a:pt x="573836" y="109232"/>
                  </a:lnTo>
                  <a:lnTo>
                    <a:pt x="573836" y="146062"/>
                  </a:lnTo>
                  <a:lnTo>
                    <a:pt x="573836" y="222262"/>
                  </a:lnTo>
                  <a:lnTo>
                    <a:pt x="573836" y="259092"/>
                  </a:lnTo>
                  <a:lnTo>
                    <a:pt x="761530" y="259092"/>
                  </a:lnTo>
                  <a:lnTo>
                    <a:pt x="761530" y="222262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994" y="4351058"/>
              <a:ext cx="2273122" cy="34380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7951" y="4779683"/>
              <a:ext cx="1236459" cy="2758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2867" y="5208308"/>
              <a:ext cx="816571" cy="2758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63196" y="6056033"/>
              <a:ext cx="1780489" cy="34380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233342" y="3946651"/>
              <a:ext cx="762000" cy="259715"/>
            </a:xfrm>
            <a:custGeom>
              <a:avLst/>
              <a:gdLst/>
              <a:ahLst/>
              <a:cxnLst/>
              <a:rect l="l" t="t" r="r" b="b"/>
              <a:pathLst>
                <a:path w="762000" h="259714">
                  <a:moveTo>
                    <a:pt x="40411" y="0"/>
                  </a:moveTo>
                  <a:lnTo>
                    <a:pt x="0" y="0"/>
                  </a:lnTo>
                  <a:lnTo>
                    <a:pt x="0" y="259473"/>
                  </a:lnTo>
                  <a:lnTo>
                    <a:pt x="40411" y="259473"/>
                  </a:lnTo>
                  <a:lnTo>
                    <a:pt x="40411" y="0"/>
                  </a:lnTo>
                  <a:close/>
                </a:path>
                <a:path w="762000" h="259714">
                  <a:moveTo>
                    <a:pt x="293370" y="222262"/>
                  </a:moveTo>
                  <a:lnTo>
                    <a:pt x="146088" y="222262"/>
                  </a:lnTo>
                  <a:lnTo>
                    <a:pt x="146088" y="146062"/>
                  </a:lnTo>
                  <a:lnTo>
                    <a:pt x="272783" y="146062"/>
                  </a:lnTo>
                  <a:lnTo>
                    <a:pt x="272783" y="109232"/>
                  </a:lnTo>
                  <a:lnTo>
                    <a:pt x="146088" y="109232"/>
                  </a:lnTo>
                  <a:lnTo>
                    <a:pt x="146088" y="36842"/>
                  </a:lnTo>
                  <a:lnTo>
                    <a:pt x="288163" y="36842"/>
                  </a:lnTo>
                  <a:lnTo>
                    <a:pt x="288163" y="12"/>
                  </a:lnTo>
                  <a:lnTo>
                    <a:pt x="105676" y="12"/>
                  </a:lnTo>
                  <a:lnTo>
                    <a:pt x="105676" y="36842"/>
                  </a:lnTo>
                  <a:lnTo>
                    <a:pt x="105676" y="109232"/>
                  </a:lnTo>
                  <a:lnTo>
                    <a:pt x="105676" y="146062"/>
                  </a:lnTo>
                  <a:lnTo>
                    <a:pt x="105676" y="222262"/>
                  </a:lnTo>
                  <a:lnTo>
                    <a:pt x="105676" y="259092"/>
                  </a:lnTo>
                  <a:lnTo>
                    <a:pt x="293370" y="259092"/>
                  </a:lnTo>
                  <a:lnTo>
                    <a:pt x="293370" y="222262"/>
                  </a:lnTo>
                  <a:close/>
                </a:path>
                <a:path w="762000" h="259714">
                  <a:moveTo>
                    <a:pt x="527456" y="222262"/>
                  </a:moveTo>
                  <a:lnTo>
                    <a:pt x="380161" y="222262"/>
                  </a:lnTo>
                  <a:lnTo>
                    <a:pt x="380161" y="146062"/>
                  </a:lnTo>
                  <a:lnTo>
                    <a:pt x="506869" y="146062"/>
                  </a:lnTo>
                  <a:lnTo>
                    <a:pt x="506869" y="109232"/>
                  </a:lnTo>
                  <a:lnTo>
                    <a:pt x="380161" y="109232"/>
                  </a:lnTo>
                  <a:lnTo>
                    <a:pt x="380161" y="36842"/>
                  </a:lnTo>
                  <a:lnTo>
                    <a:pt x="522236" y="36842"/>
                  </a:lnTo>
                  <a:lnTo>
                    <a:pt x="522236" y="12"/>
                  </a:lnTo>
                  <a:lnTo>
                    <a:pt x="339750" y="12"/>
                  </a:lnTo>
                  <a:lnTo>
                    <a:pt x="339750" y="36842"/>
                  </a:lnTo>
                  <a:lnTo>
                    <a:pt x="339750" y="109232"/>
                  </a:lnTo>
                  <a:lnTo>
                    <a:pt x="339750" y="146062"/>
                  </a:lnTo>
                  <a:lnTo>
                    <a:pt x="339750" y="222262"/>
                  </a:lnTo>
                  <a:lnTo>
                    <a:pt x="339750" y="259092"/>
                  </a:lnTo>
                  <a:lnTo>
                    <a:pt x="527456" y="259092"/>
                  </a:lnTo>
                  <a:lnTo>
                    <a:pt x="527456" y="222262"/>
                  </a:lnTo>
                  <a:close/>
                </a:path>
                <a:path w="762000" h="259714">
                  <a:moveTo>
                    <a:pt x="761530" y="222262"/>
                  </a:moveTo>
                  <a:lnTo>
                    <a:pt x="614248" y="222262"/>
                  </a:lnTo>
                  <a:lnTo>
                    <a:pt x="614248" y="146062"/>
                  </a:lnTo>
                  <a:lnTo>
                    <a:pt x="740943" y="146062"/>
                  </a:lnTo>
                  <a:lnTo>
                    <a:pt x="740943" y="109232"/>
                  </a:lnTo>
                  <a:lnTo>
                    <a:pt x="614248" y="109232"/>
                  </a:lnTo>
                  <a:lnTo>
                    <a:pt x="614248" y="36842"/>
                  </a:lnTo>
                  <a:lnTo>
                    <a:pt x="756323" y="36842"/>
                  </a:lnTo>
                  <a:lnTo>
                    <a:pt x="756323" y="12"/>
                  </a:lnTo>
                  <a:lnTo>
                    <a:pt x="573836" y="12"/>
                  </a:lnTo>
                  <a:lnTo>
                    <a:pt x="573836" y="36842"/>
                  </a:lnTo>
                  <a:lnTo>
                    <a:pt x="573836" y="109232"/>
                  </a:lnTo>
                  <a:lnTo>
                    <a:pt x="573836" y="146062"/>
                  </a:lnTo>
                  <a:lnTo>
                    <a:pt x="573836" y="222262"/>
                  </a:lnTo>
                  <a:lnTo>
                    <a:pt x="573836" y="259092"/>
                  </a:lnTo>
                  <a:lnTo>
                    <a:pt x="761530" y="259092"/>
                  </a:lnTo>
                  <a:lnTo>
                    <a:pt x="761530" y="222262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89798" y="1429601"/>
            <a:ext cx="35756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>
                <a:latin typeface="Cambria"/>
                <a:cs typeface="Cambria"/>
              </a:rPr>
              <a:t>Conclusión</a:t>
            </a:r>
            <a:endParaRPr sz="6000">
              <a:latin typeface="Cambria"/>
              <a:cs typeface="Cambria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217D81C-202D-F428-2E47-1CE553CC7D1C}"/>
              </a:ext>
            </a:extLst>
          </p:cNvPr>
          <p:cNvSpPr/>
          <p:nvPr/>
        </p:nvSpPr>
        <p:spPr>
          <a:xfrm>
            <a:off x="1655970" y="3250376"/>
            <a:ext cx="6546083" cy="3149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object 13"/>
          <p:cNvSpPr txBox="1"/>
          <p:nvPr/>
        </p:nvSpPr>
        <p:spPr>
          <a:xfrm>
            <a:off x="1495876" y="2951532"/>
            <a:ext cx="7517130" cy="34270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</a:pP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50" dirty="0">
                <a:latin typeface="Verdana"/>
                <a:cs typeface="Verdana"/>
              </a:rPr>
              <a:t>o</a:t>
            </a:r>
            <a:r>
              <a:rPr sz="2750" spc="-95" dirty="0">
                <a:latin typeface="Verdana"/>
                <a:cs typeface="Verdana"/>
              </a:rPr>
              <a:t>r</a:t>
            </a:r>
            <a:r>
              <a:rPr sz="2750" spc="240" dirty="0">
                <a:latin typeface="Verdana"/>
                <a:cs typeface="Verdana"/>
              </a:rPr>
              <a:t>m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90" dirty="0">
                <a:latin typeface="Verdana"/>
                <a:cs typeface="Verdana"/>
              </a:rPr>
              <a:t>s</a:t>
            </a:r>
            <a:r>
              <a:rPr sz="2750" spc="-250" dirty="0">
                <a:latin typeface="Verdana"/>
                <a:cs typeface="Verdana"/>
              </a:rPr>
              <a:t> </a:t>
            </a:r>
            <a:r>
              <a:rPr sz="2750" spc="90" dirty="0">
                <a:latin typeface="Verdana"/>
                <a:cs typeface="Verdana"/>
              </a:rPr>
              <a:t>A</a:t>
            </a:r>
            <a:r>
              <a:rPr sz="2750" spc="195" dirty="0">
                <a:latin typeface="Verdana"/>
                <a:cs typeface="Verdana"/>
              </a:rPr>
              <a:t>P</a:t>
            </a:r>
            <a:r>
              <a:rPr sz="2750" spc="95" dirty="0">
                <a:latin typeface="Verdana"/>
                <a:cs typeface="Verdana"/>
              </a:rPr>
              <a:t>A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35" dirty="0">
                <a:latin typeface="Verdana"/>
                <a:cs typeface="Verdana"/>
              </a:rPr>
              <a:t>I</a:t>
            </a:r>
            <a:r>
              <a:rPr sz="2750" spc="95" dirty="0">
                <a:latin typeface="Verdana"/>
                <a:cs typeface="Verdana"/>
              </a:rPr>
              <a:t>EE</a:t>
            </a:r>
            <a:r>
              <a:rPr sz="2750" spc="100" dirty="0">
                <a:latin typeface="Verdana"/>
                <a:cs typeface="Verdana"/>
              </a:rPr>
              <a:t>E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la  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90" dirty="0">
                <a:latin typeface="Verdana"/>
                <a:cs typeface="Verdana"/>
              </a:rPr>
              <a:t>n</a:t>
            </a:r>
            <a:r>
              <a:rPr sz="2750" spc="-180" dirty="0">
                <a:latin typeface="Verdana"/>
                <a:cs typeface="Verdana"/>
              </a:rPr>
              <a:t>v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-95" dirty="0">
                <a:latin typeface="Verdana"/>
                <a:cs typeface="Verdana"/>
              </a:rPr>
              <a:t>s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65" dirty="0">
                <a:latin typeface="Verdana"/>
                <a:cs typeface="Verdana"/>
              </a:rPr>
              <a:t>g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90" dirty="0">
                <a:latin typeface="Verdana"/>
                <a:cs typeface="Verdana"/>
              </a:rPr>
              <a:t>c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50" dirty="0">
                <a:latin typeface="Verdana"/>
                <a:cs typeface="Verdana"/>
              </a:rPr>
              <a:t>ó</a:t>
            </a:r>
            <a:r>
              <a:rPr sz="2750" spc="120" dirty="0">
                <a:latin typeface="Verdana"/>
                <a:cs typeface="Verdana"/>
              </a:rPr>
              <a:t>n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é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o 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j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latin typeface="Verdana"/>
                <a:cs typeface="Verdana"/>
              </a:rPr>
              <a:t>c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-20" dirty="0">
                <a:latin typeface="Verdana"/>
                <a:cs typeface="Verdana"/>
              </a:rPr>
              <a:t>li</a:t>
            </a:r>
            <a:r>
              <a:rPr sz="2750" spc="145" dirty="0">
                <a:latin typeface="Verdana"/>
                <a:cs typeface="Verdana"/>
              </a:rPr>
              <a:t>d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50" dirty="0">
                <a:latin typeface="Verdana"/>
                <a:cs typeface="Verdana"/>
              </a:rPr>
              <a:t>d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40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j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o 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q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é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latin typeface="Verdana"/>
                <a:cs typeface="Verdana"/>
              </a:rPr>
              <a:t>é</a:t>
            </a:r>
            <a:r>
              <a:rPr sz="2750" spc="30" dirty="0">
                <a:latin typeface="Verdana"/>
                <a:cs typeface="Verdana"/>
              </a:rPr>
              <a:t>t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0" dirty="0">
                <a:latin typeface="Verdana"/>
                <a:cs typeface="Verdana"/>
              </a:rPr>
              <a:t>c</a:t>
            </a:r>
            <a:r>
              <a:rPr sz="2750" spc="-30" dirty="0">
                <a:latin typeface="Verdana"/>
                <a:cs typeface="Verdana"/>
              </a:rPr>
              <a:t>a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la 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ó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a 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ó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14" dirty="0">
                <a:latin typeface="Verdana"/>
                <a:cs typeface="Verdana"/>
              </a:rPr>
              <a:t>n</a:t>
            </a:r>
            <a:r>
              <a:rPr sz="2750" spc="-20" dirty="0">
                <a:latin typeface="Verdana"/>
                <a:cs typeface="Verdana"/>
              </a:rPr>
              <a:t>t</a:t>
            </a:r>
            <a:r>
              <a:rPr sz="2750" spc="20" dirty="0">
                <a:latin typeface="Verdana"/>
                <a:cs typeface="Verdana"/>
              </a:rPr>
              <a:t>e</a:t>
            </a:r>
            <a:r>
              <a:rPr sz="2750" spc="165" dirty="0">
                <a:latin typeface="Verdana"/>
                <a:cs typeface="Verdana"/>
              </a:rPr>
              <a:t>g</a:t>
            </a:r>
            <a:r>
              <a:rPr sz="2750" spc="-95" dirty="0">
                <a:latin typeface="Verdana"/>
                <a:cs typeface="Verdana"/>
              </a:rPr>
              <a:t>r</a:t>
            </a:r>
            <a:r>
              <a:rPr sz="2750" spc="-20" dirty="0">
                <a:latin typeface="Verdana"/>
                <a:cs typeface="Verdana"/>
              </a:rPr>
              <a:t>i</a:t>
            </a:r>
            <a:r>
              <a:rPr sz="2750" spc="145" dirty="0">
                <a:latin typeface="Verdana"/>
                <a:cs typeface="Verdana"/>
              </a:rPr>
              <a:t>d</a:t>
            </a:r>
            <a:r>
              <a:rPr sz="2750" spc="-35" dirty="0">
                <a:latin typeface="Verdana"/>
                <a:cs typeface="Verdana"/>
              </a:rPr>
              <a:t>a</a:t>
            </a:r>
            <a:r>
              <a:rPr sz="2750" spc="105" dirty="0">
                <a:latin typeface="Verdana"/>
                <a:cs typeface="Verdana"/>
              </a:rPr>
              <a:t>d  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académica.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327</Words>
  <Application>Microsoft Office PowerPoint</Application>
  <PresentationFormat>Personalizado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Calibri</vt:lpstr>
      <vt:lpstr>Cambria</vt:lpstr>
      <vt:lpstr>Verdana</vt:lpstr>
      <vt:lpstr>Office Theme</vt:lpstr>
      <vt:lpstr>Normas APA e IEEE: Guía  Profesional para la Citación y  Referencia en la Investigación</vt:lpstr>
      <vt:lpstr>Presentación de PowerPoint</vt:lpstr>
      <vt:lpstr>Importancia de la Citación</vt:lpstr>
      <vt:lpstr>Normas APA: Resumen</vt:lpstr>
      <vt:lpstr>Normas IEEE: Resumen</vt:lpstr>
      <vt:lpstr>Comparación entre APA e IEEE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Alejandro Osorio Ramírez</cp:lastModifiedBy>
  <cp:revision>1</cp:revision>
  <dcterms:created xsi:type="dcterms:W3CDTF">2024-12-10T14:22:05Z</dcterms:created>
  <dcterms:modified xsi:type="dcterms:W3CDTF">2024-12-10T14:35:10Z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2024-12-10T00:00:00Z</vt:filetime>
  </property>
</Properties>
</file>