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4" r:id="rId5"/>
    <p:sldId id="258" r:id="rId6"/>
    <p:sldId id="265" r:id="rId7"/>
    <p:sldId id="260" r:id="rId8"/>
    <p:sldId id="266" r:id="rId9"/>
    <p:sldId id="259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3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../../source/repos/goodgame/BombsAway/bin/Debug/BombsAway.exe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D85-DD7A-45DA-8871-62C43E7F61E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6A7-E5B1-4EAF-9A5B-6526C432A1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4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D85-DD7A-45DA-8871-62C43E7F61E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6A7-E5B1-4EAF-9A5B-6526C432A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81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D85-DD7A-45DA-8871-62C43E7F61E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6A7-E5B1-4EAF-9A5B-6526C432A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100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D85-DD7A-45DA-8871-62C43E7F61E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6A7-E5B1-4EAF-9A5B-6526C432A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412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D85-DD7A-45DA-8871-62C43E7F61E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6A7-E5B1-4EAF-9A5B-6526C432A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422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D85-DD7A-45DA-8871-62C43E7F61E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6A7-E5B1-4EAF-9A5B-6526C432A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338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D85-DD7A-45DA-8871-62C43E7F61E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6A7-E5B1-4EAF-9A5B-6526C432A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541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D85-DD7A-45DA-8871-62C43E7F61E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6A7-E5B1-4EAF-9A5B-6526C432A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913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D85-DD7A-45DA-8871-62C43E7F61E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6A7-E5B1-4EAF-9A5B-6526C432A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85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09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D85-DD7A-45DA-8871-62C43E7F61E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6A7-E5B1-4EAF-9A5B-6526C432A1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3" action="ppaction://hlinkfile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482" y="5466337"/>
            <a:ext cx="1186888" cy="1198999"/>
          </a:xfrm>
          <a:prstGeom prst="rect">
            <a:avLst/>
          </a:prstGeom>
        </p:spPr>
      </p:pic>
      <p:pic>
        <p:nvPicPr>
          <p:cNvPr id="18" name="Рисунок 17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85141">
            <a:off x="4783701" y="6151672"/>
            <a:ext cx="571566" cy="574095"/>
          </a:xfrm>
          <a:prstGeom prst="rect">
            <a:avLst/>
          </a:prstGeom>
        </p:spPr>
      </p:pic>
      <p:pic>
        <p:nvPicPr>
          <p:cNvPr id="19" name="Рисунок 18">
            <a:hlinkClick r:id="rId6" action="ppaction://hlinksldjump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671" y="6151672"/>
            <a:ext cx="571566" cy="574095"/>
          </a:xfrm>
          <a:prstGeom prst="rect">
            <a:avLst/>
          </a:prstGeom>
        </p:spPr>
      </p:pic>
      <p:pic>
        <p:nvPicPr>
          <p:cNvPr id="20" name="Рисунок 19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85141">
            <a:off x="6292522" y="6170506"/>
            <a:ext cx="571566" cy="574095"/>
          </a:xfrm>
          <a:prstGeom prst="rect">
            <a:avLst/>
          </a:prstGeom>
        </p:spPr>
      </p:pic>
      <p:sp>
        <p:nvSpPr>
          <p:cNvPr id="21" name="Фигура, имеющая форму буквы L 20">
            <a:hlinkClick r:id="" action="ppaction://hlinkshowjump?jump=previousslide"/>
          </p:cNvPr>
          <p:cNvSpPr/>
          <p:nvPr userDrawn="1"/>
        </p:nvSpPr>
        <p:spPr>
          <a:xfrm rot="2901198">
            <a:off x="4892234" y="6284778"/>
            <a:ext cx="366781" cy="345548"/>
          </a:xfrm>
          <a:prstGeom prst="corner">
            <a:avLst>
              <a:gd name="adj1" fmla="val 45704"/>
              <a:gd name="adj2" fmla="val 52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Фигура, имеющая форму буквы L 21">
            <a:hlinkClick r:id="" action="ppaction://hlinkshowjump?jump=nextslide"/>
          </p:cNvPr>
          <p:cNvSpPr/>
          <p:nvPr userDrawn="1"/>
        </p:nvSpPr>
        <p:spPr>
          <a:xfrm rot="13746018">
            <a:off x="6407328" y="6270943"/>
            <a:ext cx="366781" cy="345548"/>
          </a:xfrm>
          <a:prstGeom prst="corner">
            <a:avLst>
              <a:gd name="adj1" fmla="val 45704"/>
              <a:gd name="adj2" fmla="val 52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03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962" y="0"/>
            <a:ext cx="12236962" cy="6857999"/>
          </a:xfrm>
          <a:prstGeom prst="rect">
            <a:avLst/>
          </a:prstGeom>
        </p:spPr>
      </p:pic>
      <p:grpSp>
        <p:nvGrpSpPr>
          <p:cNvPr id="9" name="Группа 8"/>
          <p:cNvGrpSpPr/>
          <p:nvPr userDrawn="1"/>
        </p:nvGrpSpPr>
        <p:grpSpPr>
          <a:xfrm>
            <a:off x="-25758" y="571393"/>
            <a:ext cx="11515101" cy="762106"/>
            <a:chOff x="-25758" y="571393"/>
            <a:chExt cx="11515101" cy="762106"/>
          </a:xfrm>
        </p:grpSpPr>
        <p:pic>
          <p:nvPicPr>
            <p:cNvPr id="10" name="Рисунок 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758" y="571393"/>
              <a:ext cx="8409904" cy="762106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7708" y="661116"/>
              <a:ext cx="1714350" cy="56612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993" y="661116"/>
              <a:ext cx="1714350" cy="56612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D85-DD7A-45DA-8871-62C43E7F61E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6A7-E5B1-4EAF-9A5B-6526C432A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48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02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D85-DD7A-45DA-8871-62C43E7F61E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6A7-E5B1-4EAF-9A5B-6526C432A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14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D85-DD7A-45DA-8871-62C43E7F61E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6A7-E5B1-4EAF-9A5B-6526C432A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D85-DD7A-45DA-8871-62C43E7F61E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6A7-E5B1-4EAF-9A5B-6526C432A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01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D85-DD7A-45DA-8871-62C43E7F61E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6A7-E5B1-4EAF-9A5B-6526C432A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2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43E1D85-DD7A-45DA-8871-62C43E7F61E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264F6A7-E5B1-4EAF-9A5B-6526C432A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8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43E1D85-DD7A-45DA-8871-62C43E7F61E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264F6A7-E5B1-4EAF-9A5B-6526C432A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518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slide" Target="slide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11" Type="http://schemas.openxmlformats.org/officeDocument/2006/relationships/image" Target="../media/image14.png"/><Relationship Id="rId5" Type="http://schemas.openxmlformats.org/officeDocument/2006/relationships/slide" Target="slide3.xml"/><Relationship Id="rId10" Type="http://schemas.openxmlformats.org/officeDocument/2006/relationships/image" Target="../media/image13.png"/><Relationship Id="rId4" Type="http://schemas.openxmlformats.org/officeDocument/2006/relationships/image" Target="../media/image10.gif"/><Relationship Id="rId9" Type="http://schemas.openxmlformats.org/officeDocument/2006/relationships/image" Target="../media/image1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7268" y="1445142"/>
            <a:ext cx="9883148" cy="1156854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казенное профессиональное образовательное учреждение «Новокузнецкий государственный гуманитарно-технический колледж-интернат» </a:t>
            </a:r>
            <a:br>
              <a:rPr lang="ru-RU" sz="2000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Министерства Труда и социальной защиты Российской Федерации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448" y="2849974"/>
            <a:ext cx="9401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«Игра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Марио» с применением СУБД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 стрелкой 6"/>
          <p:cNvCxnSpPr>
            <a:cxnSpLocks noChangeShapeType="1"/>
          </p:cNvCxnSpPr>
          <p:nvPr/>
        </p:nvCxnSpPr>
        <p:spPr bwMode="auto">
          <a:xfrm>
            <a:off x="3143250" y="6755130"/>
            <a:ext cx="895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Прямая со стрелкой 7"/>
          <p:cNvCxnSpPr>
            <a:cxnSpLocks noChangeShapeType="1"/>
          </p:cNvCxnSpPr>
          <p:nvPr/>
        </p:nvCxnSpPr>
        <p:spPr bwMode="auto">
          <a:xfrm>
            <a:off x="3143250" y="7369175"/>
            <a:ext cx="895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Прямая со стрелкой 8"/>
          <p:cNvCxnSpPr>
            <a:cxnSpLocks noChangeShapeType="1"/>
          </p:cNvCxnSpPr>
          <p:nvPr/>
        </p:nvCxnSpPr>
        <p:spPr bwMode="auto">
          <a:xfrm>
            <a:off x="3143250" y="7983220"/>
            <a:ext cx="895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Прямая со стрелкой 9"/>
          <p:cNvCxnSpPr>
            <a:cxnSpLocks noChangeShapeType="1"/>
          </p:cNvCxnSpPr>
          <p:nvPr/>
        </p:nvCxnSpPr>
        <p:spPr bwMode="auto">
          <a:xfrm>
            <a:off x="4314825" y="6755130"/>
            <a:ext cx="8667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Прямая со стрелкой 10"/>
          <p:cNvCxnSpPr>
            <a:cxnSpLocks noChangeShapeType="1"/>
          </p:cNvCxnSpPr>
          <p:nvPr/>
        </p:nvCxnSpPr>
        <p:spPr bwMode="auto">
          <a:xfrm>
            <a:off x="4314825" y="7369175"/>
            <a:ext cx="8667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Прямая со стрелкой 11"/>
          <p:cNvCxnSpPr>
            <a:cxnSpLocks noChangeShapeType="1"/>
          </p:cNvCxnSpPr>
          <p:nvPr/>
        </p:nvCxnSpPr>
        <p:spPr bwMode="auto">
          <a:xfrm>
            <a:off x="4314825" y="7983220"/>
            <a:ext cx="8667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Прямая со стрелкой 12"/>
          <p:cNvCxnSpPr>
            <a:cxnSpLocks noChangeShapeType="1"/>
          </p:cNvCxnSpPr>
          <p:nvPr/>
        </p:nvCxnSpPr>
        <p:spPr bwMode="auto">
          <a:xfrm>
            <a:off x="5349875" y="6755130"/>
            <a:ext cx="125793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Прямая со стрелкой 13"/>
          <p:cNvCxnSpPr>
            <a:cxnSpLocks noChangeShapeType="1"/>
          </p:cNvCxnSpPr>
          <p:nvPr/>
        </p:nvCxnSpPr>
        <p:spPr bwMode="auto">
          <a:xfrm>
            <a:off x="5349875" y="7369175"/>
            <a:ext cx="125793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Прямая со стрелкой 14"/>
          <p:cNvCxnSpPr>
            <a:cxnSpLocks noChangeShapeType="1"/>
          </p:cNvCxnSpPr>
          <p:nvPr/>
        </p:nvCxnSpPr>
        <p:spPr bwMode="auto">
          <a:xfrm>
            <a:off x="5349875" y="7983220"/>
            <a:ext cx="125793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010242" y="4247697"/>
            <a:ext cx="6220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         Пестов К.С.</a:t>
            </a:r>
            <a:b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проекта:       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Грисман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С.С.</a:t>
            </a:r>
            <a:b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Нормоконтроль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Михайлов Н.Н.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43499" y="582457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Новокузнецк, 2019 г.</a:t>
            </a:r>
          </a:p>
        </p:txBody>
      </p:sp>
    </p:spTree>
    <p:extLst>
      <p:ext uri="{BB962C8B-B14F-4D97-AF65-F5344CB8AC3E}">
        <p14:creationId xmlns:p14="http://schemas.microsoft.com/office/powerpoint/2010/main" val="318418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220828" y="3832076"/>
            <a:ext cx="10019577" cy="698863"/>
          </a:xfrm>
          <a:prstGeom prst="roundRect">
            <a:avLst/>
          </a:prstGeom>
          <a:gradFill flip="none" rotWithShape="1">
            <a:gsLst>
              <a:gs pos="0">
                <a:srgbClr val="633038">
                  <a:shade val="30000"/>
                  <a:satMod val="115000"/>
                </a:srgbClr>
              </a:gs>
              <a:gs pos="50000">
                <a:srgbClr val="633038">
                  <a:shade val="67500"/>
                  <a:satMod val="115000"/>
                </a:srgbClr>
              </a:gs>
              <a:gs pos="100000">
                <a:srgbClr val="633038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 планируется провести более детальную проработку интерфейса приложения. Планируется улучшить работоспособность программы: 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20827" y="1685108"/>
            <a:ext cx="9451721" cy="391886"/>
          </a:xfrm>
          <a:prstGeom prst="roundRect">
            <a:avLst/>
          </a:prstGeom>
          <a:gradFill flip="none" rotWithShape="1">
            <a:gsLst>
              <a:gs pos="0">
                <a:srgbClr val="633038">
                  <a:shade val="30000"/>
                  <a:satMod val="115000"/>
                </a:srgbClr>
              </a:gs>
              <a:gs pos="50000">
                <a:srgbClr val="633038">
                  <a:shade val="67500"/>
                  <a:satMod val="115000"/>
                </a:srgbClr>
              </a:gs>
              <a:gs pos="100000">
                <a:srgbClr val="633038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игрового приложения были реализованы следующие задачи: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0200" y="1972491"/>
            <a:ext cx="10019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Движения персонажа «Марио» с помощью клавиатуры;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Анимация взрывов и падающих бомб;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противников «сов», которые двигаются за персонажем;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игрового поля, труба и блоки по которым передвигается персонаж;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0828" y="4663439"/>
            <a:ext cx="100195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различные уровни сложности;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новые анимации и улучшить игровое поле;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интерфейс программы более приятным для пользователя;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8D0BF-E14D-4626-A8C8-558FB5C1A9DE}"/>
              </a:ext>
            </a:extLst>
          </p:cNvPr>
          <p:cNvSpPr txBox="1"/>
          <p:nvPr/>
        </p:nvSpPr>
        <p:spPr>
          <a:xfrm>
            <a:off x="1993556" y="240654"/>
            <a:ext cx="820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252044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7268" y="1445142"/>
            <a:ext cx="9883148" cy="1156854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казенное профессиональное образовательное учреждение «Новокузнецкий государственный гуманитарно-технический колледж-интернат» </a:t>
            </a:r>
            <a:br>
              <a:rPr lang="ru-RU" sz="2000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Министерства Труда и социальной защиты Российской Федерации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448" y="2849974"/>
            <a:ext cx="9401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«Игра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Марио» с применением СУБД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 стрелкой 6"/>
          <p:cNvCxnSpPr>
            <a:cxnSpLocks noChangeShapeType="1"/>
          </p:cNvCxnSpPr>
          <p:nvPr/>
        </p:nvCxnSpPr>
        <p:spPr bwMode="auto">
          <a:xfrm>
            <a:off x="3143250" y="6755130"/>
            <a:ext cx="895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Прямая со стрелкой 7"/>
          <p:cNvCxnSpPr>
            <a:cxnSpLocks noChangeShapeType="1"/>
          </p:cNvCxnSpPr>
          <p:nvPr/>
        </p:nvCxnSpPr>
        <p:spPr bwMode="auto">
          <a:xfrm>
            <a:off x="3143250" y="7369175"/>
            <a:ext cx="895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Прямая со стрелкой 8"/>
          <p:cNvCxnSpPr>
            <a:cxnSpLocks noChangeShapeType="1"/>
          </p:cNvCxnSpPr>
          <p:nvPr/>
        </p:nvCxnSpPr>
        <p:spPr bwMode="auto">
          <a:xfrm>
            <a:off x="3143250" y="7983220"/>
            <a:ext cx="895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Прямая со стрелкой 9"/>
          <p:cNvCxnSpPr>
            <a:cxnSpLocks noChangeShapeType="1"/>
          </p:cNvCxnSpPr>
          <p:nvPr/>
        </p:nvCxnSpPr>
        <p:spPr bwMode="auto">
          <a:xfrm>
            <a:off x="4314825" y="6755130"/>
            <a:ext cx="8667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Прямая со стрелкой 10"/>
          <p:cNvCxnSpPr>
            <a:cxnSpLocks noChangeShapeType="1"/>
          </p:cNvCxnSpPr>
          <p:nvPr/>
        </p:nvCxnSpPr>
        <p:spPr bwMode="auto">
          <a:xfrm>
            <a:off x="4314825" y="7369175"/>
            <a:ext cx="8667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Прямая со стрелкой 11"/>
          <p:cNvCxnSpPr>
            <a:cxnSpLocks noChangeShapeType="1"/>
          </p:cNvCxnSpPr>
          <p:nvPr/>
        </p:nvCxnSpPr>
        <p:spPr bwMode="auto">
          <a:xfrm>
            <a:off x="4314825" y="7983220"/>
            <a:ext cx="8667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Прямая со стрелкой 12"/>
          <p:cNvCxnSpPr>
            <a:cxnSpLocks noChangeShapeType="1"/>
          </p:cNvCxnSpPr>
          <p:nvPr/>
        </p:nvCxnSpPr>
        <p:spPr bwMode="auto">
          <a:xfrm>
            <a:off x="5349875" y="6755130"/>
            <a:ext cx="125793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Прямая со стрелкой 13"/>
          <p:cNvCxnSpPr>
            <a:cxnSpLocks noChangeShapeType="1"/>
          </p:cNvCxnSpPr>
          <p:nvPr/>
        </p:nvCxnSpPr>
        <p:spPr bwMode="auto">
          <a:xfrm>
            <a:off x="5349875" y="7369175"/>
            <a:ext cx="125793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Прямая со стрелкой 14"/>
          <p:cNvCxnSpPr>
            <a:cxnSpLocks noChangeShapeType="1"/>
          </p:cNvCxnSpPr>
          <p:nvPr/>
        </p:nvCxnSpPr>
        <p:spPr bwMode="auto">
          <a:xfrm>
            <a:off x="5349875" y="7983220"/>
            <a:ext cx="125793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010242" y="4247697"/>
            <a:ext cx="6220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         Пестов К.С.</a:t>
            </a:r>
            <a:b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проекта:       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Грисман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С.С.</a:t>
            </a:r>
            <a:b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Нормоконтроль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Михайлов Н.Н.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43499" y="582457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Новокузнецк, 2019 г.</a:t>
            </a:r>
          </a:p>
        </p:txBody>
      </p:sp>
    </p:spTree>
    <p:extLst>
      <p:ext uri="{BB962C8B-B14F-4D97-AF65-F5344CB8AC3E}">
        <p14:creationId xmlns:p14="http://schemas.microsoft.com/office/powerpoint/2010/main" val="254863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-8536" y="9441"/>
            <a:ext cx="12188824" cy="6848559"/>
            <a:chOff x="0" y="9441"/>
            <a:chExt cx="12188824" cy="6848559"/>
          </a:xfrm>
        </p:grpSpPr>
        <p:grpSp>
          <p:nvGrpSpPr>
            <p:cNvPr id="31" name="Группа 30"/>
            <p:cNvGrpSpPr/>
            <p:nvPr userDrawn="1"/>
          </p:nvGrpSpPr>
          <p:grpSpPr>
            <a:xfrm>
              <a:off x="0" y="1937687"/>
              <a:ext cx="12188824" cy="4920313"/>
              <a:chOff x="0" y="1937687"/>
              <a:chExt cx="12188824" cy="4920313"/>
            </a:xfrm>
          </p:grpSpPr>
          <p:pic>
            <p:nvPicPr>
              <p:cNvPr id="33" name="Рисунок 32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937687"/>
                <a:ext cx="9918700" cy="4920313"/>
              </a:xfrm>
              <a:prstGeom prst="rect">
                <a:avLst/>
              </a:prstGeom>
            </p:spPr>
          </p:pic>
          <p:pic>
            <p:nvPicPr>
              <p:cNvPr id="34" name="Рисунок 33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769"/>
              <a:stretch/>
            </p:blipFill>
            <p:spPr>
              <a:xfrm>
                <a:off x="9791700" y="1937687"/>
                <a:ext cx="2397124" cy="4920313"/>
              </a:xfrm>
              <a:prstGeom prst="rect">
                <a:avLst/>
              </a:prstGeom>
            </p:spPr>
          </p:pic>
        </p:grpSp>
        <p:pic>
          <p:nvPicPr>
            <p:cNvPr id="32" name="Рисунок 3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441"/>
              <a:ext cx="12188824" cy="1928246"/>
            </a:xfrm>
            <a:prstGeom prst="rect">
              <a:avLst/>
            </a:prstGeom>
          </p:spPr>
        </p:pic>
      </p:grpSp>
      <p:pic>
        <p:nvPicPr>
          <p:cNvPr id="37" name="Рисунок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28" y="4529463"/>
            <a:ext cx="788307" cy="1379537"/>
          </a:xfrm>
          <a:prstGeom prst="rect">
            <a:avLst/>
          </a:prstGeom>
        </p:spPr>
      </p:pic>
      <p:sp>
        <p:nvSpPr>
          <p:cNvPr id="38" name="Прямоугольник 37"/>
          <p:cNvSpPr/>
          <p:nvPr/>
        </p:nvSpPr>
        <p:spPr>
          <a:xfrm>
            <a:off x="1242925" y="3114759"/>
            <a:ext cx="303230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5" action="ppaction://hlinksldjump"/>
              </a:rPr>
              <a:t>введение</a:t>
            </a:r>
            <a:endParaRPr lang="ru-RU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5114789" y="3141039"/>
            <a:ext cx="153834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6" action="ppaction://hlinksldjump"/>
              </a:rPr>
              <a:t>БД</a:t>
            </a:r>
            <a:endParaRPr lang="ru-RU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3048000" y="3621828"/>
            <a:ext cx="225634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7" action="ppaction://hlinksldjump"/>
              </a:rPr>
              <a:t>задачи</a:t>
            </a:r>
            <a:endParaRPr lang="ru-RU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A33582-6FE6-4B52-BC5D-EA2B086D77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05" y="3846175"/>
            <a:ext cx="788307" cy="788307"/>
          </a:xfrm>
          <a:prstGeom prst="rect">
            <a:avLst/>
          </a:prstGeom>
        </p:spPr>
      </p:pic>
      <p:grpSp>
        <p:nvGrpSpPr>
          <p:cNvPr id="43" name="Группа 42"/>
          <p:cNvGrpSpPr/>
          <p:nvPr/>
        </p:nvGrpSpPr>
        <p:grpSpPr>
          <a:xfrm>
            <a:off x="-1667899" y="260926"/>
            <a:ext cx="7753775" cy="1641728"/>
            <a:chOff x="-1667899" y="260926"/>
            <a:chExt cx="7753775" cy="1641728"/>
          </a:xfrm>
        </p:grpSpPr>
        <p:pic>
          <p:nvPicPr>
            <p:cNvPr id="44" name="Рисунок 4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67899" y="667232"/>
              <a:ext cx="1649337" cy="1085714"/>
            </a:xfrm>
            <a:prstGeom prst="rect">
              <a:avLst/>
            </a:prstGeom>
          </p:spPr>
        </p:pic>
        <p:grpSp>
          <p:nvGrpSpPr>
            <p:cNvPr id="45" name="Группа 44"/>
            <p:cNvGrpSpPr/>
            <p:nvPr userDrawn="1"/>
          </p:nvGrpSpPr>
          <p:grpSpPr>
            <a:xfrm>
              <a:off x="677629" y="260926"/>
              <a:ext cx="5408247" cy="1641728"/>
              <a:chOff x="677629" y="260926"/>
              <a:chExt cx="5408247" cy="1641728"/>
            </a:xfrm>
          </p:grpSpPr>
          <p:pic>
            <p:nvPicPr>
              <p:cNvPr id="47" name="Рисунок 46"/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4094" y="517525"/>
                <a:ext cx="2041782" cy="1385129"/>
              </a:xfrm>
              <a:prstGeom prst="rect">
                <a:avLst/>
              </a:prstGeom>
            </p:spPr>
          </p:pic>
          <p:pic>
            <p:nvPicPr>
              <p:cNvPr id="48" name="Рисунок 47"/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7629" y="474589"/>
                <a:ext cx="1906588" cy="1293414"/>
              </a:xfrm>
              <a:prstGeom prst="rect">
                <a:avLst/>
              </a:prstGeom>
            </p:spPr>
          </p:pic>
          <p:pic>
            <p:nvPicPr>
              <p:cNvPr id="49" name="Рисунок 48"/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1591" y="260926"/>
                <a:ext cx="1492819" cy="1012717"/>
              </a:xfrm>
              <a:prstGeom prst="rect">
                <a:avLst/>
              </a:prstGeom>
            </p:spPr>
          </p:pic>
        </p:grpSp>
        <p:cxnSp>
          <p:nvCxnSpPr>
            <p:cNvPr id="46" name="Прямая соединительная линия 45"/>
            <p:cNvCxnSpPr>
              <a:stCxn id="44" idx="3"/>
            </p:cNvCxnSpPr>
            <p:nvPr userDrawn="1"/>
          </p:nvCxnSpPr>
          <p:spPr>
            <a:xfrm flipV="1">
              <a:off x="-18562" y="1204817"/>
              <a:ext cx="860276" cy="52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2" name="Рисунок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591" y="3873476"/>
            <a:ext cx="5519924" cy="74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3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336 -0.01482 L 1.13346 0.00648 " pathEditMode="relative" rAng="0" ptsTypes="AA">
                                      <p:cBhvr>
                                        <p:cTn id="6" dur="4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41" y="10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2.5E-6 3.7037E-7 L 0.09739 0.008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10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39 0.0081 L 0.09948 -0.04051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6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100"/>
                            </p:stCondLst>
                            <p:childTnLst>
                              <p:par>
                                <p:cTn id="1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39 0.0081 L 0.22031 0.007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10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31 0.00787 L 0.22135 -0.0312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600"/>
                            </p:stCondLst>
                            <p:childTnLst>
                              <p:par>
                                <p:cTn id="2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-0.00938 -0.19422 " pathEditMode="relative" rAng="0" ptsTypes="AA">
                                      <p:cBhvr>
                                        <p:cTn id="24" dur="1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972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9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31 0.00787 L 0.35677 0.0129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600"/>
                            </p:stCondLst>
                            <p:childTnLst>
                              <p:par>
                                <p:cTn id="3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77 0.01296 L 0.3526 -0.03125 " pathEditMode="relative" rAng="0" ptsTypes="AA">
                                      <p:cBhvr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500"/>
                            </p:stCondLst>
                            <p:childTnLst>
                              <p:par>
                                <p:cTn id="38" presetID="63" presetClass="path" presetSubtype="0" accel="50000" decel="5000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35678 0.01296 L 0.49349 0.0078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600"/>
                            </p:stCondLst>
                            <p:childTnLst>
                              <p:par>
                                <p:cTn id="4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349 0.00787 L 0.49349 -0.02755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100"/>
                            </p:stCondLst>
                            <p:childTnLst>
                              <p:par>
                                <p:cTn id="4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00013 -0.17917 " pathEditMode="relative" rAng="0" ptsTypes="AA">
                                      <p:cBhvr>
                                        <p:cTn id="45" dur="1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5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2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300"/>
                            </p:stCondLst>
                            <p:childTnLst>
                              <p:par>
                                <p:cTn id="4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349 0.00787 L 0.90677 0.0081 " pathEditMode="relative" rAng="0" ptsTypes="AA">
                                      <p:cBhvr>
                                        <p:cTn id="50" dur="5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1" grpId="0"/>
      <p:bldP spid="4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2109" y="2299028"/>
            <a:ext cx="1030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Актуальность темы обуславливается необходимостью создания продукта, который будет помогать развивать реакцию, внимание и приносить удовольствие от игры, с использованием информационных технологий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109" y="4458388"/>
            <a:ext cx="10307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данного курсового проекта, является разработка программного продукта "Игра МАРИО" с применением СУБД.</a:t>
            </a:r>
          </a:p>
        </p:txBody>
      </p:sp>
      <p:pic>
        <p:nvPicPr>
          <p:cNvPr id="8" name="Рисунок 7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30" r="73320" b="34748"/>
          <a:stretch/>
        </p:blipFill>
        <p:spPr>
          <a:xfrm>
            <a:off x="0" y="959127"/>
            <a:ext cx="3726393" cy="5767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0380" y="951073"/>
            <a:ext cx="2576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2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F204B3-4C14-43C4-B430-13B2F604FE65}"/>
              </a:ext>
            </a:extLst>
          </p:cNvPr>
          <p:cNvSpPr txBox="1"/>
          <p:nvPr/>
        </p:nvSpPr>
        <p:spPr>
          <a:xfrm>
            <a:off x="543697" y="1594823"/>
            <a:ext cx="8699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в данной курсовой работе является игра «МАРИО».</a:t>
            </a:r>
          </a:p>
          <a:p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93DE65-0F3B-4C74-8623-47E669B15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7" y="2269012"/>
            <a:ext cx="3818238" cy="2730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754CD8-2F7A-43DB-9A5A-6B0EE797DEAA}"/>
              </a:ext>
            </a:extLst>
          </p:cNvPr>
          <p:cNvSpPr txBox="1"/>
          <p:nvPr/>
        </p:nvSpPr>
        <p:spPr>
          <a:xfrm>
            <a:off x="5461687" y="2425820"/>
            <a:ext cx="5844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в данной работе является автоматизация процессов игры.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EC073A-AA45-4E8C-B40F-3039B58D9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51" y="3256817"/>
            <a:ext cx="6211841" cy="225429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2B02B3-6610-4108-A825-CD07BF272A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0" t="35355" r="47141" b="35810"/>
          <a:stretch/>
        </p:blipFill>
        <p:spPr>
          <a:xfrm>
            <a:off x="-20322" y="649647"/>
            <a:ext cx="2613395" cy="57367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E6FB7-FD1F-4B3B-9262-A20BE8F9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41" y="581104"/>
            <a:ext cx="2473196" cy="830998"/>
          </a:xfrm>
        </p:spPr>
        <p:txBody>
          <a:bodyPr>
            <a:normAutofit/>
          </a:bodyPr>
          <a:lstStyle/>
          <a:p>
            <a:pPr algn="just"/>
            <a:r>
              <a:rPr lang="ru-RU" sz="4000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МАРИО</a:t>
            </a:r>
          </a:p>
        </p:txBody>
      </p:sp>
    </p:spTree>
    <p:extLst>
      <p:ext uri="{BB962C8B-B14F-4D97-AF65-F5344CB8AC3E}">
        <p14:creationId xmlns:p14="http://schemas.microsoft.com/office/powerpoint/2010/main" val="49092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0" t="35355" r="47141" b="35810"/>
          <a:stretch/>
        </p:blipFill>
        <p:spPr>
          <a:xfrm>
            <a:off x="-86488" y="3295714"/>
            <a:ext cx="2331454" cy="511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4386" y="3284278"/>
            <a:ext cx="173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168553" y="975186"/>
            <a:ext cx="7055893" cy="464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техническое задание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168554" y="1923450"/>
            <a:ext cx="7055893" cy="464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прототипы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168554" y="2854684"/>
            <a:ext cx="7055893" cy="666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Произвести анализ и проектирование структуры базы данных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168552" y="3881951"/>
            <a:ext cx="7055893" cy="464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программный продукт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168551" y="4932402"/>
            <a:ext cx="7055893" cy="464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руководство пользователя</a:t>
            </a:r>
          </a:p>
        </p:txBody>
      </p:sp>
      <p:cxnSp>
        <p:nvCxnSpPr>
          <p:cNvPr id="13" name="Соединительная линия уступом 12"/>
          <p:cNvCxnSpPr>
            <a:stCxn id="6" idx="0"/>
            <a:endCxn id="7" idx="1"/>
          </p:cNvCxnSpPr>
          <p:nvPr/>
        </p:nvCxnSpPr>
        <p:spPr>
          <a:xfrm rot="5400000" flipH="1" flipV="1">
            <a:off x="1075683" y="1191409"/>
            <a:ext cx="2077080" cy="21086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6" idx="0"/>
            <a:endCxn id="8" idx="1"/>
          </p:cNvCxnSpPr>
          <p:nvPr/>
        </p:nvCxnSpPr>
        <p:spPr>
          <a:xfrm rot="5400000" flipH="1" flipV="1">
            <a:off x="1549816" y="1665540"/>
            <a:ext cx="1128816" cy="210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cxnSpLocks/>
            <a:endCxn id="9" idx="1"/>
          </p:cNvCxnSpPr>
          <p:nvPr/>
        </p:nvCxnSpPr>
        <p:spPr>
          <a:xfrm flipV="1">
            <a:off x="1967553" y="3187904"/>
            <a:ext cx="1201001" cy="3809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6" idx="2"/>
            <a:endCxn id="10" idx="1"/>
          </p:cNvCxnSpPr>
          <p:nvPr/>
        </p:nvCxnSpPr>
        <p:spPr>
          <a:xfrm rot="16200000" flipH="1">
            <a:off x="1960991" y="2906401"/>
            <a:ext cx="306465" cy="21086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6" idx="2"/>
            <a:endCxn id="11" idx="1"/>
          </p:cNvCxnSpPr>
          <p:nvPr/>
        </p:nvCxnSpPr>
        <p:spPr>
          <a:xfrm rot="16200000" flipH="1">
            <a:off x="1435764" y="3431627"/>
            <a:ext cx="1356916" cy="21086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48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6F7733-2957-4BFF-B368-3BEA73D8F5E5}"/>
              </a:ext>
            </a:extLst>
          </p:cNvPr>
          <p:cNvSpPr txBox="1"/>
          <p:nvPr/>
        </p:nvSpPr>
        <p:spPr>
          <a:xfrm>
            <a:off x="3785286" y="642552"/>
            <a:ext cx="462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SQL-Server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23EA8-62D5-4E3F-9E8A-2CDC456775DB}"/>
              </a:ext>
            </a:extLst>
          </p:cNvPr>
          <p:cNvSpPr txBox="1"/>
          <p:nvPr/>
        </p:nvSpPr>
        <p:spPr>
          <a:xfrm>
            <a:off x="531341" y="1622515"/>
            <a:ext cx="9378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система управления реляционными базами данных (СУБД)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MS SQL – это система, предназначенная для хранения и обработки информации. Комплекс таблиц, взаимосвязанных между собой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D81E0B-B85B-403A-A448-1D292E4FB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2638178"/>
            <a:ext cx="5066608" cy="32322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B86D3F-6B64-4DDE-B67C-D4CEE31FD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87584"/>
            <a:ext cx="5601729" cy="31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9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15" t="34748" b="35910"/>
          <a:stretch/>
        </p:blipFill>
        <p:spPr>
          <a:xfrm>
            <a:off x="0" y="698202"/>
            <a:ext cx="3317967" cy="888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80729"/>
            <a:ext cx="279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" t="3101" r="50752" b="5951"/>
          <a:stretch/>
        </p:blipFill>
        <p:spPr>
          <a:xfrm>
            <a:off x="1359920" y="3719384"/>
            <a:ext cx="3174274" cy="198392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68" t="8775" r="3094" b="6454"/>
          <a:stretch/>
        </p:blipFill>
        <p:spPr>
          <a:xfrm>
            <a:off x="7657806" y="3801077"/>
            <a:ext cx="3174274" cy="1983921"/>
          </a:xfrm>
          <a:prstGeom prst="rect">
            <a:avLst/>
          </a:prstGeom>
        </p:spPr>
      </p:pic>
      <p:cxnSp>
        <p:nvCxnSpPr>
          <p:cNvPr id="4" name="Соединитель: уступ 3">
            <a:extLst>
              <a:ext uri="{FF2B5EF4-FFF2-40B4-BE49-F238E27FC236}">
                <a16:creationId xmlns:a16="http://schemas.microsoft.com/office/drawing/2014/main" id="{D3350A03-FC71-445D-91CD-614658397DA2}"/>
              </a:ext>
            </a:extLst>
          </p:cNvPr>
          <p:cNvCxnSpPr>
            <a:cxnSpLocks/>
          </p:cNvCxnSpPr>
          <p:nvPr/>
        </p:nvCxnSpPr>
        <p:spPr>
          <a:xfrm>
            <a:off x="4534194" y="4151871"/>
            <a:ext cx="3123612" cy="5189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07CFDCC-D429-4962-9760-5B408E45D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156" y="547312"/>
            <a:ext cx="2057687" cy="2490399"/>
          </a:xfrm>
          <a:prstGeom prst="rect">
            <a:avLst/>
          </a:prstGeom>
        </p:spPr>
      </p:pic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59D0792-43E2-492E-AF5A-635D1803E402}"/>
              </a:ext>
            </a:extLst>
          </p:cNvPr>
          <p:cNvCxnSpPr>
            <a:cxnSpLocks/>
          </p:cNvCxnSpPr>
          <p:nvPr/>
        </p:nvCxnSpPr>
        <p:spPr>
          <a:xfrm>
            <a:off x="2940908" y="1129983"/>
            <a:ext cx="21253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6AD81C45-CEEC-4216-B95B-B215FBD83B6A}"/>
              </a:ext>
            </a:extLst>
          </p:cNvPr>
          <p:cNvGrpSpPr/>
          <p:nvPr/>
        </p:nvGrpSpPr>
        <p:grpSpPr>
          <a:xfrm>
            <a:off x="6722045" y="3037710"/>
            <a:ext cx="1186249" cy="763367"/>
            <a:chOff x="5993027" y="3050066"/>
            <a:chExt cx="1186249" cy="763367"/>
          </a:xfrm>
        </p:grpSpPr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4170D37D-6A87-4977-A667-5810DBA70481}"/>
                </a:ext>
              </a:extLst>
            </p:cNvPr>
            <p:cNvCxnSpPr/>
            <p:nvPr/>
          </p:nvCxnSpPr>
          <p:spPr>
            <a:xfrm>
              <a:off x="5993027" y="3050066"/>
              <a:ext cx="0" cy="3789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1CBF27D0-DAA9-4441-AEDF-67A81A2FF14C}"/>
                </a:ext>
              </a:extLst>
            </p:cNvPr>
            <p:cNvCxnSpPr/>
            <p:nvPr/>
          </p:nvCxnSpPr>
          <p:spPr>
            <a:xfrm>
              <a:off x="5993027" y="3429000"/>
              <a:ext cx="11862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BB370CA2-0F84-4A88-BEBB-38886345DE15}"/>
                </a:ext>
              </a:extLst>
            </p:cNvPr>
            <p:cNvCxnSpPr/>
            <p:nvPr/>
          </p:nvCxnSpPr>
          <p:spPr>
            <a:xfrm>
              <a:off x="7179276" y="3429000"/>
              <a:ext cx="0" cy="38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88DEF45-7A80-425F-8D7A-15BF71DD4C30}"/>
              </a:ext>
            </a:extLst>
          </p:cNvPr>
          <p:cNvGrpSpPr/>
          <p:nvPr/>
        </p:nvGrpSpPr>
        <p:grpSpPr>
          <a:xfrm>
            <a:off x="4201267" y="3037710"/>
            <a:ext cx="1112108" cy="681674"/>
            <a:chOff x="3472249" y="3050066"/>
            <a:chExt cx="1112108" cy="681674"/>
          </a:xfrm>
        </p:grpSpPr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DC68E7E6-E2A7-4951-9429-AFBF2A3039DD}"/>
                </a:ext>
              </a:extLst>
            </p:cNvPr>
            <p:cNvCxnSpPr/>
            <p:nvPr/>
          </p:nvCxnSpPr>
          <p:spPr>
            <a:xfrm>
              <a:off x="4572000" y="3050066"/>
              <a:ext cx="0" cy="3789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2FC8AE2D-C1D2-49F5-B527-32BFA74D1B16}"/>
                </a:ext>
              </a:extLst>
            </p:cNvPr>
            <p:cNvCxnSpPr/>
            <p:nvPr/>
          </p:nvCxnSpPr>
          <p:spPr>
            <a:xfrm flipH="1">
              <a:off x="3472249" y="3429000"/>
              <a:ext cx="111210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9CB1CD5A-24D3-42DB-A8B9-7FFE2BA67724}"/>
                </a:ext>
              </a:extLst>
            </p:cNvPr>
            <p:cNvCxnSpPr/>
            <p:nvPr/>
          </p:nvCxnSpPr>
          <p:spPr>
            <a:xfrm>
              <a:off x="3484605" y="3429000"/>
              <a:ext cx="0" cy="3027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1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A7BEE-ECCF-44D5-A70B-3B1B5292E395}"/>
              </a:ext>
            </a:extLst>
          </p:cNvPr>
          <p:cNvSpPr txBox="1"/>
          <p:nvPr/>
        </p:nvSpPr>
        <p:spPr>
          <a:xfrm>
            <a:off x="766119" y="1754659"/>
            <a:ext cx="10416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это программная среда по разработке приложений для ОС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как консольных, так и с графическим интерфейсом.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BE2A8-946F-484E-839C-CB692C3BDDDE}"/>
              </a:ext>
            </a:extLst>
          </p:cNvPr>
          <p:cNvSpPr txBox="1"/>
          <p:nvPr/>
        </p:nvSpPr>
        <p:spPr>
          <a:xfrm>
            <a:off x="3015050" y="580768"/>
            <a:ext cx="496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 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637B86-F92D-46A6-889D-97E7B5A55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1" y="2462546"/>
            <a:ext cx="5968314" cy="35809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7280ED0-6ADD-437F-9AC5-6C4E46282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433" y="2462544"/>
            <a:ext cx="4889156" cy="358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7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7" t="35052" r="20973" b="36720"/>
          <a:stretch/>
        </p:blipFill>
        <p:spPr>
          <a:xfrm>
            <a:off x="3931464" y="1073126"/>
            <a:ext cx="4433249" cy="764274"/>
          </a:xfrm>
          <a:prstGeom prst="rect">
            <a:avLst/>
          </a:prstGeom>
        </p:spPr>
      </p:pic>
      <p:pic>
        <p:nvPicPr>
          <p:cNvPr id="9" name="Рисунок 8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7" t="35052" r="20973" b="36720"/>
          <a:stretch/>
        </p:blipFill>
        <p:spPr>
          <a:xfrm>
            <a:off x="3923166" y="3618117"/>
            <a:ext cx="4433249" cy="764274"/>
          </a:xfrm>
          <a:prstGeom prst="rect">
            <a:avLst/>
          </a:prstGeom>
        </p:spPr>
      </p:pic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4667533" y="1104869"/>
            <a:ext cx="2702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</a:p>
        </p:txBody>
      </p:sp>
      <p:sp>
        <p:nvSpPr>
          <p:cNvPr id="17" name="TextBox 16">
            <a:hlinkClick r:id="rId4" action="ppaction://hlinksldjump"/>
          </p:cNvPr>
          <p:cNvSpPr txBox="1"/>
          <p:nvPr/>
        </p:nvSpPr>
        <p:spPr>
          <a:xfrm>
            <a:off x="4971538" y="3661081"/>
            <a:ext cx="2353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юзер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90921" y="283068"/>
            <a:ext cx="426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</a:t>
            </a:r>
          </a:p>
        </p:txBody>
      </p:sp>
      <p:pic>
        <p:nvPicPr>
          <p:cNvPr id="15" name="Рисунок 14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7" t="35052" r="20973" b="36720"/>
          <a:stretch/>
        </p:blipFill>
        <p:spPr>
          <a:xfrm>
            <a:off x="2193344" y="2375105"/>
            <a:ext cx="3459644" cy="474129"/>
          </a:xfrm>
          <a:prstGeom prst="rect">
            <a:avLst/>
          </a:prstGeom>
        </p:spPr>
      </p:pic>
      <p:sp>
        <p:nvSpPr>
          <p:cNvPr id="19" name="TextBox 18">
            <a:hlinkClick r:id="rId2" action="ppaction://hlinksldjump"/>
          </p:cNvPr>
          <p:cNvSpPr txBox="1"/>
          <p:nvPr/>
        </p:nvSpPr>
        <p:spPr>
          <a:xfrm>
            <a:off x="2411000" y="2375104"/>
            <a:ext cx="296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пользователя </a:t>
            </a:r>
          </a:p>
        </p:txBody>
      </p:sp>
      <p:pic>
        <p:nvPicPr>
          <p:cNvPr id="20" name="Рисунок 19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7" t="35052" r="20973" b="36720"/>
          <a:stretch/>
        </p:blipFill>
        <p:spPr>
          <a:xfrm>
            <a:off x="5923099" y="2390578"/>
            <a:ext cx="2002016" cy="474129"/>
          </a:xfrm>
          <a:prstGeom prst="rect">
            <a:avLst/>
          </a:prstGeom>
        </p:spPr>
      </p:pic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6292178" y="2403585"/>
            <a:ext cx="1343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</a:t>
            </a:r>
          </a:p>
        </p:txBody>
      </p:sp>
      <p:pic>
        <p:nvPicPr>
          <p:cNvPr id="22" name="Рисунок 21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7" t="35052" r="20973" b="36720"/>
          <a:stretch/>
        </p:blipFill>
        <p:spPr>
          <a:xfrm>
            <a:off x="8534930" y="2357319"/>
            <a:ext cx="2517778" cy="474129"/>
          </a:xfrm>
          <a:prstGeom prst="rect">
            <a:avLst/>
          </a:prstGeom>
        </p:spPr>
      </p:pic>
      <p:sp>
        <p:nvSpPr>
          <p:cNvPr id="23" name="TextBox 22">
            <a:hlinkClick r:id="rId2" action="ppaction://hlinksldjump"/>
          </p:cNvPr>
          <p:cNvSpPr txBox="1"/>
          <p:nvPr/>
        </p:nvSpPr>
        <p:spPr>
          <a:xfrm>
            <a:off x="8739767" y="2372282"/>
            <a:ext cx="251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</a:t>
            </a:r>
          </a:p>
        </p:txBody>
      </p:sp>
      <p:pic>
        <p:nvPicPr>
          <p:cNvPr id="24" name="Рисунок 23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7" t="35052" r="20973" b="36720"/>
          <a:stretch/>
        </p:blipFill>
        <p:spPr>
          <a:xfrm>
            <a:off x="2193345" y="5225993"/>
            <a:ext cx="3459644" cy="474129"/>
          </a:xfrm>
          <a:prstGeom prst="rect">
            <a:avLst/>
          </a:prstGeom>
        </p:spPr>
      </p:pic>
      <p:sp>
        <p:nvSpPr>
          <p:cNvPr id="25" name="TextBox 24">
            <a:hlinkClick r:id="rId2" action="ppaction://hlinksldjump"/>
          </p:cNvPr>
          <p:cNvSpPr txBox="1"/>
          <p:nvPr/>
        </p:nvSpPr>
        <p:spPr>
          <a:xfrm>
            <a:off x="2193344" y="5225992"/>
            <a:ext cx="3179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и авторизация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Рисунок 25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7" t="35052" r="20973" b="36720"/>
          <a:stretch/>
        </p:blipFill>
        <p:spPr>
          <a:xfrm>
            <a:off x="5923100" y="5241466"/>
            <a:ext cx="2002016" cy="474129"/>
          </a:xfrm>
          <a:prstGeom prst="rect">
            <a:avLst/>
          </a:prstGeom>
        </p:spPr>
      </p:pic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6292179" y="5254473"/>
            <a:ext cx="1343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</a:t>
            </a:r>
          </a:p>
        </p:txBody>
      </p:sp>
      <p:pic>
        <p:nvPicPr>
          <p:cNvPr id="28" name="Рисунок 27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7" t="35052" r="20973" b="36720"/>
          <a:stretch/>
        </p:blipFill>
        <p:spPr>
          <a:xfrm>
            <a:off x="8534930" y="5208207"/>
            <a:ext cx="2517779" cy="474129"/>
          </a:xfrm>
          <a:prstGeom prst="rect">
            <a:avLst/>
          </a:prstGeom>
        </p:spPr>
      </p:pic>
      <p:sp>
        <p:nvSpPr>
          <p:cNvPr id="29" name="TextBox 28">
            <a:hlinkClick r:id="rId2" action="ppaction://hlinksldjump"/>
          </p:cNvPr>
          <p:cNvSpPr txBox="1"/>
          <p:nvPr/>
        </p:nvSpPr>
        <p:spPr>
          <a:xfrm>
            <a:off x="8752587" y="5208206"/>
            <a:ext cx="198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</a:t>
            </a:r>
          </a:p>
        </p:txBody>
      </p:sp>
      <p:cxnSp>
        <p:nvCxnSpPr>
          <p:cNvPr id="35" name="Соединительная линия уступом 34"/>
          <p:cNvCxnSpPr>
            <a:stCxn id="6" idx="2"/>
            <a:endCxn id="19" idx="0"/>
          </p:cNvCxnSpPr>
          <p:nvPr/>
        </p:nvCxnSpPr>
        <p:spPr>
          <a:xfrm rot="5400000">
            <a:off x="4751197" y="978212"/>
            <a:ext cx="537704" cy="225608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6" idx="2"/>
            <a:endCxn id="21" idx="0"/>
          </p:cNvCxnSpPr>
          <p:nvPr/>
        </p:nvCxnSpPr>
        <p:spPr>
          <a:xfrm rot="16200000" flipH="1">
            <a:off x="6273024" y="1712464"/>
            <a:ext cx="566185" cy="81605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cxnSpLocks/>
            <a:stCxn id="6" idx="2"/>
            <a:endCxn id="23" idx="0"/>
          </p:cNvCxnSpPr>
          <p:nvPr/>
        </p:nvCxnSpPr>
        <p:spPr>
          <a:xfrm rot="16200000" flipH="1">
            <a:off x="7805931" y="179557"/>
            <a:ext cx="534882" cy="385056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cxnSpLocks/>
            <a:stCxn id="9" idx="2"/>
            <a:endCxn id="25" idx="0"/>
          </p:cNvCxnSpPr>
          <p:nvPr/>
        </p:nvCxnSpPr>
        <p:spPr>
          <a:xfrm rot="5400000">
            <a:off x="4539686" y="3625886"/>
            <a:ext cx="843601" cy="235661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9" idx="2"/>
            <a:endCxn id="27" idx="0"/>
          </p:cNvCxnSpPr>
          <p:nvPr/>
        </p:nvCxnSpPr>
        <p:spPr>
          <a:xfrm rot="16200000" flipH="1">
            <a:off x="6115927" y="4406255"/>
            <a:ext cx="872082" cy="82435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9" idx="2"/>
            <a:endCxn id="29" idx="0"/>
          </p:cNvCxnSpPr>
          <p:nvPr/>
        </p:nvCxnSpPr>
        <p:spPr>
          <a:xfrm rot="16200000" flipH="1">
            <a:off x="7530098" y="2992084"/>
            <a:ext cx="825815" cy="36064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01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3" grpId="0"/>
      <p:bldP spid="25" grpId="0"/>
      <p:bldP spid="27" grpId="0"/>
      <p:bldP spid="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Другая 3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E9A039"/>
      </a:hlink>
      <a:folHlink>
        <a:srgbClr val="E9A039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1136</TotalTime>
  <Words>364</Words>
  <Application>Microsoft Office PowerPoint</Application>
  <PresentationFormat>Широкоэкранный</PresentationFormat>
  <Paragraphs>49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Times New Roman</vt:lpstr>
      <vt:lpstr>Сетка</vt:lpstr>
      <vt:lpstr>Презентация PowerPoint</vt:lpstr>
      <vt:lpstr>Презентация PowerPoint</vt:lpstr>
      <vt:lpstr>Презентация PowerPoint</vt:lpstr>
      <vt:lpstr>МАРИО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Alekceuy Esipenuyk</dc:creator>
  <cp:lastModifiedBy>Костян</cp:lastModifiedBy>
  <cp:revision>75</cp:revision>
  <dcterms:created xsi:type="dcterms:W3CDTF">2019-12-16T13:17:44Z</dcterms:created>
  <dcterms:modified xsi:type="dcterms:W3CDTF">2019-12-20T02:35:18Z</dcterms:modified>
</cp:coreProperties>
</file>